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m4a" ContentType="audio/mp4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2.xml" ContentType="application/vnd.openxmlformats-officedocument.theme+xml"/>
  <Override PartName="/ppt/tags/tag22.xml" ContentType="application/vnd.openxmlformats-officedocument.presentationml.tags+xml"/>
  <Override PartName="/ppt/theme/theme3.xml" ContentType="application/vnd.openxmlformats-officedocument.them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notesSlides/notesSlide3.xml" ContentType="application/vnd.openxmlformats-officedocument.presentationml.notesSlide+xml"/>
  <Override PartName="/ppt/tags/tag26.xml" ContentType="application/vnd.openxmlformats-officedocument.presentationml.tags+xml"/>
  <Override PartName="/ppt/notesSlides/notesSlide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57"/>
  </p:notesMasterIdLst>
  <p:handoutMasterIdLst>
    <p:handoutMasterId r:id="rId58"/>
  </p:handoutMasterIdLst>
  <p:sldIdLst>
    <p:sldId id="256" r:id="rId6"/>
    <p:sldId id="280" r:id="rId7"/>
    <p:sldId id="333" r:id="rId8"/>
    <p:sldId id="336" r:id="rId9"/>
    <p:sldId id="282" r:id="rId10"/>
    <p:sldId id="367" r:id="rId11"/>
    <p:sldId id="368" r:id="rId12"/>
    <p:sldId id="283" r:id="rId13"/>
    <p:sldId id="284" r:id="rId14"/>
    <p:sldId id="285" r:id="rId15"/>
    <p:sldId id="286" r:id="rId16"/>
    <p:sldId id="287" r:id="rId17"/>
    <p:sldId id="334" r:id="rId18"/>
    <p:sldId id="354" r:id="rId19"/>
    <p:sldId id="355" r:id="rId20"/>
    <p:sldId id="356" r:id="rId21"/>
    <p:sldId id="357" r:id="rId22"/>
    <p:sldId id="358" r:id="rId23"/>
    <p:sldId id="359" r:id="rId24"/>
    <p:sldId id="293" r:id="rId25"/>
    <p:sldId id="337" r:id="rId26"/>
    <p:sldId id="296" r:id="rId27"/>
    <p:sldId id="298" r:id="rId28"/>
    <p:sldId id="299" r:id="rId29"/>
    <p:sldId id="364" r:id="rId30"/>
    <p:sldId id="365" r:id="rId31"/>
    <p:sldId id="339" r:id="rId32"/>
    <p:sldId id="302" r:id="rId33"/>
    <p:sldId id="303" r:id="rId34"/>
    <p:sldId id="307" r:id="rId35"/>
    <p:sldId id="308" r:id="rId36"/>
    <p:sldId id="309" r:id="rId37"/>
    <p:sldId id="366" r:id="rId38"/>
    <p:sldId id="310" r:id="rId39"/>
    <p:sldId id="311" r:id="rId40"/>
    <p:sldId id="312" r:id="rId41"/>
    <p:sldId id="314" r:id="rId42"/>
    <p:sldId id="317" r:id="rId43"/>
    <p:sldId id="316" r:id="rId44"/>
    <p:sldId id="318" r:id="rId45"/>
    <p:sldId id="319" r:id="rId46"/>
    <p:sldId id="320" r:id="rId47"/>
    <p:sldId id="321" r:id="rId48"/>
    <p:sldId id="322" r:id="rId49"/>
    <p:sldId id="328" r:id="rId50"/>
    <p:sldId id="329" r:id="rId51"/>
    <p:sldId id="361" r:id="rId52"/>
    <p:sldId id="362" r:id="rId53"/>
    <p:sldId id="363" r:id="rId54"/>
    <p:sldId id="331" r:id="rId55"/>
    <p:sldId id="338" r:id="rId56"/>
  </p:sldIdLst>
  <p:sldSz cx="9144000" cy="6858000" type="screen4x3"/>
  <p:notesSz cx="6858000" cy="9144000"/>
  <p:custDataLst>
    <p:tags r:id="rId5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>
          <p15:clr>
            <a:srgbClr val="A4A3A4"/>
          </p15:clr>
        </p15:guide>
        <p15:guide id="2" orient="horz" pos="3884">
          <p15:clr>
            <a:srgbClr val="A4A3A4"/>
          </p15:clr>
        </p15:guide>
        <p15:guide id="3" orient="horz" pos="663">
          <p15:clr>
            <a:srgbClr val="A4A3A4"/>
          </p15:clr>
        </p15:guide>
        <p15:guide id="4" pos="5511">
          <p15:clr>
            <a:srgbClr val="A4A3A4"/>
          </p15:clr>
        </p15:guide>
        <p15:guide id="5" pos="2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5602">
          <p15:clr>
            <a:srgbClr val="A4A3A4"/>
          </p15:clr>
        </p15:guide>
        <p15:guide id="2" orient="horz" pos="5375">
          <p15:clr>
            <a:srgbClr val="A4A3A4"/>
          </p15:clr>
        </p15:guide>
        <p15:guide id="3" pos="346">
          <p15:clr>
            <a:srgbClr val="A4A3A4"/>
          </p15:clr>
        </p15:guide>
        <p15:guide id="4" pos="3974">
          <p15:clr>
            <a:srgbClr val="A4A3A4"/>
          </p15:clr>
        </p15:guide>
        <p15:guide id="5" pos="111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ette Elwert" initials="a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107F4E9-9DCA-4DDE-A1D2-A53A3229F052}">
  <a:tblStyle styleId="{C107F4E9-9DCA-4DDE-A1D2-A53A3229F052}" styleName="Asklepios Tabelle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9525" cmpd="sng">
              <a:solidFill>
                <a:srgbClr val="6E6E6E"/>
              </a:solidFill>
            </a:ln>
          </a:bottom>
          <a:insideH>
            <a:ln w="9525" cmpd="sng">
              <a:solidFill>
                <a:srgbClr val="6E6E6E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Col>
      <a:tcTxStyle>
        <a:fontRef idx="minor">
          <a:prstClr val="black"/>
        </a:fontRef>
        <a:schemeClr val="accent2"/>
      </a:tcTxStyle>
      <a:tcStyle>
        <a:tcBdr/>
      </a:tcStyle>
    </a:lastCol>
  </a:tblStyle>
  <a:tblStyle styleId="{E089D475-31BC-458A-B892-42E9EC374E00}" styleName="Asklepios Agenda">
    <a:wholeTbl>
      <a:tcTxStyle>
        <a:fontRef idx="major">
          <a:prstClr val="black"/>
        </a:fontRef>
        <a:schemeClr val="accen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9525" cmpd="sng">
              <a:solidFill>
                <a:srgbClr val="6E6E6E"/>
              </a:solidFill>
            </a:ln>
          </a:bottom>
          <a:insideH>
            <a:ln w="9525" cmpd="sng">
              <a:solidFill>
                <a:srgbClr val="6E6E6E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lastCol>
      <a:tcTxStyle>
        <a:fontRef idx="major">
          <a:prstClr val="black"/>
        </a:fontRef>
        <a:schemeClr val="accent1"/>
      </a:tcTxStyle>
      <a:tcStyle>
        <a:tcBdr/>
      </a:tcStyle>
    </a:lastCo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98" autoAdjust="0"/>
    <p:restoredTop sz="94444" autoAdjust="0"/>
  </p:normalViewPr>
  <p:slideViewPr>
    <p:cSldViewPr showGuides="1">
      <p:cViewPr>
        <p:scale>
          <a:sx n="75" d="100"/>
          <a:sy n="75" d="100"/>
        </p:scale>
        <p:origin x="1224" y="54"/>
      </p:cViewPr>
      <p:guideLst>
        <p:guide orient="horz" pos="935"/>
        <p:guide orient="horz" pos="3884"/>
        <p:guide orient="horz" pos="663"/>
        <p:guide pos="5511"/>
        <p:guide pos="2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79" d="100"/>
          <a:sy n="79" d="100"/>
        </p:scale>
        <p:origin x="2560" y="192"/>
      </p:cViewPr>
      <p:guideLst>
        <p:guide orient="horz" pos="5602"/>
        <p:guide orient="horz" pos="5375"/>
        <p:guide pos="346"/>
        <p:guide pos="3974"/>
        <p:guide pos="111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notesMaster" Target="notesMasters/notesMaster1.xml"/><Relationship Id="rId61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heme" Target="../theme/theme3.xml"/><Relationship Id="rId4" Type="http://schemas.openxmlformats.org/officeDocument/2006/relationships/image" Target="../media/image9.em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>
            <p:custDataLst>
              <p:tags r:id="rId2"/>
            </p:custDataLst>
          </p:nvPr>
        </p:nvSpPr>
        <p:spPr bwMode="gray">
          <a:xfrm>
            <a:off x="0" y="8893176"/>
            <a:ext cx="6876000" cy="287337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gray">
          <a:xfrm>
            <a:off x="549276" y="8893175"/>
            <a:ext cx="1223541" cy="250824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200"/>
            </a:lvl1pPr>
          </a:lstStyle>
          <a:p>
            <a:pPr algn="l"/>
            <a:fld id="{19651D50-4654-4391-A0C4-A323962745EE}" type="datetime1">
              <a:rPr lang="de-DE" sz="1000" smtClean="0">
                <a:solidFill>
                  <a:schemeClr val="bg1"/>
                </a:solidFill>
                <a:latin typeface="Franklin Gothic Book" pitchFamily="34" charset="0"/>
              </a:rPr>
              <a:pPr algn="l"/>
              <a:t>16.04.2020</a:t>
            </a:fld>
            <a:endParaRPr lang="de-DE" sz="100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gray">
          <a:xfrm>
            <a:off x="1844824" y="8893175"/>
            <a:ext cx="3888432" cy="24923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200"/>
            </a:lvl1pPr>
          </a:lstStyle>
          <a:p>
            <a:endParaRPr lang="de-DE" sz="1000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gray">
          <a:xfrm>
            <a:off x="5805264" y="8893175"/>
            <a:ext cx="503461" cy="24923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200"/>
            </a:lvl1pPr>
          </a:lstStyle>
          <a:p>
            <a:fld id="{8B3CF8FF-8231-4FB1-9DEA-6FA9542D5EE1}" type="slidenum">
              <a:rPr lang="de-DE" sz="1000" smtClean="0">
                <a:solidFill>
                  <a:schemeClr val="bg1"/>
                </a:solidFill>
                <a:latin typeface="Franklin Gothic Book" pitchFamily="34" charset="0"/>
              </a:rPr>
              <a:pPr/>
              <a:t>‹Nr.›</a:t>
            </a:fld>
            <a:endParaRPr lang="de-DE" sz="1000">
              <a:solidFill>
                <a:schemeClr val="bg1"/>
              </a:solidFill>
              <a:latin typeface="Franklin Gothic Book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486"/>
          <a:stretch>
            <a:fillRect/>
          </a:stretch>
        </p:blipFill>
        <p:spPr bwMode="gray">
          <a:xfrm>
            <a:off x="4509121" y="310505"/>
            <a:ext cx="180022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03639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tags" Target="../tags/tag22.xml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>
            <p:custDataLst>
              <p:tags r:id="rId2"/>
            </p:custDataLst>
          </p:nvPr>
        </p:nvSpPr>
        <p:spPr bwMode="gray">
          <a:xfrm>
            <a:off x="0" y="8893176"/>
            <a:ext cx="6876000" cy="287337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549276" y="8894762"/>
            <a:ext cx="1223963" cy="24923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fld id="{683BA933-7109-4FB4-8904-50F821E60B1D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549275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549275" y="4343399"/>
            <a:ext cx="5759450" cy="41894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1844824" y="8893175"/>
            <a:ext cx="3888433" cy="24923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5805489" y="8893175"/>
            <a:ext cx="503236" cy="24923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000">
                <a:solidFill>
                  <a:schemeClr val="bg1"/>
                </a:solidFill>
                <a:latin typeface="Franklin Gothic Book" pitchFamily="34" charset="0"/>
              </a:defRPr>
            </a:lvl1pPr>
          </a:lstStyle>
          <a:p>
            <a:fld id="{5407C051-E29B-41C6-878A-34F5899A933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40979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spcAft>
        <a:spcPts val="400"/>
      </a:spcAft>
      <a:defRPr sz="1200" kern="1200">
        <a:solidFill>
          <a:schemeClr val="accent2"/>
        </a:solidFill>
        <a:latin typeface="+mj-lt"/>
        <a:ea typeface="+mn-ea"/>
        <a:cs typeface="+mn-cs"/>
      </a:defRPr>
    </a:lvl1pPr>
    <a:lvl2pPr marL="0" indent="0" algn="l" defTabSz="914400" rtl="0" eaLnBrk="1" latinLnBrk="0" hangingPunct="1">
      <a:spcAft>
        <a:spcPts val="20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000" indent="-108000" algn="l" defTabSz="914400" rtl="0" eaLnBrk="1" latinLnBrk="0" hangingPunct="1">
      <a:buClr>
        <a:schemeClr val="accent2"/>
      </a:buClr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216000" indent="-108000" algn="l" defTabSz="914400" rtl="0" eaLnBrk="1" latinLnBrk="0" hangingPunct="1">
      <a:buClr>
        <a:schemeClr val="accent2"/>
      </a:buClr>
      <a:buFont typeface="Book Antiqua" pitchFamily="18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324000" indent="-108000" algn="l" defTabSz="914400" rtl="0" eaLnBrk="1" latinLnBrk="0" hangingPunct="1">
      <a:buClr>
        <a:schemeClr val="accent2"/>
      </a:buClr>
      <a:buFont typeface="Book Antiqua" pitchFamily="18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324000" indent="-108000" algn="l" defTabSz="914400" rtl="0" eaLnBrk="1" latinLnBrk="0" hangingPunct="1">
      <a:buClr>
        <a:schemeClr val="accent2"/>
      </a:buClr>
      <a:buFont typeface="Book Antiqua" pitchFamily="18" charset="0"/>
      <a:buChar char="–"/>
      <a:defRPr sz="1200" kern="1200" baseline="0">
        <a:solidFill>
          <a:schemeClr val="tx1"/>
        </a:solidFill>
        <a:latin typeface="+mn-lt"/>
        <a:ea typeface="+mn-ea"/>
        <a:cs typeface="+mn-cs"/>
      </a:defRPr>
    </a:lvl6pPr>
    <a:lvl7pPr marL="324000" indent="-108000" algn="l" defTabSz="914400" rtl="0" eaLnBrk="1" latinLnBrk="0" hangingPunct="1">
      <a:buClr>
        <a:schemeClr val="accent2"/>
      </a:buClr>
      <a:buFont typeface="Book Antiqua" pitchFamily="18" charset="0"/>
      <a:buChar char="–"/>
      <a:defRPr sz="1200" kern="1200" baseline="0">
        <a:solidFill>
          <a:schemeClr val="tx1"/>
        </a:solidFill>
        <a:latin typeface="+mn-lt"/>
        <a:ea typeface="+mn-ea"/>
        <a:cs typeface="+mn-cs"/>
      </a:defRPr>
    </a:lvl7pPr>
    <a:lvl8pPr marL="324000" indent="-108000" algn="l" defTabSz="914400" rtl="0" eaLnBrk="1" latinLnBrk="0" hangingPunct="1">
      <a:buClr>
        <a:schemeClr val="accent2"/>
      </a:buClr>
      <a:buFont typeface="Book Antiqua" pitchFamily="18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24000" indent="-108000" algn="l" defTabSz="914400" rtl="0" eaLnBrk="1" latinLnBrk="0" hangingPunct="1">
      <a:buClr>
        <a:schemeClr val="accent2"/>
      </a:buClr>
      <a:buFont typeface="Book Antiqua" pitchFamily="18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83BA933-7109-4FB4-8904-50F821E60B1D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7C051-E29B-41C6-878A-34F5899A9332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78455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Cav</a:t>
            </a:r>
            <a:r>
              <a:rPr lang="de-DE" baseline="0" dirty="0" smtClean="0"/>
              <a:t>e </a:t>
            </a:r>
            <a:r>
              <a:rPr lang="de-DE" baseline="0" dirty="0" err="1" smtClean="0"/>
              <a:t>Psychostimulantien</a:t>
            </a:r>
            <a:r>
              <a:rPr lang="de-DE" baseline="0" dirty="0" smtClean="0"/>
              <a:t>: ATH, KHK, </a:t>
            </a:r>
            <a:r>
              <a:rPr lang="de-DE" baseline="0" dirty="0" err="1" smtClean="0"/>
              <a:t>Arrythmie</a:t>
            </a:r>
            <a:r>
              <a:rPr lang="de-DE" baseline="0" dirty="0" smtClean="0"/>
              <a:t>, Epilepsie, Psychosen, schwere affektive Störungen</a:t>
            </a:r>
          </a:p>
          <a:p>
            <a:r>
              <a:rPr lang="de-DE" baseline="0" dirty="0" err="1" smtClean="0"/>
              <a:t>Modenafil</a:t>
            </a:r>
            <a:r>
              <a:rPr lang="de-DE" baseline="0" dirty="0" smtClean="0"/>
              <a:t>: schwere </a:t>
            </a:r>
            <a:r>
              <a:rPr lang="de-DE" baseline="0" dirty="0" err="1" smtClean="0"/>
              <a:t>psychiatr</a:t>
            </a:r>
            <a:r>
              <a:rPr lang="de-DE" baseline="0" dirty="0" smtClean="0"/>
              <a:t>. Symptome und kutane Reaktionen (Erythema multiforme, Steven Johnson Syndrom)</a:t>
            </a:r>
          </a:p>
          <a:p>
            <a:r>
              <a:rPr lang="de-DE" baseline="0" dirty="0" smtClean="0"/>
              <a:t>Steroide: cave steroidinduzierte </a:t>
            </a:r>
            <a:r>
              <a:rPr lang="de-DE" baseline="0" dirty="0" err="1" smtClean="0"/>
              <a:t>Myopathien</a:t>
            </a:r>
            <a:endParaRPr lang="de-DE" baseline="0" dirty="0" smtClean="0"/>
          </a:p>
          <a:p>
            <a:r>
              <a:rPr lang="de-DE" baseline="0" dirty="0" err="1" smtClean="0"/>
              <a:t>Thyreoliberin</a:t>
            </a:r>
            <a:r>
              <a:rPr lang="de-DE" baseline="0" dirty="0" smtClean="0"/>
              <a:t> könnte eine sichere und wirksame Behandlungsmöglichkeit darstellen, ist in Deutschland allerdings zu therapeutischen Zwecken nicht zugelassen</a:t>
            </a:r>
          </a:p>
          <a:p>
            <a:r>
              <a:rPr lang="de-DE" baseline="0" dirty="0" err="1" smtClean="0"/>
              <a:t>Guarana</a:t>
            </a:r>
            <a:r>
              <a:rPr lang="de-DE" baseline="0" dirty="0" smtClean="0"/>
              <a:t>: setzt Koffein langsamer frei als Kaffee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A3F2D-10EA-B346-8041-08F4E16F7A8B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58237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Einnahme tgl. 400 -2000 mg über 8 Wochen</a:t>
            </a:r>
          </a:p>
          <a:p>
            <a:r>
              <a:rPr lang="de-DE" dirty="0" err="1" smtClean="0"/>
              <a:t>Gingseng</a:t>
            </a:r>
            <a:r>
              <a:rPr lang="de-DE" dirty="0" smtClean="0"/>
              <a:t> gilt als </a:t>
            </a:r>
            <a:r>
              <a:rPr lang="de-DE" dirty="0" err="1" smtClean="0"/>
              <a:t>Adaptogen</a:t>
            </a:r>
            <a:r>
              <a:rPr lang="de-DE" dirty="0" smtClean="0"/>
              <a:t>, soll das Immunsystem stärken und den Stoffwechsel anregen, vor Stressreaktionen schützen</a:t>
            </a:r>
            <a:r>
              <a:rPr lang="de-DE" baseline="0" dirty="0" smtClean="0"/>
              <a:t> und </a:t>
            </a:r>
            <a:r>
              <a:rPr lang="de-DE" baseline="0" dirty="0" err="1" smtClean="0"/>
              <a:t>Erschöpfungspahsen</a:t>
            </a:r>
            <a:r>
              <a:rPr lang="de-DE" baseline="0" smtClean="0"/>
              <a:t> vorbeugen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83BA933-7109-4FB4-8904-50F821E60B1D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7C051-E29B-41C6-878A-34F5899A9332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7557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83BA933-7109-4FB4-8904-50F821E60B1D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7C051-E29B-41C6-878A-34F5899A9332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173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401FF4-111A-8945-9DF9-73FB9865A627}" type="slidenum">
              <a:rPr lang="de-DE"/>
              <a:pPr/>
              <a:t>8</a:t>
            </a:fld>
            <a:endParaRPr lang="de-DE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0496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864B44-45E4-C44A-B354-D60CE030D6D4}" type="slidenum">
              <a:rPr lang="de-DE"/>
              <a:pPr/>
              <a:t>9</a:t>
            </a:fld>
            <a:endParaRPr lang="de-DE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237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83BA933-7109-4FB4-8904-50F821E60B1D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7C051-E29B-41C6-878A-34F5899A9332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6163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83BA933-7109-4FB4-8904-50F821E60B1D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7C051-E29B-41C6-878A-34F5899A9332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6653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Text Box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4988"/>
            <a:ext cx="5486400" cy="411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altLang="de-DE">
              <a:solidFill>
                <a:srgbClr val="000000"/>
              </a:solidFill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5686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NCCN: visuelle </a:t>
            </a:r>
            <a:r>
              <a:rPr lang="de-DE" dirty="0" err="1" smtClean="0"/>
              <a:t>Analogscale</a:t>
            </a:r>
            <a:r>
              <a:rPr lang="de-DE" dirty="0" smtClean="0"/>
              <a:t> 0= nicht müde, 10=stärkste</a:t>
            </a:r>
            <a:r>
              <a:rPr lang="de-DE" baseline="0" dirty="0" smtClean="0"/>
              <a:t> Müdigkeit, Schwellenwert </a:t>
            </a:r>
            <a:r>
              <a:rPr lang="de-DE" u="sng" baseline="0" dirty="0" smtClean="0"/>
              <a:t>&gt;</a:t>
            </a:r>
            <a:r>
              <a:rPr lang="de-DE" baseline="0" dirty="0" smtClean="0"/>
              <a:t>4 für weitere Diagnostik</a:t>
            </a:r>
          </a:p>
          <a:p>
            <a:r>
              <a:rPr lang="de-DE" baseline="0" dirty="0" smtClean="0"/>
              <a:t>Erfragen regelmäßig während und nach der Behandlung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A3F2D-10EA-B346-8041-08F4E16F7A8B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3875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„Laufen ohne zu Schnaufen“</a:t>
            </a:r>
          </a:p>
          <a:p>
            <a:r>
              <a:rPr lang="de-DE" dirty="0" smtClean="0"/>
              <a:t>Steigerung über</a:t>
            </a:r>
            <a:r>
              <a:rPr lang="de-DE" baseline="0" dirty="0" smtClean="0"/>
              <a:t> 4-6 Wochen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A3F2D-10EA-B346-8041-08F4E16F7A8B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601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83BA933-7109-4FB4-8904-50F821E60B1D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7C051-E29B-41C6-878A-34F5899A9332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199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13" Type="http://schemas.openxmlformats.org/officeDocument/2006/relationships/image" Target="../media/image6.jpeg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image" Target="../media/image5.jpeg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tags" Target="../tags/tag9.xml"/><Relationship Id="rId11" Type="http://schemas.openxmlformats.org/officeDocument/2006/relationships/image" Target="../media/image4.jpeg"/><Relationship Id="rId5" Type="http://schemas.openxmlformats.org/officeDocument/2006/relationships/tags" Target="../tags/tag8.xml"/><Relationship Id="rId10" Type="http://schemas.openxmlformats.org/officeDocument/2006/relationships/image" Target="../media/image3.emf"/><Relationship Id="rId4" Type="http://schemas.openxmlformats.org/officeDocument/2006/relationships/tags" Target="../tags/tag7.xml"/><Relationship Id="rId9" Type="http://schemas.openxmlformats.org/officeDocument/2006/relationships/oleObject" Target="../embeddings/oleObject2.bin"/><Relationship Id="rId1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tags" Target="../tags/tag15.xml"/><Relationship Id="rId7" Type="http://schemas.openxmlformats.org/officeDocument/2006/relationships/oleObject" Target="../embeddings/oleObject3.bin"/><Relationship Id="rId2" Type="http://schemas.openxmlformats.org/officeDocument/2006/relationships/tags" Target="../tags/tag14.xml"/><Relationship Id="rId1" Type="http://schemas.openxmlformats.org/officeDocument/2006/relationships/vmlDrawing" Target="../drawings/vmlDrawing3.v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image" Target="../media/image8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5550778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1" name="think-cell Folie" r:id="rId9" imgW="360" imgH="360" progId="">
                  <p:embed/>
                </p:oleObj>
              </mc:Choice>
              <mc:Fallback>
                <p:oleObj name="think-cell Folie" r:id="rId9" imgW="360" imgH="360" progId="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hteck 26"/>
          <p:cNvSpPr/>
          <p:nvPr userDrawn="1">
            <p:custDataLst>
              <p:tags r:id="rId3"/>
            </p:custDataLst>
          </p:nvPr>
        </p:nvSpPr>
        <p:spPr bwMode="gray">
          <a:xfrm>
            <a:off x="0" y="4005263"/>
            <a:ext cx="9144000" cy="2852737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rgbClr val="005C39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26" name="Rechteck 25"/>
          <p:cNvSpPr/>
          <p:nvPr userDrawn="1">
            <p:custDataLst>
              <p:tags r:id="rId4"/>
            </p:custDataLst>
          </p:nvPr>
        </p:nvSpPr>
        <p:spPr bwMode="gray">
          <a:xfrm>
            <a:off x="0" y="1052513"/>
            <a:ext cx="9144000" cy="2952750"/>
          </a:xfrm>
          <a:prstGeom prst="rect">
            <a:avLst/>
          </a:prstGeom>
          <a:solidFill>
            <a:srgbClr val="F0EFE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pic>
        <p:nvPicPr>
          <p:cNvPr id="16" name="Picture 2" descr="K:\Asklepios\04_Präsentationsgestaltung\2015\3283.15.002_Überarbeitung Unternehmenspräsentation\07_Final\image40_neu.jpg"/>
          <p:cNvPicPr>
            <a:picLocks noChangeAspect="1" noChangeArrowheads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6"/>
          <a:stretch/>
        </p:blipFill>
        <p:spPr bwMode="gray">
          <a:xfrm>
            <a:off x="3131840" y="1484314"/>
            <a:ext cx="2880319" cy="346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hteck 27"/>
          <p:cNvSpPr/>
          <p:nvPr userDrawn="1">
            <p:custDataLst>
              <p:tags r:id="rId5"/>
            </p:custDataLst>
          </p:nvPr>
        </p:nvSpPr>
        <p:spPr bwMode="gray">
          <a:xfrm>
            <a:off x="395288" y="4292600"/>
            <a:ext cx="8353425" cy="1873250"/>
          </a:xfrm>
          <a:prstGeom prst="rect">
            <a:avLst/>
          </a:prstGeom>
          <a:solidFill>
            <a:srgbClr val="00925A"/>
          </a:solidFill>
          <a:ln w="9525">
            <a:solidFill>
              <a:srgbClr val="00925A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sz="1200" dirty="0">
              <a:solidFill>
                <a:srgbClr val="00925A"/>
              </a:solidFill>
              <a:latin typeface="Palatino Linotype" panose="02040502050505030304" pitchFamily="18" charset="0"/>
              <a:cs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611560" y="4435896"/>
            <a:ext cx="7920880" cy="649288"/>
          </a:xfrm>
        </p:spPr>
        <p:txBody>
          <a:bodyPr bIns="0"/>
          <a:lstStyle>
            <a:lvl1pPr>
              <a:defRPr sz="3600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 dirty="0" smtClean="0"/>
              <a:t>Titelmaster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11560" y="5085184"/>
            <a:ext cx="7920880" cy="936104"/>
          </a:xfrm>
        </p:spPr>
        <p:txBody>
          <a:bodyPr/>
          <a:lstStyle>
            <a:lvl1pPr marL="0" indent="0" algn="l">
              <a:spcAft>
                <a:spcPts val="1200"/>
              </a:spcAft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2pPr>
            <a:lvl3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3pPr>
            <a:lvl4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4pPr>
            <a:lvl5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5pPr>
            <a:lvl6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6pPr>
            <a:lvl7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7pPr>
            <a:lvl8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8pPr>
            <a:lvl9pPr marL="0" indent="0" algn="l">
              <a:spcAft>
                <a:spcPts val="0"/>
              </a:spcAft>
              <a:buNone/>
              <a:defRPr lang="de-DE" sz="1200" kern="1200" dirty="0" smtClean="0">
                <a:solidFill>
                  <a:srgbClr val="7BD3A7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 smtClean="0"/>
              <a:t>Formatvorlage des Untertitelmasters durch Klicken bearbeiten</a:t>
            </a:r>
            <a:endParaRPr lang="de-DE" dirty="0" smtClean="0"/>
          </a:p>
        </p:txBody>
      </p:sp>
      <p:pic>
        <p:nvPicPr>
          <p:cNvPr id="30" name="Grafik 29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9" r="21207"/>
          <a:stretch/>
        </p:blipFill>
        <p:spPr bwMode="gray">
          <a:xfrm>
            <a:off x="395288" y="1484312"/>
            <a:ext cx="2736712" cy="280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Grafik 31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9" b="20349"/>
          <a:stretch/>
        </p:blipFill>
        <p:spPr bwMode="gray">
          <a:xfrm>
            <a:off x="6012713" y="1480850"/>
            <a:ext cx="2736000" cy="281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 bwMode="gray">
          <a:xfrm>
            <a:off x="395288" y="1484313"/>
            <a:ext cx="2736552" cy="2808783"/>
          </a:xfrm>
          <a:prstGeom prst="rect">
            <a:avLst/>
          </a:prstGeom>
          <a:noFill/>
          <a:ln w="9525">
            <a:solidFill>
              <a:srgbClr val="009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err="1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3131840" y="1484784"/>
            <a:ext cx="2880320" cy="2808783"/>
          </a:xfrm>
          <a:prstGeom prst="rect">
            <a:avLst/>
          </a:prstGeom>
          <a:noFill/>
          <a:ln w="9525">
            <a:solidFill>
              <a:srgbClr val="009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err="1" smtClean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6012160" y="1485255"/>
            <a:ext cx="2736552" cy="2808783"/>
          </a:xfrm>
          <a:prstGeom prst="rect">
            <a:avLst/>
          </a:prstGeom>
          <a:noFill/>
          <a:ln w="9525">
            <a:solidFill>
              <a:srgbClr val="009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err="1" smtClean="0">
              <a:solidFill>
                <a:schemeClr val="tx1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4624"/>
            <a:ext cx="3726162" cy="966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D1618710-8757-4A02-94A8-B164ECE13DCA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395288" y="1484313"/>
            <a:ext cx="8353425" cy="2592759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6"/>
          </p:nvPr>
        </p:nvSpPr>
        <p:spPr bwMode="gray">
          <a:xfrm>
            <a:off x="467494" y="1555651"/>
            <a:ext cx="4032498" cy="244941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 bwMode="gray">
          <a:xfrm>
            <a:off x="395287" y="4221089"/>
            <a:ext cx="8353425" cy="19447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Bildplatzhalter 10"/>
          <p:cNvSpPr>
            <a:spLocks noGrp="1"/>
          </p:cNvSpPr>
          <p:nvPr>
            <p:ph type="pic" sz="quarter" idx="19"/>
          </p:nvPr>
        </p:nvSpPr>
        <p:spPr bwMode="gray">
          <a:xfrm>
            <a:off x="4572000" y="1555651"/>
            <a:ext cx="4104456" cy="244941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oben) und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4B918137-A820-4601-8926-1E6A686DF137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395288" y="2132856"/>
            <a:ext cx="8353425" cy="4032994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6"/>
          </p:nvPr>
        </p:nvSpPr>
        <p:spPr bwMode="gray">
          <a:xfrm>
            <a:off x="467494" y="2204864"/>
            <a:ext cx="2664346" cy="388957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 bwMode="gray">
          <a:xfrm>
            <a:off x="395287" y="1484313"/>
            <a:ext cx="8353425" cy="57653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8"/>
          </p:nvPr>
        </p:nvSpPr>
        <p:spPr bwMode="gray">
          <a:xfrm>
            <a:off x="6012160" y="2204864"/>
            <a:ext cx="2664346" cy="388957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5" name="Bildplatzhalter 10"/>
          <p:cNvSpPr>
            <a:spLocks noGrp="1"/>
          </p:cNvSpPr>
          <p:nvPr>
            <p:ph type="pic" sz="quarter" idx="19"/>
          </p:nvPr>
        </p:nvSpPr>
        <p:spPr bwMode="gray">
          <a:xfrm>
            <a:off x="3203848" y="2204864"/>
            <a:ext cx="2736304" cy="388957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unten) und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2F1F10F5-53C4-4305-866C-6D70FEF44247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395288" y="1484313"/>
            <a:ext cx="8353425" cy="4681537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accent1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6"/>
          </p:nvPr>
        </p:nvSpPr>
        <p:spPr bwMode="gray">
          <a:xfrm>
            <a:off x="467494" y="1556792"/>
            <a:ext cx="2664346" cy="352839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Bildplatzhalter 10"/>
          <p:cNvSpPr>
            <a:spLocks noGrp="1"/>
          </p:cNvSpPr>
          <p:nvPr>
            <p:ph type="pic" sz="quarter" idx="17"/>
          </p:nvPr>
        </p:nvSpPr>
        <p:spPr bwMode="gray">
          <a:xfrm>
            <a:off x="6012160" y="1556792"/>
            <a:ext cx="2664346" cy="352839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8"/>
          </p:nvPr>
        </p:nvSpPr>
        <p:spPr bwMode="gray">
          <a:xfrm>
            <a:off x="3203848" y="1556792"/>
            <a:ext cx="2736304" cy="352839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6" name="Inhaltsplatzhalter 15"/>
          <p:cNvSpPr>
            <a:spLocks noGrp="1"/>
          </p:cNvSpPr>
          <p:nvPr>
            <p:ph sz="quarter" idx="19" hasCustomPrompt="1"/>
          </p:nvPr>
        </p:nvSpPr>
        <p:spPr bwMode="gray">
          <a:xfrm>
            <a:off x="467494" y="5157192"/>
            <a:ext cx="8208962" cy="935633"/>
          </a:xfrm>
        </p:spPr>
        <p:txBody>
          <a:bodyPr/>
          <a:lstStyle>
            <a:lvl2pPr>
              <a:defRPr/>
            </a:lvl2pPr>
            <a:lvl3pPr marL="0" indent="0">
              <a:buNone/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/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057EC987-5F71-4467-B700-73D6D8B629D8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4"/>
          </p:nvPr>
        </p:nvSpPr>
        <p:spPr bwMode="gray">
          <a:xfrm>
            <a:off x="395288" y="3861048"/>
            <a:ext cx="4104704" cy="2304802"/>
          </a:xfrm>
          <a:solidFill>
            <a:schemeClr val="bg1"/>
          </a:solidFill>
          <a:ln>
            <a:solidFill>
              <a:schemeClr val="accent2"/>
            </a:solidFill>
          </a:ln>
          <a:effectLst/>
        </p:spPr>
        <p:txBody>
          <a:bodyPr lIns="144000" tIns="72000" rIns="144000" b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6" name="Textplatzhalter 7"/>
          <p:cNvSpPr>
            <a:spLocks noGrp="1"/>
          </p:cNvSpPr>
          <p:nvPr>
            <p:ph type="body" sz="quarter" idx="15"/>
          </p:nvPr>
        </p:nvSpPr>
        <p:spPr bwMode="gray">
          <a:xfrm>
            <a:off x="4572000" y="1484312"/>
            <a:ext cx="4176713" cy="2304727"/>
          </a:xfrm>
          <a:solidFill>
            <a:schemeClr val="bg1"/>
          </a:solidFill>
          <a:ln>
            <a:solidFill>
              <a:schemeClr val="accent2"/>
            </a:solidFill>
          </a:ln>
          <a:effectLst/>
        </p:spPr>
        <p:txBody>
          <a:bodyPr lIns="144000" tIns="72000" rIns="144000" b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7" name="Textplatzhalter 7"/>
          <p:cNvSpPr>
            <a:spLocks noGrp="1"/>
          </p:cNvSpPr>
          <p:nvPr>
            <p:ph type="body" sz="quarter" idx="16"/>
          </p:nvPr>
        </p:nvSpPr>
        <p:spPr bwMode="gray">
          <a:xfrm>
            <a:off x="4572000" y="3861048"/>
            <a:ext cx="4176713" cy="2304803"/>
          </a:xfrm>
          <a:solidFill>
            <a:schemeClr val="bg1"/>
          </a:solidFill>
          <a:ln>
            <a:solidFill>
              <a:schemeClr val="accent2"/>
            </a:solidFill>
          </a:ln>
          <a:effectLst/>
        </p:spPr>
        <p:txBody>
          <a:bodyPr lIns="144000" tIns="72000" rIns="144000" bIns="7200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8" name="Titel 17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95288" y="1484312"/>
            <a:ext cx="4104704" cy="2304728"/>
          </a:xfrm>
          <a:solidFill>
            <a:schemeClr val="bg1"/>
          </a:solidFill>
          <a:ln>
            <a:solidFill>
              <a:schemeClr val="accent2"/>
            </a:solidFill>
          </a:ln>
          <a:effectLst/>
        </p:spPr>
        <p:txBody>
          <a:bodyPr lIns="144000" tIns="72000" rIns="144000" bIns="72000"/>
          <a:lstStyle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 marL="540000" indent="0">
              <a:buNone/>
              <a:defRPr/>
            </a:lvl6pPr>
            <a:lvl8pPr>
              <a:defRPr/>
            </a:lvl8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	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7C8C2063-9A4A-44EC-B946-319CF9AAFC4A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>
            <p:custDataLst>
              <p:tags r:id="rId1"/>
            </p:custDataLst>
          </p:nvPr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AFC94919-BF26-4254-B37F-B5C71519C6EA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8" y="404464"/>
            <a:ext cx="1944464" cy="5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 mit weißem Balken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>
            <p:custDataLst>
              <p:tags r:id="rId1"/>
            </p:custDataLst>
          </p:nvPr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 userDrawn="1"/>
        </p:nvSpPr>
        <p:spPr bwMode="gray">
          <a:xfrm>
            <a:off x="0" y="332656"/>
            <a:ext cx="9144000" cy="64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 bwMode="gray">
          <a:xfrm>
            <a:off x="0" y="331200"/>
            <a:ext cx="9144000" cy="64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B190C4A-BE6F-451E-881C-9E6F0F0BD45E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 hasCustomPrompt="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8" y="404464"/>
            <a:ext cx="1944464" cy="50425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ei Inhalte mit weißem Balken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>
            <p:custDataLst>
              <p:tags r:id="rId1"/>
            </p:custDataLst>
          </p:nvPr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11" name="Inhaltsplatzhalter 8"/>
          <p:cNvSpPr>
            <a:spLocks noGrp="1"/>
          </p:cNvSpPr>
          <p:nvPr>
            <p:ph sz="quarter" idx="15" hasCustomPrompt="1"/>
          </p:nvPr>
        </p:nvSpPr>
        <p:spPr bwMode="gray">
          <a:xfrm>
            <a:off x="395287" y="1484314"/>
            <a:ext cx="4104705" cy="468153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331200"/>
            <a:ext cx="9144000" cy="64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 userDrawn="1"/>
        </p:nvSpPr>
        <p:spPr bwMode="gray">
          <a:xfrm>
            <a:off x="0" y="332656"/>
            <a:ext cx="9144000" cy="64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91FB298-8B1E-4689-93D0-FCC025CA4179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5" name="Inhaltsplatzhalter 8"/>
          <p:cNvSpPr>
            <a:spLocks noGrp="1"/>
          </p:cNvSpPr>
          <p:nvPr>
            <p:ph sz="quarter" idx="13" hasCustomPrompt="1"/>
          </p:nvPr>
        </p:nvSpPr>
        <p:spPr bwMode="gray">
          <a:xfrm>
            <a:off x="4644008" y="1484314"/>
            <a:ext cx="4104705" cy="468153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8" y="404464"/>
            <a:ext cx="1944464" cy="50425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r Inhalte mit weißem Balk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>
            <p:custDataLst>
              <p:tags r:id="rId1"/>
            </p:custDataLst>
          </p:nvPr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19" name="Inhaltsplatzhalter 8"/>
          <p:cNvSpPr>
            <a:spLocks noGrp="1"/>
          </p:cNvSpPr>
          <p:nvPr>
            <p:ph sz="quarter" idx="15" hasCustomPrompt="1"/>
          </p:nvPr>
        </p:nvSpPr>
        <p:spPr bwMode="gray">
          <a:xfrm>
            <a:off x="395287" y="1484314"/>
            <a:ext cx="4104705" cy="230472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0" name="Inhaltsplatzhalter 8"/>
          <p:cNvSpPr>
            <a:spLocks noGrp="1"/>
          </p:cNvSpPr>
          <p:nvPr>
            <p:ph sz="quarter" idx="13" hasCustomPrompt="1"/>
          </p:nvPr>
        </p:nvSpPr>
        <p:spPr bwMode="gray">
          <a:xfrm>
            <a:off x="4644008" y="1484314"/>
            <a:ext cx="4104705" cy="230472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1" name="Inhaltsplatzhalter 8"/>
          <p:cNvSpPr>
            <a:spLocks noGrp="1"/>
          </p:cNvSpPr>
          <p:nvPr>
            <p:ph sz="quarter" idx="21" hasCustomPrompt="1"/>
          </p:nvPr>
        </p:nvSpPr>
        <p:spPr bwMode="gray">
          <a:xfrm>
            <a:off x="395536" y="3933056"/>
            <a:ext cx="4104705" cy="22322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2" name="Inhaltsplatzhalter 8"/>
          <p:cNvSpPr>
            <a:spLocks noGrp="1"/>
          </p:cNvSpPr>
          <p:nvPr>
            <p:ph sz="quarter" idx="22" hasCustomPrompt="1"/>
          </p:nvPr>
        </p:nvSpPr>
        <p:spPr bwMode="gray">
          <a:xfrm>
            <a:off x="4644257" y="3933056"/>
            <a:ext cx="4104705" cy="22322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  <a:lvl6pPr>
              <a:buClr>
                <a:schemeClr val="tx1"/>
              </a:buClr>
              <a:defRPr>
                <a:solidFill>
                  <a:schemeClr val="tx1"/>
                </a:solidFill>
              </a:defRPr>
            </a:lvl6pPr>
            <a:lvl7pPr>
              <a:buClr>
                <a:schemeClr val="tx1"/>
              </a:buClr>
              <a:defRPr>
                <a:solidFill>
                  <a:schemeClr val="tx1"/>
                </a:solidFill>
              </a:defRPr>
            </a:lvl7pPr>
            <a:lvl8pPr>
              <a:buClr>
                <a:schemeClr val="tx1"/>
              </a:buClr>
              <a:defRPr>
                <a:solidFill>
                  <a:schemeClr val="tx1"/>
                </a:solidFill>
              </a:defRPr>
            </a:lvl8pPr>
            <a:lvl9pPr>
              <a:buClr>
                <a:schemeClr val="tx1"/>
              </a:buCl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5" name="Rechteck 14"/>
          <p:cNvSpPr/>
          <p:nvPr userDrawn="1"/>
        </p:nvSpPr>
        <p:spPr bwMode="gray">
          <a:xfrm>
            <a:off x="0" y="331200"/>
            <a:ext cx="9144000" cy="64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 userDrawn="1"/>
        </p:nvSpPr>
        <p:spPr bwMode="gray">
          <a:xfrm>
            <a:off x="0" y="332656"/>
            <a:ext cx="9144000" cy="64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CA02641-D704-4379-97E8-C0ED672457F7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8" y="404464"/>
            <a:ext cx="1944464" cy="50425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328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463675"/>
            <a:ext cx="8229600" cy="4662488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FAB09-8E67-A84C-B489-D6A6B35A985F}" type="datetime1">
              <a:rPr lang="en-US"/>
              <a:pPr>
                <a:defRPr/>
              </a:pPr>
              <a:t>4/16/2020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3505200" y="6521450"/>
            <a:ext cx="2133600" cy="3365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04F79-9EBF-2849-BF33-EE968508CEA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84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>
            <p:custDataLst>
              <p:tags r:id="rId1"/>
            </p:custDataLst>
          </p:nvPr>
        </p:nvSpPr>
        <p:spPr bwMode="gray">
          <a:xfrm>
            <a:off x="0" y="1"/>
            <a:ext cx="9144000" cy="6858000"/>
          </a:xfrm>
          <a:prstGeom prst="rect">
            <a:avLst/>
          </a:prstGeom>
          <a:solidFill>
            <a:srgbClr val="F0EFE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395289" y="2996952"/>
            <a:ext cx="4032696" cy="1800200"/>
          </a:xfrm>
        </p:spPr>
        <p:txBody>
          <a:bodyPr/>
          <a:lstStyle>
            <a:lvl1pPr algn="r">
              <a:defRPr sz="14200">
                <a:solidFill>
                  <a:schemeClr val="accent1"/>
                </a:solidFill>
                <a:effectLst/>
                <a:latin typeface="Franklin Gothic Book" pitchFamily="34" charset="0"/>
              </a:defRPr>
            </a:lvl1pPr>
          </a:lstStyle>
          <a:p>
            <a:r>
              <a:rPr lang="de-DE" dirty="0" smtClean="0"/>
              <a:t>Nr.</a:t>
            </a:r>
            <a:endParaRPr lang="de-DE" dirty="0"/>
          </a:p>
        </p:txBody>
      </p:sp>
      <p:cxnSp>
        <p:nvCxnSpPr>
          <p:cNvPr id="8" name="Gerade Verbindung 7"/>
          <p:cNvCxnSpPr/>
          <p:nvPr userDrawn="1"/>
        </p:nvCxnSpPr>
        <p:spPr bwMode="gray">
          <a:xfrm rot="5400000">
            <a:off x="3599892" y="3681028"/>
            <a:ext cx="194421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Inhaltsplatzhalter 8"/>
          <p:cNvSpPr>
            <a:spLocks noGrp="1"/>
          </p:cNvSpPr>
          <p:nvPr>
            <p:ph sz="quarter" idx="10" hasCustomPrompt="1"/>
          </p:nvPr>
        </p:nvSpPr>
        <p:spPr bwMode="gray">
          <a:xfrm>
            <a:off x="4716016" y="3068687"/>
            <a:ext cx="4032697" cy="1368425"/>
          </a:xfrm>
        </p:spPr>
        <p:txBody>
          <a:bodyPr bIns="54000" anchor="b" anchorCtr="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 marL="180000" indent="-180000">
              <a:buClrTx/>
              <a:buFont typeface="Wingdings" panose="05000000000000000000" pitchFamily="2" charset="2"/>
              <a:buChar char="§"/>
              <a:defRPr>
                <a:solidFill>
                  <a:schemeClr val="accent1"/>
                </a:solidFill>
              </a:defRPr>
            </a:lvl3pPr>
            <a:lvl4pPr>
              <a:buClrTx/>
              <a:defRPr>
                <a:solidFill>
                  <a:schemeClr val="accent1"/>
                </a:solidFill>
              </a:defRPr>
            </a:lvl4pPr>
            <a:lvl5pPr>
              <a:buClrTx/>
              <a:defRPr>
                <a:solidFill>
                  <a:schemeClr val="accent1"/>
                </a:solidFill>
              </a:defRPr>
            </a:lvl5pPr>
            <a:lvl6pPr>
              <a:buClrTx/>
              <a:defRPr>
                <a:solidFill>
                  <a:schemeClr val="accent1"/>
                </a:solidFill>
              </a:defRPr>
            </a:lvl6pPr>
            <a:lvl7pPr>
              <a:buClrTx/>
              <a:defRPr>
                <a:solidFill>
                  <a:schemeClr val="accent1"/>
                </a:solidFill>
              </a:defRPr>
            </a:lvl7pPr>
            <a:lvl8pPr>
              <a:buClrTx/>
              <a:defRPr>
                <a:solidFill>
                  <a:schemeClr val="accent1"/>
                </a:solidFill>
              </a:defRPr>
            </a:lvl8pPr>
            <a:lvl9pPr>
              <a:buClrTx/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826470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|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>
            <p:custDataLst>
              <p:tags r:id="rId1"/>
            </p:custDataLst>
          </p:nvPr>
        </p:nvSpPr>
        <p:spPr bwMode="gray">
          <a:xfrm>
            <a:off x="0" y="27384"/>
            <a:ext cx="9144000" cy="6858000"/>
          </a:xfrm>
          <a:prstGeom prst="rect">
            <a:avLst/>
          </a:prstGeom>
          <a:solidFill>
            <a:srgbClr val="F0EFE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cxnSp>
        <p:nvCxnSpPr>
          <p:cNvPr id="6" name="Gerade Verbindung 5"/>
          <p:cNvCxnSpPr/>
          <p:nvPr userDrawn="1"/>
        </p:nvCxnSpPr>
        <p:spPr bwMode="gray">
          <a:xfrm>
            <a:off x="4572000" y="2204864"/>
            <a:ext cx="0" cy="244827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Bildplatzhalter 3"/>
          <p:cNvSpPr>
            <a:spLocks noGrp="1"/>
          </p:cNvSpPr>
          <p:nvPr>
            <p:ph type="pic" sz="quarter" idx="11"/>
          </p:nvPr>
        </p:nvSpPr>
        <p:spPr>
          <a:xfrm>
            <a:off x="395536" y="2204864"/>
            <a:ext cx="4032000" cy="2448008"/>
          </a:xfrm>
          <a:ln w="9525">
            <a:noFill/>
          </a:ln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1" name="Inhaltsplatzhalter 8"/>
          <p:cNvSpPr>
            <a:spLocks noGrp="1"/>
          </p:cNvSpPr>
          <p:nvPr>
            <p:ph sz="quarter" idx="10" hasCustomPrompt="1"/>
          </p:nvPr>
        </p:nvSpPr>
        <p:spPr bwMode="gray">
          <a:xfrm>
            <a:off x="4716016" y="3068687"/>
            <a:ext cx="4032697" cy="1368425"/>
          </a:xfrm>
        </p:spPr>
        <p:txBody>
          <a:bodyPr bIns="54000" anchor="b" anchorCtr="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 marL="180000" indent="-180000">
              <a:buClrTx/>
              <a:buFont typeface="Wingdings" panose="05000000000000000000" pitchFamily="2" charset="2"/>
              <a:buChar char="§"/>
              <a:defRPr>
                <a:solidFill>
                  <a:schemeClr val="accent1"/>
                </a:solidFill>
              </a:defRPr>
            </a:lvl3pPr>
            <a:lvl4pPr>
              <a:buClrTx/>
              <a:defRPr>
                <a:solidFill>
                  <a:schemeClr val="accent1"/>
                </a:solidFill>
              </a:defRPr>
            </a:lvl4pPr>
            <a:lvl5pPr>
              <a:buClrTx/>
              <a:defRPr>
                <a:solidFill>
                  <a:schemeClr val="accent1"/>
                </a:solidFill>
              </a:defRPr>
            </a:lvl5pPr>
            <a:lvl6pPr>
              <a:buClrTx/>
              <a:defRPr>
                <a:solidFill>
                  <a:schemeClr val="accent1"/>
                </a:solidFill>
              </a:defRPr>
            </a:lvl6pPr>
            <a:lvl7pPr>
              <a:buClrTx/>
              <a:defRPr>
                <a:solidFill>
                  <a:schemeClr val="accent1"/>
                </a:solidFill>
              </a:defRPr>
            </a:lvl7pPr>
            <a:lvl8pPr>
              <a:buClrTx/>
              <a:defRPr>
                <a:solidFill>
                  <a:schemeClr val="accent1"/>
                </a:solidFill>
              </a:defRPr>
            </a:lvl8pPr>
            <a:lvl9pPr>
              <a:buClrTx/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3380238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6" name="Rechteck 55"/>
          <p:cNvSpPr/>
          <p:nvPr userDrawn="1">
            <p:custDataLst>
              <p:tags r:id="rId1"/>
            </p:custDataLst>
          </p:nvPr>
        </p:nvSpPr>
        <p:spPr bwMode="gray">
          <a:xfrm>
            <a:off x="0" y="1052513"/>
            <a:ext cx="9144000" cy="431800"/>
          </a:xfrm>
          <a:prstGeom prst="rect">
            <a:avLst/>
          </a:prstGeom>
          <a:solidFill>
            <a:srgbClr val="283D4F">
              <a:alpha val="8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9" name="Tabellenplatzhalter 6"/>
          <p:cNvSpPr>
            <a:spLocks noGrp="1"/>
          </p:cNvSpPr>
          <p:nvPr>
            <p:ph type="tbl" sz="quarter" idx="13" hasCustomPrompt="1"/>
          </p:nvPr>
        </p:nvSpPr>
        <p:spPr bwMode="gray">
          <a:xfrm>
            <a:off x="395288" y="1772816"/>
            <a:ext cx="8353425" cy="4537050"/>
          </a:xfrm>
        </p:spPr>
        <p:txBody>
          <a:bodyPr anchor="t"/>
          <a:lstStyle>
            <a:lvl1pPr>
              <a:spcAft>
                <a:spcPts val="0"/>
              </a:spcAft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Verwenden Sie bitte das Tabellenlayout „Asklepios Tabelle“.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1468567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5" name="think-cell Folie" r:id="rId7" imgW="360" imgH="360" progId="">
                  <p:embed/>
                </p:oleObj>
              </mc:Choice>
              <mc:Fallback>
                <p:oleObj name="think-cell Folie" r:id="rId7" imgW="360" imgH="360" progId="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4"/>
          <a:stretch/>
        </p:blipFill>
        <p:spPr bwMode="gray">
          <a:xfrm>
            <a:off x="0" y="1052736"/>
            <a:ext cx="9144000" cy="5544914"/>
          </a:xfrm>
          <a:prstGeom prst="rect">
            <a:avLst/>
          </a:prstGeom>
        </p:spPr>
      </p:pic>
      <p:sp>
        <p:nvSpPr>
          <p:cNvPr id="10" name="Rechteck 9"/>
          <p:cNvSpPr/>
          <p:nvPr userDrawn="1">
            <p:custDataLst>
              <p:tags r:id="rId3"/>
            </p:custDataLst>
          </p:nvPr>
        </p:nvSpPr>
        <p:spPr bwMode="gray">
          <a:xfrm>
            <a:off x="0" y="1052512"/>
            <a:ext cx="9144000" cy="554400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D648DB68-A398-47CC-9B57-BA4D71E27EA5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6" name="Rechteck 55"/>
          <p:cNvSpPr/>
          <p:nvPr userDrawn="1">
            <p:custDataLst>
              <p:tags r:id="rId4"/>
            </p:custDataLst>
          </p:nvPr>
        </p:nvSpPr>
        <p:spPr bwMode="gray">
          <a:xfrm>
            <a:off x="395288" y="1484313"/>
            <a:ext cx="1152525" cy="4681537"/>
          </a:xfrm>
          <a:prstGeom prst="rect">
            <a:avLst/>
          </a:prstGeom>
          <a:solidFill>
            <a:srgbClr val="446280">
              <a:alpha val="8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57" name="Freeform 5"/>
          <p:cNvSpPr>
            <a:spLocks/>
          </p:cNvSpPr>
          <p:nvPr userDrawn="1">
            <p:custDataLst>
              <p:tags r:id="rId5"/>
            </p:custDataLst>
          </p:nvPr>
        </p:nvSpPr>
        <p:spPr bwMode="gray">
          <a:xfrm>
            <a:off x="684213" y="1752600"/>
            <a:ext cx="619125" cy="998538"/>
          </a:xfrm>
          <a:custGeom>
            <a:avLst/>
            <a:gdLst>
              <a:gd name="T0" fmla="*/ 0 w 636"/>
              <a:gd name="T1" fmla="*/ 2147483647 h 1027"/>
              <a:gd name="T2" fmla="*/ 2147483647 w 636"/>
              <a:gd name="T3" fmla="*/ 2147483647 h 1027"/>
              <a:gd name="T4" fmla="*/ 0 w 636"/>
              <a:gd name="T5" fmla="*/ 2147483647 h 1027"/>
              <a:gd name="T6" fmla="*/ 2147483647 w 636"/>
              <a:gd name="T7" fmla="*/ 2147483647 h 1027"/>
              <a:gd name="T8" fmla="*/ 2147483647 w 636"/>
              <a:gd name="T9" fmla="*/ 2147483647 h 1027"/>
              <a:gd name="T10" fmla="*/ 2147483647 w 636"/>
              <a:gd name="T11" fmla="*/ 0 h 1027"/>
              <a:gd name="T12" fmla="*/ 0 w 636"/>
              <a:gd name="T13" fmla="*/ 2147483647 h 10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36"/>
              <a:gd name="T22" fmla="*/ 0 h 1027"/>
              <a:gd name="T23" fmla="*/ 636 w 636"/>
              <a:gd name="T24" fmla="*/ 1027 h 102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36" h="1027">
                <a:moveTo>
                  <a:pt x="0" y="103"/>
                </a:moveTo>
                <a:lnTo>
                  <a:pt x="424" y="514"/>
                </a:lnTo>
                <a:lnTo>
                  <a:pt x="0" y="925"/>
                </a:lnTo>
                <a:lnTo>
                  <a:pt x="106" y="1027"/>
                </a:lnTo>
                <a:lnTo>
                  <a:pt x="636" y="514"/>
                </a:lnTo>
                <a:lnTo>
                  <a:pt x="106" y="0"/>
                </a:lnTo>
                <a:lnTo>
                  <a:pt x="0" y="103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de-DE" dirty="0"/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 hasCustomPrompt="1"/>
          </p:nvPr>
        </p:nvSpPr>
        <p:spPr bwMode="gray">
          <a:xfrm>
            <a:off x="1619250" y="1484313"/>
            <a:ext cx="7129463" cy="468153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Verwenden Sie bitte das Tabellenlayout „Asklepios Tabelle“.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0094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395536" y="1484784"/>
            <a:ext cx="8353176" cy="468106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4"/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044946A7-8276-4C46-AA3E-6C4B180B3663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 bwMode="gray">
          <a:xfrm>
            <a:off x="395536" y="1484784"/>
            <a:ext cx="4032002" cy="46810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4"/>
          </p:nvPr>
        </p:nvSpPr>
        <p:spPr bwMode="gray">
          <a:xfrm>
            <a:off x="4716463" y="1484313"/>
            <a:ext cx="4032250" cy="468153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F13448CF-6FC3-4516-992E-F97C86772330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 bwMode="gray">
          <a:xfrm>
            <a:off x="395536" y="1484314"/>
            <a:ext cx="8353176" cy="468153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Margina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>
          <a:xfrm>
            <a:off x="395288" y="6597650"/>
            <a:ext cx="1152376" cy="260350"/>
          </a:xfrm>
          <a:prstGeom prst="rect">
            <a:avLst/>
          </a:prstGeom>
        </p:spPr>
        <p:txBody>
          <a:bodyPr/>
          <a:lstStyle/>
          <a:p>
            <a:fld id="{208A72CC-0608-4824-BEDF-16C83F3625A7}" type="datetime1">
              <a:rPr lang="de-DE" smtClean="0"/>
              <a:pPr/>
              <a:t>16.04.2020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>
          <a:xfrm>
            <a:off x="1619250" y="6597650"/>
            <a:ext cx="6625158" cy="26035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 der Präsentation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>
          <a:xfrm>
            <a:off x="8316415" y="6597650"/>
            <a:ext cx="432297" cy="260350"/>
          </a:xfrm>
          <a:prstGeom prst="rect">
            <a:avLst/>
          </a:prstGeom>
        </p:spPr>
        <p:txBody>
          <a:bodyPr/>
          <a:lstStyle/>
          <a:p>
            <a:fld id="{08D37431-3E78-41D2-AC69-D697C2CC4D5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395289" y="1484313"/>
            <a:ext cx="6408959" cy="4681537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  <a:buFont typeface="Arial" pitchFamily="34" charset="0"/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6"/>
          </p:nvPr>
        </p:nvSpPr>
        <p:spPr bwMode="gray">
          <a:xfrm>
            <a:off x="467494" y="1556792"/>
            <a:ext cx="6264746" cy="45365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 bwMode="gray">
          <a:xfrm>
            <a:off x="6948488" y="1484313"/>
            <a:ext cx="1800225" cy="4681537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vmlDrawing" Target="../drawings/vmlDrawing1.v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Relationship Id="rId27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48346110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7" name="think-cell Folie" r:id="rId25" imgW="360" imgH="360" progId="">
                  <p:embed/>
                </p:oleObj>
              </mc:Choice>
              <mc:Fallback>
                <p:oleObj name="think-cell Folie" r:id="rId25" imgW="360" imgH="360" progId="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>
            <p:custDataLst>
              <p:tags r:id="rId23"/>
            </p:custDataLst>
          </p:nvPr>
        </p:nvSpPr>
        <p:spPr bwMode="gray">
          <a:xfrm>
            <a:off x="0" y="1052513"/>
            <a:ext cx="9144000" cy="5545137"/>
          </a:xfrm>
          <a:prstGeom prst="rect">
            <a:avLst/>
          </a:prstGeom>
          <a:solidFill>
            <a:srgbClr val="F0EFE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79388" indent="-179388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358775" indent="-179388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539750" indent="-179388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996950" indent="-179388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1454150" indent="-179388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1911350" indent="-179388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2368550" indent="-179388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hteck 12"/>
          <p:cNvSpPr/>
          <p:nvPr userDrawn="1">
            <p:custDataLst>
              <p:tags r:id="rId24"/>
            </p:custDataLst>
          </p:nvPr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rgbClr val="005C3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accent2"/>
                </a:solidFill>
                <a:latin typeface="Franklin Gothic Demi" panose="020B0703020102020204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accent2"/>
              </a:buClr>
              <a:buFont typeface="Book Antiqua" panose="02040602050305030304" pitchFamily="18" charset="0"/>
              <a:buChar char="–"/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>
              <a:spcAft>
                <a:spcPct val="0"/>
              </a:spcAft>
              <a:buClr>
                <a:schemeClr val="accent2"/>
              </a:buClr>
              <a:defRPr/>
            </a:pPr>
            <a:endParaRPr lang="de-DE" altLang="de-DE" dirty="0">
              <a:solidFill>
                <a:schemeClr val="tx1"/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95287" y="1484314"/>
            <a:ext cx="8353425" cy="46815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95288" y="405483"/>
            <a:ext cx="6408737" cy="503237"/>
          </a:xfrm>
          <a:prstGeom prst="rect">
            <a:avLst/>
          </a:prstGeom>
        </p:spPr>
        <p:txBody>
          <a:bodyPr vert="horz" lIns="0" tIns="0" rIns="0" bIns="72000" rtlCol="0" anchor="b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cxnSp>
        <p:nvCxnSpPr>
          <p:cNvPr id="15" name="Gerade Verbindung 14"/>
          <p:cNvCxnSpPr/>
          <p:nvPr/>
        </p:nvCxnSpPr>
        <p:spPr bwMode="gray">
          <a:xfrm>
            <a:off x="0" y="1053000"/>
            <a:ext cx="9144000" cy="0"/>
          </a:xfrm>
          <a:prstGeom prst="line">
            <a:avLst/>
          </a:prstGeom>
          <a:ln>
            <a:solidFill>
              <a:srgbClr val="BDC3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pieren 11"/>
          <p:cNvGrpSpPr/>
          <p:nvPr/>
        </p:nvGrpSpPr>
        <p:grpSpPr bwMode="gray">
          <a:xfrm>
            <a:off x="-252520" y="-243392"/>
            <a:ext cx="9001233" cy="6407655"/>
            <a:chOff x="-252520" y="-243392"/>
            <a:chExt cx="9001233" cy="6407655"/>
          </a:xfrm>
        </p:grpSpPr>
        <p:cxnSp>
          <p:nvCxnSpPr>
            <p:cNvPr id="16" name="Gerade Verbindung 15"/>
            <p:cNvCxnSpPr/>
            <p:nvPr userDrawn="1"/>
          </p:nvCxnSpPr>
          <p:spPr bwMode="gray">
            <a:xfrm>
              <a:off x="-252520" y="1484313"/>
              <a:ext cx="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 bwMode="gray">
            <a:xfrm>
              <a:off x="-252520" y="6164263"/>
              <a:ext cx="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 bwMode="gray">
            <a:xfrm>
              <a:off x="399555" y="-243392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 bwMode="gray">
            <a:xfrm>
              <a:off x="8748713" y="-243392"/>
              <a:ext cx="0" cy="1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8" y="404464"/>
            <a:ext cx="1944464" cy="5042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6" r:id="rId2"/>
    <p:sldLayoutId id="2147483677" r:id="rId3"/>
    <p:sldLayoutId id="2147483674" r:id="rId4"/>
    <p:sldLayoutId id="2147483675" r:id="rId5"/>
    <p:sldLayoutId id="2147483650" r:id="rId6"/>
    <p:sldLayoutId id="2147483652" r:id="rId7"/>
    <p:sldLayoutId id="2147483662" r:id="rId8"/>
    <p:sldLayoutId id="2147483665" r:id="rId9"/>
    <p:sldLayoutId id="2147483666" r:id="rId10"/>
    <p:sldLayoutId id="2147483663" r:id="rId11"/>
    <p:sldLayoutId id="2147483664" r:id="rId12"/>
    <p:sldLayoutId id="2147483669" r:id="rId13"/>
    <p:sldLayoutId id="2147483654" r:id="rId14"/>
    <p:sldLayoutId id="2147483655" r:id="rId15"/>
    <p:sldLayoutId id="2147483656" r:id="rId16"/>
    <p:sldLayoutId id="2147483657" r:id="rId17"/>
    <p:sldLayoutId id="2147483658" r:id="rId18"/>
    <p:sldLayoutId id="2147483678" r:id="rId1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>
          <a:solidFill>
            <a:schemeClr val="accent1"/>
          </a:solidFill>
          <a:effectLst/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800"/>
        </a:spcAft>
        <a:buFont typeface="Arial" pitchFamily="34" charset="0"/>
        <a:buNone/>
        <a:defRPr sz="1800" kern="1200">
          <a:solidFill>
            <a:schemeClr val="accent2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400"/>
        </a:spcAft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Palatino Linotype" panose="02040502050505030304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3975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Palatino Linotype" panose="02040502050505030304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0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Palatino Linotype" panose="02040502050505030304" pitchFamily="18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72000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Palatino Linotype" panose="02040502050505030304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0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Palatino Linotype" panose="02040502050505030304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720000" indent="-180000" algn="l" defTabSz="91440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Palatino Linotype" panose="02040502050505030304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media12.m4a"/><Relationship Id="rId2" Type="http://schemas.microsoft.com/office/2007/relationships/media" Target="../media/media12.m4a"/><Relationship Id="rId1" Type="http://schemas.openxmlformats.org/officeDocument/2006/relationships/tags" Target="../tags/tag26.xml"/><Relationship Id="rId6" Type="http://schemas.openxmlformats.org/officeDocument/2006/relationships/image" Target="../media/image10.png"/><Relationship Id="rId5" Type="http://schemas.openxmlformats.org/officeDocument/2006/relationships/image" Target="../media/image13.wmf"/><Relationship Id="rId4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media15.m4a"/><Relationship Id="rId2" Type="http://schemas.microsoft.com/office/2007/relationships/media" Target="../media/media15.m4a"/><Relationship Id="rId1" Type="http://schemas.openxmlformats.org/officeDocument/2006/relationships/tags" Target="../tags/tag27.xm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media16.m4a"/><Relationship Id="rId2" Type="http://schemas.microsoft.com/office/2007/relationships/media" Target="../media/media16.m4a"/><Relationship Id="rId1" Type="http://schemas.openxmlformats.org/officeDocument/2006/relationships/tags" Target="../tags/tag28.xm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media17.m4a"/><Relationship Id="rId2" Type="http://schemas.microsoft.com/office/2007/relationships/media" Target="../media/media17.m4a"/><Relationship Id="rId1" Type="http://schemas.openxmlformats.org/officeDocument/2006/relationships/tags" Target="../tags/tag29.xm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media18.m4a"/><Relationship Id="rId2" Type="http://schemas.microsoft.com/office/2007/relationships/media" Target="../media/media18.m4a"/><Relationship Id="rId1" Type="http://schemas.openxmlformats.org/officeDocument/2006/relationships/tags" Target="../tags/tag30.xm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2.m4a"/><Relationship Id="rId7" Type="http://schemas.openxmlformats.org/officeDocument/2006/relationships/image" Target="../media/image10.png"/><Relationship Id="rId2" Type="http://schemas.microsoft.com/office/2007/relationships/media" Target="../media/media22.m4a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6" Type="http://schemas.openxmlformats.org/officeDocument/2006/relationships/image" Target="../media/image10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6" Type="http://schemas.openxmlformats.org/officeDocument/2006/relationships/image" Target="../media/image10.png"/><Relationship Id="rId5" Type="http://schemas.openxmlformats.org/officeDocument/2006/relationships/image" Target="../media/image16.tiff"/><Relationship Id="rId4" Type="http://schemas.openxmlformats.org/officeDocument/2006/relationships/notesSlide" Target="../notesSlides/notes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0.m4a"/><Relationship Id="rId1" Type="http://schemas.microsoft.com/office/2007/relationships/media" Target="../media/media30.m4a"/><Relationship Id="rId5" Type="http://schemas.openxmlformats.org/officeDocument/2006/relationships/image" Target="../media/image10.png"/><Relationship Id="rId4" Type="http://schemas.openxmlformats.org/officeDocument/2006/relationships/image" Target="../media/image17.tif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1.m4a"/><Relationship Id="rId1" Type="http://schemas.microsoft.com/office/2007/relationships/media" Target="../media/media31.m4a"/><Relationship Id="rId5" Type="http://schemas.openxmlformats.org/officeDocument/2006/relationships/image" Target="../media/image10.png"/><Relationship Id="rId4" Type="http://schemas.openxmlformats.org/officeDocument/2006/relationships/image" Target="../media/image18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2.m4a"/><Relationship Id="rId1" Type="http://schemas.microsoft.com/office/2007/relationships/media" Target="../media/media32.m4a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3.m4a"/><Relationship Id="rId1" Type="http://schemas.microsoft.com/office/2007/relationships/media" Target="../media/media33.m4a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4.m4a"/><Relationship Id="rId1" Type="http://schemas.microsoft.com/office/2007/relationships/media" Target="../media/media34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5.m4a"/><Relationship Id="rId1" Type="http://schemas.microsoft.com/office/2007/relationships/media" Target="../media/media35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6.m4a"/><Relationship Id="rId1" Type="http://schemas.microsoft.com/office/2007/relationships/media" Target="../media/media36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7.m4a"/><Relationship Id="rId1" Type="http://schemas.microsoft.com/office/2007/relationships/media" Target="../media/media37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1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8.m4a"/><Relationship Id="rId1" Type="http://schemas.microsoft.com/office/2007/relationships/media" Target="../media/media38.m4a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9.m4a"/><Relationship Id="rId1" Type="http://schemas.microsoft.com/office/2007/relationships/media" Target="../media/media39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0.m4a"/><Relationship Id="rId1" Type="http://schemas.microsoft.com/office/2007/relationships/media" Target="../media/media40.m4a"/><Relationship Id="rId4" Type="http://schemas.openxmlformats.org/officeDocument/2006/relationships/image" Target="../media/image1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41.m4a"/><Relationship Id="rId1" Type="http://schemas.microsoft.com/office/2007/relationships/media" Target="../media/media41.m4a"/><Relationship Id="rId5" Type="http://schemas.openxmlformats.org/officeDocument/2006/relationships/image" Target="../media/image10.png"/><Relationship Id="rId4" Type="http://schemas.openxmlformats.org/officeDocument/2006/relationships/image" Target="../media/image19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42.m4a"/><Relationship Id="rId1" Type="http://schemas.microsoft.com/office/2007/relationships/media" Target="../media/media42.m4a"/><Relationship Id="rId5" Type="http://schemas.openxmlformats.org/officeDocument/2006/relationships/image" Target="../media/image10.png"/><Relationship Id="rId4" Type="http://schemas.openxmlformats.org/officeDocument/2006/relationships/image" Target="../media/image2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43.m4a"/><Relationship Id="rId1" Type="http://schemas.microsoft.com/office/2007/relationships/media" Target="../media/media43.m4a"/><Relationship Id="rId4" Type="http://schemas.openxmlformats.org/officeDocument/2006/relationships/image" Target="../media/image1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44.m4a"/><Relationship Id="rId1" Type="http://schemas.microsoft.com/office/2007/relationships/media" Target="../media/media44.m4a"/><Relationship Id="rId6" Type="http://schemas.openxmlformats.org/officeDocument/2006/relationships/image" Target="../media/image10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45.m4a"/><Relationship Id="rId1" Type="http://schemas.microsoft.com/office/2007/relationships/media" Target="../media/media45.m4a"/><Relationship Id="rId5" Type="http://schemas.openxmlformats.org/officeDocument/2006/relationships/image" Target="../media/image10.png"/><Relationship Id="rId4" Type="http://schemas.openxmlformats.org/officeDocument/2006/relationships/image" Target="../media/image23.tif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6.m4a"/><Relationship Id="rId1" Type="http://schemas.microsoft.com/office/2007/relationships/media" Target="../media/media46.m4a"/><Relationship Id="rId5" Type="http://schemas.openxmlformats.org/officeDocument/2006/relationships/image" Target="../media/image10.png"/><Relationship Id="rId4" Type="http://schemas.openxmlformats.org/officeDocument/2006/relationships/image" Target="../media/image2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bilder.buecher.de/produkte/33/33676/33676852z.jpg" TargetMode="Externa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7.m4a"/><Relationship Id="rId1" Type="http://schemas.microsoft.com/office/2007/relationships/media" Target="../media/media47.m4a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8.m4a"/><Relationship Id="rId1" Type="http://schemas.microsoft.com/office/2007/relationships/media" Target="../media/media48.m4a"/><Relationship Id="rId5" Type="http://schemas.openxmlformats.org/officeDocument/2006/relationships/image" Target="../media/image10.png"/><Relationship Id="rId4" Type="http://schemas.openxmlformats.org/officeDocument/2006/relationships/image" Target="../media/image26.tif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9.m4a"/><Relationship Id="rId1" Type="http://schemas.microsoft.com/office/2007/relationships/media" Target="../media/media49.m4a"/><Relationship Id="rId5" Type="http://schemas.openxmlformats.org/officeDocument/2006/relationships/image" Target="../media/image10.png"/><Relationship Id="rId4" Type="http://schemas.openxmlformats.org/officeDocument/2006/relationships/image" Target="../media/image2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10.png"/><Relationship Id="rId4" Type="http://schemas.openxmlformats.org/officeDocument/2006/relationships/image" Target="../media/image11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media9.m4a"/><Relationship Id="rId2" Type="http://schemas.microsoft.com/office/2007/relationships/media" Target="../media/media9.m4a"/><Relationship Id="rId1" Type="http://schemas.openxmlformats.org/officeDocument/2006/relationships/tags" Target="../tags/tag25.xml"/><Relationship Id="rId6" Type="http://schemas.openxmlformats.org/officeDocument/2006/relationships/image" Target="../media/image10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11560" y="5444008"/>
            <a:ext cx="7920880" cy="649288"/>
          </a:xfrm>
        </p:spPr>
        <p:txBody>
          <a:bodyPr/>
          <a:lstStyle/>
          <a:p>
            <a:r>
              <a:rPr lang="de-DE" dirty="0" err="1" smtClean="0"/>
              <a:t>Fatigue</a:t>
            </a:r>
            <a:r>
              <a:rPr lang="de-DE" dirty="0" smtClean="0"/>
              <a:t> ist fatal!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611560" y="5877272"/>
            <a:ext cx="7920880" cy="936104"/>
          </a:xfrm>
        </p:spPr>
        <p:txBody>
          <a:bodyPr/>
          <a:lstStyle/>
          <a:p>
            <a:endParaRPr lang="de-DE" sz="2000" dirty="0" smtClean="0"/>
          </a:p>
          <a:p>
            <a:r>
              <a:rPr lang="de-DE" sz="2000" dirty="0" smtClean="0"/>
              <a:t>PD Dr. Georgia Schilling</a:t>
            </a:r>
            <a:endParaRPr lang="de-DE" sz="2000" dirty="0"/>
          </a:p>
        </p:txBody>
      </p:sp>
      <p:pic>
        <p:nvPicPr>
          <p:cNvPr id="7" name="Sound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75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807"/>
    </mc:Choice>
    <mc:Fallback xmlns="">
      <p:transition spd="slow" advTm="728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2"/>
          <p:cNvSpPr/>
          <p:nvPr/>
        </p:nvSpPr>
        <p:spPr>
          <a:xfrm>
            <a:off x="2252444" y="1927225"/>
            <a:ext cx="8229600" cy="4357688"/>
          </a:xfrm>
          <a:prstGeom prst="rect">
            <a:avLst/>
          </a:prstGeom>
        </p:spPr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j-lt"/>
            </a:endParaRPr>
          </a:p>
        </p:txBody>
      </p:sp>
      <p:sp>
        <p:nvSpPr>
          <p:cNvPr id="84" name="CustomShape 3"/>
          <p:cNvSpPr/>
          <p:nvPr/>
        </p:nvSpPr>
        <p:spPr>
          <a:xfrm>
            <a:off x="0" y="0"/>
            <a:ext cx="11796713" cy="11796713"/>
          </a:xfrm>
          <a:prstGeom prst="rect">
            <a:avLst/>
          </a:prstGeom>
        </p:spPr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j-lt"/>
            </a:endParaRPr>
          </a:p>
        </p:txBody>
      </p:sp>
      <p:sp>
        <p:nvSpPr>
          <p:cNvPr id="10245" name="CustomShape 6"/>
          <p:cNvSpPr>
            <a:spLocks noChangeArrowheads="1"/>
          </p:cNvSpPr>
          <p:nvPr/>
        </p:nvSpPr>
        <p:spPr bwMode="auto">
          <a:xfrm>
            <a:off x="6604000" y="685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10246" name="Group 3"/>
          <p:cNvGrpSpPr>
            <a:grpSpLocks/>
          </p:cNvGrpSpPr>
          <p:nvPr/>
        </p:nvGrpSpPr>
        <p:grpSpPr bwMode="auto">
          <a:xfrm>
            <a:off x="509588" y="1871663"/>
            <a:ext cx="8094662" cy="4005262"/>
            <a:chOff x="68" y="1071"/>
            <a:chExt cx="5099" cy="2523"/>
          </a:xfrm>
        </p:grpSpPr>
        <p:sp>
          <p:nvSpPr>
            <p:cNvPr id="10248" name="Rectangle 4"/>
            <p:cNvSpPr>
              <a:spLocks noChangeArrowheads="1"/>
            </p:cNvSpPr>
            <p:nvPr/>
          </p:nvSpPr>
          <p:spPr bwMode="auto">
            <a:xfrm>
              <a:off x="1252" y="3219"/>
              <a:ext cx="3915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720" tIns="45360" rIns="90720" bIns="45360">
              <a:spAutoFit/>
            </a:bodyPr>
            <a:lstStyle>
              <a:lvl1pPr>
                <a:tabLst>
                  <a:tab pos="0" algn="l"/>
                  <a:tab pos="95250" algn="ctr"/>
                  <a:tab pos="914400" algn="ctr"/>
                  <a:tab pos="1714500" algn="ctr"/>
                  <a:tab pos="2530475" algn="ctr"/>
                  <a:tab pos="3346450" algn="ctr"/>
                  <a:tab pos="4164013" algn="ctr"/>
                  <a:tab pos="4967288" algn="ctr"/>
                  <a:tab pos="5794375" algn="ctr"/>
                  <a:tab pos="6308725" algn="l"/>
                  <a:tab pos="7210425" algn="l"/>
                  <a:tab pos="8112125" algn="l"/>
                  <a:tab pos="9013825" algn="l"/>
                  <a:tab pos="9915525" algn="l"/>
                  <a:tab pos="10817225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tabLst>
                  <a:tab pos="0" algn="l"/>
                  <a:tab pos="95250" algn="ctr"/>
                  <a:tab pos="914400" algn="ctr"/>
                  <a:tab pos="1714500" algn="ctr"/>
                  <a:tab pos="2530475" algn="ctr"/>
                  <a:tab pos="3346450" algn="ctr"/>
                  <a:tab pos="4164013" algn="ctr"/>
                  <a:tab pos="4967288" algn="ctr"/>
                  <a:tab pos="5794375" algn="ctr"/>
                  <a:tab pos="6308725" algn="l"/>
                  <a:tab pos="7210425" algn="l"/>
                  <a:tab pos="8112125" algn="l"/>
                  <a:tab pos="9013825" algn="l"/>
                  <a:tab pos="9915525" algn="l"/>
                  <a:tab pos="10817225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tabLst>
                  <a:tab pos="0" algn="l"/>
                  <a:tab pos="95250" algn="ctr"/>
                  <a:tab pos="914400" algn="ctr"/>
                  <a:tab pos="1714500" algn="ctr"/>
                  <a:tab pos="2530475" algn="ctr"/>
                  <a:tab pos="3346450" algn="ctr"/>
                  <a:tab pos="4164013" algn="ctr"/>
                  <a:tab pos="4967288" algn="ctr"/>
                  <a:tab pos="5794375" algn="ctr"/>
                  <a:tab pos="6308725" algn="l"/>
                  <a:tab pos="7210425" algn="l"/>
                  <a:tab pos="8112125" algn="l"/>
                  <a:tab pos="9013825" algn="l"/>
                  <a:tab pos="9915525" algn="l"/>
                  <a:tab pos="10817225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tabLst>
                  <a:tab pos="0" algn="l"/>
                  <a:tab pos="95250" algn="ctr"/>
                  <a:tab pos="914400" algn="ctr"/>
                  <a:tab pos="1714500" algn="ctr"/>
                  <a:tab pos="2530475" algn="ctr"/>
                  <a:tab pos="3346450" algn="ctr"/>
                  <a:tab pos="4164013" algn="ctr"/>
                  <a:tab pos="4967288" algn="ctr"/>
                  <a:tab pos="5794375" algn="ctr"/>
                  <a:tab pos="6308725" algn="l"/>
                  <a:tab pos="7210425" algn="l"/>
                  <a:tab pos="8112125" algn="l"/>
                  <a:tab pos="9013825" algn="l"/>
                  <a:tab pos="9915525" algn="l"/>
                  <a:tab pos="10817225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tabLst>
                  <a:tab pos="0" algn="l"/>
                  <a:tab pos="95250" algn="ctr"/>
                  <a:tab pos="914400" algn="ctr"/>
                  <a:tab pos="1714500" algn="ctr"/>
                  <a:tab pos="2530475" algn="ctr"/>
                  <a:tab pos="3346450" algn="ctr"/>
                  <a:tab pos="4164013" algn="ctr"/>
                  <a:tab pos="4967288" algn="ctr"/>
                  <a:tab pos="5794375" algn="ctr"/>
                  <a:tab pos="6308725" algn="l"/>
                  <a:tab pos="7210425" algn="l"/>
                  <a:tab pos="8112125" algn="l"/>
                  <a:tab pos="9013825" algn="l"/>
                  <a:tab pos="9915525" algn="l"/>
                  <a:tab pos="10817225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5250" algn="ctr"/>
                  <a:tab pos="914400" algn="ctr"/>
                  <a:tab pos="1714500" algn="ctr"/>
                  <a:tab pos="2530475" algn="ctr"/>
                  <a:tab pos="3346450" algn="ctr"/>
                  <a:tab pos="4164013" algn="ctr"/>
                  <a:tab pos="4967288" algn="ctr"/>
                  <a:tab pos="5794375" algn="ctr"/>
                  <a:tab pos="6308725" algn="l"/>
                  <a:tab pos="7210425" algn="l"/>
                  <a:tab pos="8112125" algn="l"/>
                  <a:tab pos="9013825" algn="l"/>
                  <a:tab pos="9915525" algn="l"/>
                  <a:tab pos="10817225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5250" algn="ctr"/>
                  <a:tab pos="914400" algn="ctr"/>
                  <a:tab pos="1714500" algn="ctr"/>
                  <a:tab pos="2530475" algn="ctr"/>
                  <a:tab pos="3346450" algn="ctr"/>
                  <a:tab pos="4164013" algn="ctr"/>
                  <a:tab pos="4967288" algn="ctr"/>
                  <a:tab pos="5794375" algn="ctr"/>
                  <a:tab pos="6308725" algn="l"/>
                  <a:tab pos="7210425" algn="l"/>
                  <a:tab pos="8112125" algn="l"/>
                  <a:tab pos="9013825" algn="l"/>
                  <a:tab pos="9915525" algn="l"/>
                  <a:tab pos="10817225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5250" algn="ctr"/>
                  <a:tab pos="914400" algn="ctr"/>
                  <a:tab pos="1714500" algn="ctr"/>
                  <a:tab pos="2530475" algn="ctr"/>
                  <a:tab pos="3346450" algn="ctr"/>
                  <a:tab pos="4164013" algn="ctr"/>
                  <a:tab pos="4967288" algn="ctr"/>
                  <a:tab pos="5794375" algn="ctr"/>
                  <a:tab pos="6308725" algn="l"/>
                  <a:tab pos="7210425" algn="l"/>
                  <a:tab pos="8112125" algn="l"/>
                  <a:tab pos="9013825" algn="l"/>
                  <a:tab pos="9915525" algn="l"/>
                  <a:tab pos="10817225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5250" algn="ctr"/>
                  <a:tab pos="914400" algn="ctr"/>
                  <a:tab pos="1714500" algn="ctr"/>
                  <a:tab pos="2530475" algn="ctr"/>
                  <a:tab pos="3346450" algn="ctr"/>
                  <a:tab pos="4164013" algn="ctr"/>
                  <a:tab pos="4967288" algn="ctr"/>
                  <a:tab pos="5794375" algn="ctr"/>
                  <a:tab pos="6308725" algn="l"/>
                  <a:tab pos="7210425" algn="l"/>
                  <a:tab pos="8112125" algn="l"/>
                  <a:tab pos="9013825" algn="l"/>
                  <a:tab pos="9915525" algn="l"/>
                  <a:tab pos="10817225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de-DE">
                  <a:solidFill>
                    <a:srgbClr val="000000"/>
                  </a:solidFill>
                  <a:latin typeface="Arial" panose="020B0604020202020204" pitchFamily="34" charset="0"/>
                </a:rPr>
                <a:t>	0	10	20	30	40	50	60	</a:t>
              </a:r>
            </a:p>
          </p:txBody>
        </p:sp>
        <p:grpSp>
          <p:nvGrpSpPr>
            <p:cNvPr id="10249" name="Group 5"/>
            <p:cNvGrpSpPr>
              <a:grpSpLocks/>
            </p:cNvGrpSpPr>
            <p:nvPr/>
          </p:nvGrpSpPr>
          <p:grpSpPr bwMode="auto">
            <a:xfrm>
              <a:off x="68" y="1071"/>
              <a:ext cx="4901" cy="2523"/>
              <a:chOff x="68" y="1071"/>
              <a:chExt cx="4901" cy="2523"/>
            </a:xfrm>
          </p:grpSpPr>
          <p:sp>
            <p:nvSpPr>
              <p:cNvPr id="10250" name="Rectangle 6"/>
              <p:cNvSpPr>
                <a:spLocks noChangeArrowheads="1"/>
              </p:cNvSpPr>
              <p:nvPr/>
            </p:nvSpPr>
            <p:spPr bwMode="auto">
              <a:xfrm>
                <a:off x="1383" y="2878"/>
                <a:ext cx="264" cy="141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10251" name="Rectangle 7"/>
              <p:cNvSpPr>
                <a:spLocks noChangeArrowheads="1"/>
              </p:cNvSpPr>
              <p:nvPr/>
            </p:nvSpPr>
            <p:spPr bwMode="auto">
              <a:xfrm>
                <a:off x="1383" y="2541"/>
                <a:ext cx="911" cy="134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10252" name="Rectangle 8"/>
              <p:cNvSpPr>
                <a:spLocks noChangeArrowheads="1"/>
              </p:cNvSpPr>
              <p:nvPr/>
            </p:nvSpPr>
            <p:spPr bwMode="auto">
              <a:xfrm>
                <a:off x="1383" y="2198"/>
                <a:ext cx="238" cy="132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10253" name="Rectangle 9"/>
              <p:cNvSpPr>
                <a:spLocks noChangeArrowheads="1"/>
              </p:cNvSpPr>
              <p:nvPr/>
            </p:nvSpPr>
            <p:spPr bwMode="auto">
              <a:xfrm>
                <a:off x="1383" y="1854"/>
                <a:ext cx="229" cy="132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10254" name="Rectangle 10"/>
              <p:cNvSpPr>
                <a:spLocks noChangeArrowheads="1"/>
              </p:cNvSpPr>
              <p:nvPr/>
            </p:nvSpPr>
            <p:spPr bwMode="auto">
              <a:xfrm>
                <a:off x="1383" y="1517"/>
                <a:ext cx="533" cy="134"/>
              </a:xfrm>
              <a:prstGeom prst="rect">
                <a:avLst/>
              </a:prstGeom>
              <a:solidFill>
                <a:srgbClr val="FFFF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10255" name="Rectangle 11"/>
              <p:cNvSpPr>
                <a:spLocks noChangeArrowheads="1"/>
              </p:cNvSpPr>
              <p:nvPr/>
            </p:nvSpPr>
            <p:spPr bwMode="auto">
              <a:xfrm>
                <a:off x="1383" y="1173"/>
                <a:ext cx="2577" cy="140"/>
              </a:xfrm>
              <a:prstGeom prst="rect">
                <a:avLst/>
              </a:prstGeom>
              <a:solidFill>
                <a:srgbClr val="0000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10256" name="Line 12"/>
              <p:cNvSpPr>
                <a:spLocks noChangeShapeType="1"/>
              </p:cNvSpPr>
              <p:nvPr/>
            </p:nvSpPr>
            <p:spPr bwMode="auto">
              <a:xfrm>
                <a:off x="1383" y="3121"/>
                <a:ext cx="3585" cy="0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57" name="Line 13"/>
              <p:cNvSpPr>
                <a:spLocks noChangeShapeType="1"/>
              </p:cNvSpPr>
              <p:nvPr/>
            </p:nvSpPr>
            <p:spPr bwMode="auto">
              <a:xfrm flipV="1">
                <a:off x="1383" y="3118"/>
                <a:ext cx="0" cy="5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58" name="Line 14"/>
              <p:cNvSpPr>
                <a:spLocks noChangeShapeType="1"/>
              </p:cNvSpPr>
              <p:nvPr/>
            </p:nvSpPr>
            <p:spPr bwMode="auto">
              <a:xfrm flipV="1">
                <a:off x="1898" y="3118"/>
                <a:ext cx="0" cy="5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59" name="Line 15"/>
              <p:cNvSpPr>
                <a:spLocks noChangeShapeType="1"/>
              </p:cNvSpPr>
              <p:nvPr/>
            </p:nvSpPr>
            <p:spPr bwMode="auto">
              <a:xfrm flipV="1">
                <a:off x="2407" y="3118"/>
                <a:ext cx="0" cy="5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60" name="Line 16"/>
              <p:cNvSpPr>
                <a:spLocks noChangeShapeType="1"/>
              </p:cNvSpPr>
              <p:nvPr/>
            </p:nvSpPr>
            <p:spPr bwMode="auto">
              <a:xfrm flipV="1">
                <a:off x="2922" y="3118"/>
                <a:ext cx="0" cy="5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61" name="Line 17"/>
              <p:cNvSpPr>
                <a:spLocks noChangeShapeType="1"/>
              </p:cNvSpPr>
              <p:nvPr/>
            </p:nvSpPr>
            <p:spPr bwMode="auto">
              <a:xfrm flipV="1">
                <a:off x="3431" y="3118"/>
                <a:ext cx="0" cy="5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62" name="Line 18"/>
              <p:cNvSpPr>
                <a:spLocks noChangeShapeType="1"/>
              </p:cNvSpPr>
              <p:nvPr/>
            </p:nvSpPr>
            <p:spPr bwMode="auto">
              <a:xfrm flipV="1">
                <a:off x="3946" y="3118"/>
                <a:ext cx="0" cy="5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63" name="Line 19"/>
              <p:cNvSpPr>
                <a:spLocks noChangeShapeType="1"/>
              </p:cNvSpPr>
              <p:nvPr/>
            </p:nvSpPr>
            <p:spPr bwMode="auto">
              <a:xfrm flipV="1">
                <a:off x="4455" y="3118"/>
                <a:ext cx="0" cy="5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64" name="Line 20"/>
              <p:cNvSpPr>
                <a:spLocks noChangeShapeType="1"/>
              </p:cNvSpPr>
              <p:nvPr/>
            </p:nvSpPr>
            <p:spPr bwMode="auto">
              <a:xfrm flipV="1">
                <a:off x="4970" y="3118"/>
                <a:ext cx="0" cy="5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65" name="Line 21"/>
              <p:cNvSpPr>
                <a:spLocks noChangeShapeType="1"/>
              </p:cNvSpPr>
              <p:nvPr/>
            </p:nvSpPr>
            <p:spPr bwMode="auto">
              <a:xfrm>
                <a:off x="1377" y="1071"/>
                <a:ext cx="0" cy="2046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66" name="Line 22"/>
              <p:cNvSpPr>
                <a:spLocks noChangeShapeType="1"/>
              </p:cNvSpPr>
              <p:nvPr/>
            </p:nvSpPr>
            <p:spPr bwMode="auto">
              <a:xfrm>
                <a:off x="1336" y="3121"/>
                <a:ext cx="45" cy="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67" name="Line 23"/>
              <p:cNvSpPr>
                <a:spLocks noChangeShapeType="1"/>
              </p:cNvSpPr>
              <p:nvPr/>
            </p:nvSpPr>
            <p:spPr bwMode="auto">
              <a:xfrm>
                <a:off x="1336" y="2778"/>
                <a:ext cx="45" cy="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68" name="Line 24"/>
              <p:cNvSpPr>
                <a:spLocks noChangeShapeType="1"/>
              </p:cNvSpPr>
              <p:nvPr/>
            </p:nvSpPr>
            <p:spPr bwMode="auto">
              <a:xfrm>
                <a:off x="1336" y="2440"/>
                <a:ext cx="45" cy="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69" name="Line 25"/>
              <p:cNvSpPr>
                <a:spLocks noChangeShapeType="1"/>
              </p:cNvSpPr>
              <p:nvPr/>
            </p:nvSpPr>
            <p:spPr bwMode="auto">
              <a:xfrm>
                <a:off x="1336" y="2097"/>
                <a:ext cx="45" cy="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70" name="Line 26"/>
              <p:cNvSpPr>
                <a:spLocks noChangeShapeType="1"/>
              </p:cNvSpPr>
              <p:nvPr/>
            </p:nvSpPr>
            <p:spPr bwMode="auto">
              <a:xfrm>
                <a:off x="1336" y="1754"/>
                <a:ext cx="45" cy="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71" name="Line 27"/>
              <p:cNvSpPr>
                <a:spLocks noChangeShapeType="1"/>
              </p:cNvSpPr>
              <p:nvPr/>
            </p:nvSpPr>
            <p:spPr bwMode="auto">
              <a:xfrm>
                <a:off x="1336" y="1416"/>
                <a:ext cx="45" cy="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72" name="Line 28"/>
              <p:cNvSpPr>
                <a:spLocks noChangeShapeType="1"/>
              </p:cNvSpPr>
              <p:nvPr/>
            </p:nvSpPr>
            <p:spPr bwMode="auto">
              <a:xfrm>
                <a:off x="1336" y="1073"/>
                <a:ext cx="45" cy="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273" name="Rectangle 29"/>
              <p:cNvSpPr>
                <a:spLocks noChangeArrowheads="1"/>
              </p:cNvSpPr>
              <p:nvPr/>
            </p:nvSpPr>
            <p:spPr bwMode="auto">
              <a:xfrm>
                <a:off x="68" y="1092"/>
                <a:ext cx="1277" cy="1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720" tIns="45360" rIns="90720" bIns="4536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r" eaLnBrk="1" hangingPunct="1">
                  <a:lnSpc>
                    <a:spcPct val="125000"/>
                  </a:lnSpc>
                  <a:spcAft>
                    <a:spcPts val="2050"/>
                  </a:spcAft>
                </a:pPr>
                <a:r>
                  <a:rPr lang="en-US" altLang="de-DE" sz="1600">
                    <a:solidFill>
                      <a:srgbClr val="000000"/>
                    </a:solidFill>
                    <a:latin typeface="Arial" panose="020B0604020202020204" pitchFamily="34" charset="0"/>
                  </a:rPr>
                  <a:t>Fatigue</a:t>
                </a:r>
              </a:p>
              <a:p>
                <a:pPr algn="r" eaLnBrk="1" hangingPunct="1">
                  <a:lnSpc>
                    <a:spcPct val="125000"/>
                  </a:lnSpc>
                  <a:spcAft>
                    <a:spcPts val="2050"/>
                  </a:spcAft>
                </a:pPr>
                <a:r>
                  <a:rPr lang="en-US" altLang="de-DE" sz="1600">
                    <a:solidFill>
                      <a:srgbClr val="000000"/>
                    </a:solidFill>
                    <a:latin typeface="Arial" panose="020B0604020202020204" pitchFamily="34" charset="0"/>
                  </a:rPr>
                  <a:t>Schmerz</a:t>
                </a:r>
              </a:p>
              <a:p>
                <a:pPr algn="r" eaLnBrk="1" hangingPunct="1">
                  <a:lnSpc>
                    <a:spcPct val="125000"/>
                  </a:lnSpc>
                  <a:spcAft>
                    <a:spcPts val="2050"/>
                  </a:spcAft>
                </a:pPr>
                <a:r>
                  <a:rPr lang="en-US" altLang="de-DE" sz="1600">
                    <a:solidFill>
                      <a:srgbClr val="000000"/>
                    </a:solidFill>
                    <a:latin typeface="Arial" panose="020B0604020202020204" pitchFamily="34" charset="0"/>
                  </a:rPr>
                  <a:t>Übelkeit/Erbrechen</a:t>
                </a:r>
                <a:br>
                  <a:rPr lang="en-US" altLang="de-DE" sz="1600">
                    <a:solidFill>
                      <a:srgbClr val="000000"/>
                    </a:solidFill>
                    <a:latin typeface="Arial" panose="020B0604020202020204" pitchFamily="34" charset="0"/>
                  </a:rPr>
                </a:br>
                <a:r>
                  <a:rPr lang="en-US" altLang="de-DE" sz="1600">
                    <a:solidFill>
                      <a:srgbClr val="000000"/>
                    </a:solidFill>
                    <a:latin typeface="Arial" panose="020B0604020202020204" pitchFamily="34" charset="0"/>
                  </a:rPr>
                  <a:t>alle 3 Symptome </a:t>
                </a:r>
                <a:br>
                  <a:rPr lang="en-US" altLang="de-DE" sz="1600">
                    <a:solidFill>
                      <a:srgbClr val="000000"/>
                    </a:solidFill>
                    <a:latin typeface="Arial" panose="020B0604020202020204" pitchFamily="34" charset="0"/>
                  </a:rPr>
                </a:br>
                <a:r>
                  <a:rPr lang="en-US" altLang="de-DE" sz="1600">
                    <a:solidFill>
                      <a:srgbClr val="000000"/>
                    </a:solidFill>
                    <a:latin typeface="Arial" panose="020B0604020202020204" pitchFamily="34" charset="0"/>
                  </a:rPr>
                  <a:t>gleichermaßen</a:t>
                </a:r>
                <a:br>
                  <a:rPr lang="en-US" altLang="de-DE" sz="1600">
                    <a:solidFill>
                      <a:srgbClr val="000000"/>
                    </a:solidFill>
                    <a:latin typeface="Arial" panose="020B0604020202020204" pitchFamily="34" charset="0"/>
                  </a:rPr>
                </a:br>
                <a:r>
                  <a:rPr lang="en-US" altLang="de-DE" sz="800">
                    <a:solidFill>
                      <a:srgbClr val="000000"/>
                    </a:solidFill>
                    <a:latin typeface="Arial" panose="020B0604020202020204" pitchFamily="34" charset="0"/>
                  </a:rPr>
                  <a:t> </a:t>
                </a:r>
                <a:br>
                  <a:rPr lang="en-US" altLang="de-DE" sz="800">
                    <a:solidFill>
                      <a:srgbClr val="000000"/>
                    </a:solidFill>
                    <a:latin typeface="Arial" panose="020B0604020202020204" pitchFamily="34" charset="0"/>
                  </a:rPr>
                </a:br>
                <a:r>
                  <a:rPr lang="en-US" altLang="de-DE" sz="1600">
                    <a:solidFill>
                      <a:srgbClr val="000000"/>
                    </a:solidFill>
                    <a:latin typeface="Arial" panose="020B0604020202020204" pitchFamily="34" charset="0"/>
                  </a:rPr>
                  <a:t>keine</a:t>
                </a:r>
              </a:p>
              <a:p>
                <a:pPr algn="r" eaLnBrk="1" hangingPunct="1">
                  <a:lnSpc>
                    <a:spcPct val="125000"/>
                  </a:lnSpc>
                  <a:spcAft>
                    <a:spcPts val="2050"/>
                  </a:spcAft>
                </a:pPr>
                <a:r>
                  <a:rPr lang="en-US" altLang="de-DE" sz="1600">
                    <a:solidFill>
                      <a:srgbClr val="000000"/>
                    </a:solidFill>
                    <a:latin typeface="Arial" panose="020B0604020202020204" pitchFamily="34" charset="0"/>
                  </a:rPr>
                  <a:t>Nicht sicher</a:t>
                </a:r>
              </a:p>
            </p:txBody>
          </p:sp>
          <p:sp>
            <p:nvSpPr>
              <p:cNvPr id="10274" name="Rectangle 30"/>
              <p:cNvSpPr>
                <a:spLocks noChangeArrowheads="1"/>
              </p:cNvSpPr>
              <p:nvPr/>
            </p:nvSpPr>
            <p:spPr bwMode="auto">
              <a:xfrm>
                <a:off x="4142" y="1137"/>
                <a:ext cx="400" cy="2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720" tIns="45360" rIns="90720" bIns="4536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de-DE">
                    <a:solidFill>
                      <a:srgbClr val="000000"/>
                    </a:solidFill>
                    <a:latin typeface="Arial" panose="020B0604020202020204" pitchFamily="34" charset="0"/>
                  </a:rPr>
                  <a:t>51%</a:t>
                </a:r>
              </a:p>
            </p:txBody>
          </p:sp>
          <p:sp>
            <p:nvSpPr>
              <p:cNvPr id="10275" name="Rectangle 31"/>
              <p:cNvSpPr>
                <a:spLocks noChangeArrowheads="1"/>
              </p:cNvSpPr>
              <p:nvPr/>
            </p:nvSpPr>
            <p:spPr bwMode="auto">
              <a:xfrm>
                <a:off x="2087" y="1460"/>
                <a:ext cx="400" cy="2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720" tIns="45360" rIns="90720" bIns="4536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de-DE">
                    <a:solidFill>
                      <a:srgbClr val="000000"/>
                    </a:solidFill>
                    <a:latin typeface="Arial" panose="020B0604020202020204" pitchFamily="34" charset="0"/>
                  </a:rPr>
                  <a:t>11%</a:t>
                </a:r>
              </a:p>
            </p:txBody>
          </p:sp>
          <p:sp>
            <p:nvSpPr>
              <p:cNvPr id="10276" name="Rectangle 32"/>
              <p:cNvSpPr>
                <a:spLocks noChangeArrowheads="1"/>
              </p:cNvSpPr>
              <p:nvPr/>
            </p:nvSpPr>
            <p:spPr bwMode="auto">
              <a:xfrm>
                <a:off x="1804" y="1819"/>
                <a:ext cx="320" cy="2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720" tIns="45360" rIns="90720" bIns="4536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de-DE">
                    <a:solidFill>
                      <a:srgbClr val="000000"/>
                    </a:solidFill>
                    <a:latin typeface="Arial" panose="020B0604020202020204" pitchFamily="34" charset="0"/>
                  </a:rPr>
                  <a:t>5%</a:t>
                </a:r>
              </a:p>
            </p:txBody>
          </p:sp>
          <p:sp>
            <p:nvSpPr>
              <p:cNvPr id="10277" name="Rectangle 33"/>
              <p:cNvSpPr>
                <a:spLocks noChangeArrowheads="1"/>
              </p:cNvSpPr>
              <p:nvPr/>
            </p:nvSpPr>
            <p:spPr bwMode="auto">
              <a:xfrm>
                <a:off x="1772" y="2134"/>
                <a:ext cx="320" cy="2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720" tIns="45360" rIns="90720" bIns="4536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de-DE">
                    <a:solidFill>
                      <a:srgbClr val="000000"/>
                    </a:solidFill>
                    <a:latin typeface="Arial" panose="020B0604020202020204" pitchFamily="34" charset="0"/>
                  </a:rPr>
                  <a:t>5%</a:t>
                </a:r>
              </a:p>
            </p:txBody>
          </p:sp>
          <p:sp>
            <p:nvSpPr>
              <p:cNvPr id="10278" name="Rectangle 34"/>
              <p:cNvSpPr>
                <a:spLocks noChangeArrowheads="1"/>
              </p:cNvSpPr>
              <p:nvPr/>
            </p:nvSpPr>
            <p:spPr bwMode="auto">
              <a:xfrm>
                <a:off x="2314" y="2498"/>
                <a:ext cx="400" cy="2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720" tIns="45360" rIns="90720" bIns="4536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de-DE">
                    <a:solidFill>
                      <a:srgbClr val="000000"/>
                    </a:solidFill>
                    <a:latin typeface="Arial" panose="020B0604020202020204" pitchFamily="34" charset="0"/>
                  </a:rPr>
                  <a:t>17%</a:t>
                </a:r>
              </a:p>
            </p:txBody>
          </p:sp>
          <p:sp>
            <p:nvSpPr>
              <p:cNvPr id="10279" name="Rectangle 35"/>
              <p:cNvSpPr>
                <a:spLocks noChangeArrowheads="1"/>
              </p:cNvSpPr>
              <p:nvPr/>
            </p:nvSpPr>
            <p:spPr bwMode="auto">
              <a:xfrm>
                <a:off x="1752" y="2845"/>
                <a:ext cx="320" cy="2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720" tIns="45360" rIns="90720" bIns="4536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de-DE">
                    <a:solidFill>
                      <a:srgbClr val="000000"/>
                    </a:solidFill>
                    <a:latin typeface="Arial" panose="020B0604020202020204" pitchFamily="34" charset="0"/>
                  </a:rPr>
                  <a:t>6%</a:t>
                </a:r>
              </a:p>
            </p:txBody>
          </p:sp>
          <p:sp>
            <p:nvSpPr>
              <p:cNvPr id="10280" name="Rectangle 36"/>
              <p:cNvSpPr>
                <a:spLocks noChangeArrowheads="1"/>
              </p:cNvSpPr>
              <p:nvPr/>
            </p:nvSpPr>
            <p:spPr bwMode="auto">
              <a:xfrm>
                <a:off x="2359" y="3384"/>
                <a:ext cx="1603" cy="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720" tIns="45360" rIns="90720" bIns="4536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de-DE" sz="1600">
                    <a:solidFill>
                      <a:srgbClr val="000000"/>
                    </a:solidFill>
                    <a:latin typeface="Arial" panose="020B0604020202020204" pitchFamily="34" charset="0"/>
                  </a:rPr>
                  <a:t>Anzahl der Patienten (%)</a:t>
                </a:r>
              </a:p>
            </p:txBody>
          </p:sp>
        </p:grpSp>
      </p:grpSp>
      <p:sp>
        <p:nvSpPr>
          <p:cNvPr id="2" name="Textfeld 1"/>
          <p:cNvSpPr txBox="1"/>
          <p:nvPr/>
        </p:nvSpPr>
        <p:spPr>
          <a:xfrm>
            <a:off x="395536" y="6525344"/>
            <a:ext cx="4144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Stone et </a:t>
            </a:r>
            <a:r>
              <a:rPr lang="de-DE" i="1" dirty="0" smtClean="0">
                <a:solidFill>
                  <a:schemeClr val="bg1"/>
                </a:solidFill>
              </a:rPr>
              <a:t>al., 2000.</a:t>
            </a:r>
            <a:endParaRPr lang="de-DE" i="1" dirty="0">
              <a:solidFill>
                <a:schemeClr val="bg1"/>
              </a:solidFill>
            </a:endParaRPr>
          </a:p>
        </p:txBody>
      </p:sp>
      <p:sp>
        <p:nvSpPr>
          <p:cNvPr id="42" name="Titel 1"/>
          <p:cNvSpPr txBox="1">
            <a:spLocks/>
          </p:cNvSpPr>
          <p:nvPr/>
        </p:nvSpPr>
        <p:spPr>
          <a:xfrm>
            <a:off x="395288" y="405483"/>
            <a:ext cx="6408737" cy="5032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 smtClean="0"/>
              <a:t>Was beeinträchtigt Sie am meisten?</a:t>
            </a:r>
            <a:endParaRPr lang="de-DE" dirty="0"/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84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561"/>
    </mc:Choice>
    <mc:Fallback xmlns="">
      <p:transition spd="slow" advTm="26561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nodeType="clickPar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1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" y="1061391"/>
            <a:ext cx="882015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395536" y="6516052"/>
            <a:ext cx="628146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i="1" dirty="0">
                <a:solidFill>
                  <a:schemeClr val="bg1"/>
                </a:solidFill>
                <a:latin typeface="+mn-lt"/>
              </a:rPr>
              <a:t>mod. nach: Mortimer JE, et al., J </a:t>
            </a:r>
            <a:r>
              <a:rPr lang="de-DE" i="1" dirty="0" err="1">
                <a:solidFill>
                  <a:schemeClr val="bg1"/>
                </a:solidFill>
                <a:latin typeface="+mn-lt"/>
              </a:rPr>
              <a:t>Natl</a:t>
            </a:r>
            <a:r>
              <a:rPr lang="de-DE" i="1" dirty="0">
                <a:solidFill>
                  <a:schemeClr val="bg1"/>
                </a:solidFill>
                <a:latin typeface="+mn-lt"/>
              </a:rPr>
              <a:t> </a:t>
            </a:r>
            <a:r>
              <a:rPr lang="de-DE" i="1" dirty="0" err="1">
                <a:solidFill>
                  <a:schemeClr val="bg1"/>
                </a:solidFill>
                <a:latin typeface="+mn-lt"/>
              </a:rPr>
              <a:t>Compr</a:t>
            </a:r>
            <a:r>
              <a:rPr lang="de-DE" i="1" dirty="0">
                <a:solidFill>
                  <a:schemeClr val="bg1"/>
                </a:solidFill>
                <a:latin typeface="+mn-lt"/>
              </a:rPr>
              <a:t>. Cancer </a:t>
            </a:r>
            <a:r>
              <a:rPr lang="de-DE" i="1" dirty="0" err="1" smtClean="0">
                <a:solidFill>
                  <a:schemeClr val="bg1"/>
                </a:solidFill>
                <a:latin typeface="+mn-lt"/>
              </a:rPr>
              <a:t>Netw</a:t>
            </a:r>
            <a:r>
              <a:rPr lang="de-DE" i="1" dirty="0" smtClean="0">
                <a:solidFill>
                  <a:schemeClr val="bg1"/>
                </a:solidFill>
                <a:latin typeface="+mn-lt"/>
              </a:rPr>
              <a:t> 2010.</a:t>
            </a:r>
            <a:endParaRPr lang="de-DE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</a:t>
            </a:r>
            <a:r>
              <a:rPr lang="de-DE" dirty="0" smtClean="0"/>
              <a:t>ultifaktorielle Genese...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87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159"/>
    </mc:Choice>
    <mc:Fallback xmlns="">
      <p:transition spd="slow" advTm="651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11366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2734" y="3893716"/>
            <a:ext cx="3517900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/>
          </p:cNvSpPr>
          <p:nvPr/>
        </p:nvSpPr>
        <p:spPr bwMode="auto">
          <a:xfrm>
            <a:off x="5436096" y="1121941"/>
            <a:ext cx="3406775" cy="525938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Müdigkeit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Konzentrationsschwäche 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Asthenie 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erhöhte Infektanfälligkeit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Schlafstörungen 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Angstzustände 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Depressionen 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Kopfschmerzen 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sexuelle Unlust 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Unruhe 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Reizbarkeit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seelische Erschöpfung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Hoffnungslosigkeit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geringe körperliche Belastbarkeit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... vielfältige Symptome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 bwMode="gray">
          <a:xfrm>
            <a:off x="395536" y="6597352"/>
            <a:ext cx="15876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i="1" dirty="0" smtClean="0">
                <a:solidFill>
                  <a:schemeClr val="bg1"/>
                </a:solidFill>
              </a:rPr>
              <a:t>D. Arnold, 2011.</a:t>
            </a: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908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62"/>
    </mc:Choice>
    <mc:Fallback xmlns="">
      <p:transition spd="slow" advTm="379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Fatigue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288" y="2060377"/>
            <a:ext cx="8353424" cy="4680991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Gefühl von körperlicher und geistiger Müdigkeit, das mit reduzierten Energiereserven und Muskelkraft einhergeht.</a:t>
            </a:r>
          </a:p>
          <a:p>
            <a:pPr marL="285750" indent="-285750">
              <a:buFont typeface="Arial" charset="0"/>
              <a:buChar char="•"/>
            </a:pPr>
            <a:endParaRPr lang="de-DE" sz="2400" dirty="0" smtClean="0"/>
          </a:p>
          <a:p>
            <a:pPr marL="285750" indent="-285750">
              <a:buFont typeface="Arial" charset="0"/>
              <a:buChar char="•"/>
            </a:pPr>
            <a:r>
              <a:rPr lang="de-DE" sz="2400" dirty="0"/>
              <a:t>k</a:t>
            </a:r>
            <a:r>
              <a:rPr lang="de-DE" sz="2400" dirty="0" smtClean="0"/>
              <a:t>ann während und auch nach der Therapie auftreten.</a:t>
            </a:r>
          </a:p>
          <a:p>
            <a:pPr marL="285750" indent="-285750">
              <a:buFont typeface="Arial" charset="0"/>
              <a:buChar char="•"/>
            </a:pPr>
            <a:endParaRPr lang="de-DE" sz="2400" dirty="0" smtClean="0"/>
          </a:p>
          <a:p>
            <a:pPr marL="285750" indent="-285750">
              <a:buFont typeface="Arial" charset="0"/>
              <a:buChar char="•"/>
            </a:pPr>
            <a:r>
              <a:rPr lang="de-DE" sz="2400" dirty="0"/>
              <a:t>k</a:t>
            </a:r>
            <a:r>
              <a:rPr lang="de-DE" sz="2400" dirty="0" smtClean="0"/>
              <a:t>eine bzw. nur sehr schwache Korrelation zwischen der Ausprägung und der Intensität der Chemotherapie.</a:t>
            </a:r>
          </a:p>
        </p:txBody>
      </p:sp>
      <p:sp>
        <p:nvSpPr>
          <p:cNvPr id="4" name="Textfeld 3"/>
          <p:cNvSpPr txBox="1"/>
          <p:nvPr/>
        </p:nvSpPr>
        <p:spPr bwMode="gray">
          <a:xfrm>
            <a:off x="395536" y="6597352"/>
            <a:ext cx="15983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i="1" smtClean="0">
                <a:solidFill>
                  <a:schemeClr val="bg1"/>
                </a:solidFill>
              </a:rPr>
              <a:t>Weis et al., 2010.</a:t>
            </a:r>
            <a:endParaRPr lang="de-DE" i="1" dirty="0" err="1" smtClean="0">
              <a:solidFill>
                <a:schemeClr val="bg1"/>
              </a:solidFill>
            </a:endParaRPr>
          </a:p>
        </p:txBody>
      </p:sp>
      <p:pic>
        <p:nvPicPr>
          <p:cNvPr id="5" name="Sou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54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526"/>
    </mc:Choice>
    <mc:Fallback xmlns="">
      <p:transition spd="slow" advTm="515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Fatigue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>
          <a:xfrm>
            <a:off x="395288" y="1716088"/>
            <a:ext cx="835342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80000"/>
              </a:lnSpc>
              <a:buClr>
                <a:srgbClr val="00925A"/>
              </a:buClr>
              <a:buFont typeface="Wingdings" charset="2"/>
              <a:buChar char="Ø"/>
            </a:pPr>
            <a:endParaRPr lang="de-DE" altLang="x-none" sz="2400" smtClean="0"/>
          </a:p>
          <a:p>
            <a:pPr marL="342900" indent="-342900">
              <a:lnSpc>
                <a:spcPct val="80000"/>
              </a:lnSpc>
              <a:buClr>
                <a:srgbClr val="00925A"/>
              </a:buClr>
              <a:buFont typeface="Wingdings" charset="2"/>
              <a:buChar char="Ø"/>
            </a:pPr>
            <a:r>
              <a:rPr lang="de-DE" altLang="x-none" sz="2400" dirty="0" smtClean="0"/>
              <a:t>Im Vergleich zu Schmerzen oder Übelkeit nur geringe Rate erfolgreicher Symptombehandlung</a:t>
            </a:r>
          </a:p>
          <a:p>
            <a:pPr marL="342900" indent="-342900">
              <a:lnSpc>
                <a:spcPct val="80000"/>
              </a:lnSpc>
              <a:buClr>
                <a:srgbClr val="00925A"/>
              </a:buClr>
              <a:buFont typeface="Wingdings" charset="2"/>
              <a:buChar char="Ø"/>
            </a:pPr>
            <a:endParaRPr lang="de-DE" altLang="x-none" sz="2400" dirty="0" smtClean="0"/>
          </a:p>
          <a:p>
            <a:pPr marL="342900" indent="-342900">
              <a:lnSpc>
                <a:spcPct val="80000"/>
              </a:lnSpc>
              <a:buClr>
                <a:srgbClr val="00925A"/>
              </a:buClr>
              <a:buFont typeface="Wingdings" charset="2"/>
              <a:buChar char="Ø"/>
            </a:pPr>
            <a:endParaRPr lang="de-DE" altLang="x-none" sz="2400" dirty="0" smtClean="0"/>
          </a:p>
          <a:p>
            <a:pPr marL="342900" indent="-342900">
              <a:lnSpc>
                <a:spcPct val="80000"/>
              </a:lnSpc>
              <a:buClr>
                <a:srgbClr val="00925A"/>
              </a:buClr>
              <a:buFont typeface="Wingdings" charset="2"/>
              <a:buChar char="Ø"/>
            </a:pPr>
            <a:r>
              <a:rPr lang="de-DE" altLang="x-none" sz="2400" dirty="0" smtClean="0"/>
              <a:t>Zusammenhänge mit </a:t>
            </a:r>
            <a:r>
              <a:rPr lang="de-DE" altLang="x-none" sz="2400" b="1" dirty="0" smtClean="0"/>
              <a:t>Depression</a:t>
            </a:r>
            <a:r>
              <a:rPr lang="de-DE" altLang="x-none" sz="2400" dirty="0" smtClean="0"/>
              <a:t> (Notwendigkeit differentieller Abklärung) </a:t>
            </a:r>
            <a:endParaRPr lang="de-DE" altLang="x-none" sz="2400" dirty="0"/>
          </a:p>
        </p:txBody>
      </p:sp>
      <p:sp>
        <p:nvSpPr>
          <p:cNvPr id="5" name="Textfeld 3"/>
          <p:cNvSpPr txBox="1">
            <a:spLocks noChangeArrowheads="1"/>
          </p:cNvSpPr>
          <p:nvPr/>
        </p:nvSpPr>
        <p:spPr bwMode="auto">
          <a:xfrm>
            <a:off x="438961" y="6525344"/>
            <a:ext cx="51411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538163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720725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893763" indent="-173038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13509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18081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22653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27225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1800" i="1">
                <a:solidFill>
                  <a:schemeClr val="bg1"/>
                </a:solidFill>
                <a:latin typeface="+mn-lt"/>
              </a:rPr>
              <a:t>Stone et al., 2000; Loge et al., 2000; </a:t>
            </a:r>
            <a:r>
              <a:rPr lang="de-DE" altLang="x-none" sz="1800" i="1" dirty="0" err="1">
                <a:solidFill>
                  <a:schemeClr val="bg1"/>
                </a:solidFill>
                <a:latin typeface="+mn-lt"/>
              </a:rPr>
              <a:t>Fossa</a:t>
            </a:r>
            <a:r>
              <a:rPr lang="de-DE" altLang="x-none" sz="1800" i="1" dirty="0">
                <a:solidFill>
                  <a:schemeClr val="bg1"/>
                </a:solidFill>
                <a:latin typeface="+mn-lt"/>
              </a:rPr>
              <a:t> et al., 2003</a:t>
            </a: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91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32"/>
    </mc:Choice>
    <mc:Fallback xmlns="">
      <p:transition spd="slow" advTm="207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Erschöpfung und Müdigkeit bei Gesunden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>
          <a:xfrm>
            <a:off x="395288" y="1556791"/>
            <a:ext cx="8353425" cy="460851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sind normale Folgen körperlicher und geistiger Anstrengung. 	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regulieren beim Gesunden die Balance zwischen Aktivität und Ruhe.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schützen den Organismus vor körperlicher/psychischer Überlastung.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werden nach Anstrengung oft als „angenehm“ wahrgenommen.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verschwinden wieder nach einer Ruhe- oder Schlafphase.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/>
          </a:p>
        </p:txBody>
      </p:sp>
      <p:sp>
        <p:nvSpPr>
          <p:cNvPr id="5" name="Textfeld 3"/>
          <p:cNvSpPr txBox="1">
            <a:spLocks noChangeArrowheads="1"/>
          </p:cNvSpPr>
          <p:nvPr/>
        </p:nvSpPr>
        <p:spPr bwMode="auto">
          <a:xfrm>
            <a:off x="426244" y="6547246"/>
            <a:ext cx="18197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538163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720725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893763" indent="-173038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13509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18081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22653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27225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1800" i="1" dirty="0" err="1">
                <a:solidFill>
                  <a:schemeClr val="bg1"/>
                </a:solidFill>
                <a:latin typeface="+mn-lt"/>
              </a:rPr>
              <a:t>Glaus</a:t>
            </a:r>
            <a:r>
              <a:rPr lang="de-DE" altLang="x-none" sz="1800" i="1" dirty="0">
                <a:solidFill>
                  <a:schemeClr val="bg1"/>
                </a:solidFill>
                <a:latin typeface="+mn-lt"/>
              </a:rPr>
              <a:t> et al., 2000</a:t>
            </a: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0150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895"/>
    </mc:Choice>
    <mc:Fallback xmlns="">
      <p:transition spd="slow" advTm="468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Erschöpfung und Müdigkeit bei Tumorpatienten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>
          <a:xfrm>
            <a:off x="395288" y="1556791"/>
            <a:ext cx="8353425" cy="46085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smtClean="0"/>
              <a:t>treten auch ohne vorherige Anstrengung auf.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werden als dauerhafter Zustand erlebt .	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werden als unangenehm, belastend (häufig als Schwächeerleben) geschildert. 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werden durch Ausruhen nicht besser oder gar behoben.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/>
          </a:p>
        </p:txBody>
      </p:sp>
      <p:sp>
        <p:nvSpPr>
          <p:cNvPr id="5" name="Textfeld 3"/>
          <p:cNvSpPr txBox="1">
            <a:spLocks noChangeArrowheads="1"/>
          </p:cNvSpPr>
          <p:nvPr/>
        </p:nvSpPr>
        <p:spPr bwMode="auto">
          <a:xfrm>
            <a:off x="426244" y="6547246"/>
            <a:ext cx="18197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538163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720725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893763" indent="-173038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13509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18081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22653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27225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1800" i="1" dirty="0" err="1">
                <a:solidFill>
                  <a:schemeClr val="bg1"/>
                </a:solidFill>
                <a:latin typeface="+mn-lt"/>
              </a:rPr>
              <a:t>Glaus</a:t>
            </a:r>
            <a:r>
              <a:rPr lang="de-DE" altLang="x-none" sz="1800" i="1" dirty="0">
                <a:solidFill>
                  <a:schemeClr val="bg1"/>
                </a:solidFill>
                <a:latin typeface="+mn-lt"/>
              </a:rPr>
              <a:t> et al., 2000</a:t>
            </a: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5887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006"/>
    </mc:Choice>
    <mc:Fallback xmlns="">
      <p:transition spd="slow" advTm="380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</a:t>
            </a:r>
            <a:r>
              <a:rPr lang="de-DE" smtClean="0"/>
              <a:t>as </a:t>
            </a:r>
            <a:r>
              <a:rPr lang="de-DE" dirty="0" smtClean="0"/>
              <a:t>sagen Patienten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>
          <a:xfrm>
            <a:off x="395288" y="1484783"/>
            <a:ext cx="8353425" cy="460851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de-DE" altLang="x-none" sz="2400" dirty="0" smtClean="0"/>
              <a:t>“Man steht fast müder auf als man ins Bett gegangen ist, da stimmt die Relation nicht.”</a:t>
            </a:r>
          </a:p>
          <a:p>
            <a:pPr>
              <a:buFontTx/>
              <a:buNone/>
            </a:pPr>
            <a:endParaRPr lang="de-DE" altLang="x-none" sz="2400" dirty="0" smtClean="0"/>
          </a:p>
          <a:p>
            <a:pPr>
              <a:buFont typeface="Arial" charset="0"/>
              <a:buNone/>
            </a:pPr>
            <a:r>
              <a:rPr lang="de-DE" altLang="x-none" sz="2400" dirty="0" smtClean="0"/>
              <a:t>“Es ist schon frustrierend, wenn man irgendetwas abends unternehmen will, ...man will ins Kino gehen und weiß genau, man ist um diese Uhrzeit gar nicht mehr dazu in der Lage.”</a:t>
            </a:r>
          </a:p>
          <a:p>
            <a:pPr>
              <a:buFontTx/>
              <a:buNone/>
            </a:pPr>
            <a:endParaRPr lang="de-DE" altLang="x-none" sz="2400" dirty="0" smtClean="0"/>
          </a:p>
          <a:p>
            <a:pPr>
              <a:buFont typeface="Arial" charset="0"/>
              <a:buNone/>
            </a:pPr>
            <a:r>
              <a:rPr lang="de-DE" altLang="x-none" sz="2400" dirty="0" smtClean="0"/>
              <a:t>“ Zähneputzen ging so eben im Sitzen und ein bisschen Wäsche. Mehr ging nicht.”</a:t>
            </a:r>
          </a:p>
          <a:p>
            <a:pPr>
              <a:buFontTx/>
              <a:buNone/>
            </a:pPr>
            <a:endParaRPr lang="de-DE" altLang="x-none" sz="2400" dirty="0" smtClean="0"/>
          </a:p>
          <a:p>
            <a:pPr>
              <a:buFont typeface="Wingdings" charset="2"/>
              <a:buNone/>
            </a:pPr>
            <a:r>
              <a:rPr lang="de-DE" altLang="x-none" sz="2400" dirty="0" smtClean="0"/>
              <a:t>„So kenne ich mich nicht, ich war immer aktiv, ein positiver Mensch….“</a:t>
            </a:r>
          </a:p>
          <a:p>
            <a:endParaRPr lang="de-DE" altLang="x-none" sz="2400" dirty="0"/>
          </a:p>
        </p:txBody>
      </p:sp>
      <p:sp>
        <p:nvSpPr>
          <p:cNvPr id="5" name="Textfeld 3"/>
          <p:cNvSpPr txBox="1">
            <a:spLocks noChangeArrowheads="1"/>
          </p:cNvSpPr>
          <p:nvPr/>
        </p:nvSpPr>
        <p:spPr bwMode="auto">
          <a:xfrm>
            <a:off x="421018" y="6516052"/>
            <a:ext cx="17027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538163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720725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893763" indent="-173038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13509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18081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22653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27225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1800" i="1" baseline="30000" dirty="0">
                <a:solidFill>
                  <a:schemeClr val="bg1"/>
                </a:solidFill>
                <a:latin typeface="+mn-lt"/>
              </a:rPr>
              <a:t>©</a:t>
            </a:r>
            <a:r>
              <a:rPr lang="de-DE" altLang="x-none" sz="1800" i="1" dirty="0">
                <a:solidFill>
                  <a:schemeClr val="bg1"/>
                </a:solidFill>
                <a:latin typeface="+mn-lt"/>
              </a:rPr>
              <a:t>U. Heckl, 2015</a:t>
            </a: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8468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514"/>
    </mc:Choice>
    <mc:Fallback xmlns="">
      <p:transition spd="slow" advTm="495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395288" y="405483"/>
            <a:ext cx="6408737" cy="503237"/>
          </a:xfrm>
        </p:spPr>
        <p:txBody>
          <a:bodyPr/>
          <a:lstStyle/>
          <a:p>
            <a:r>
              <a:rPr lang="de-DE" dirty="0"/>
              <a:t>d</a:t>
            </a:r>
            <a:r>
              <a:rPr lang="de-DE" smtClean="0"/>
              <a:t>as </a:t>
            </a:r>
            <a:r>
              <a:rPr lang="de-DE" dirty="0" smtClean="0"/>
              <a:t>sagen Patienten</a:t>
            </a:r>
            <a:endParaRPr lang="de-DE" dirty="0"/>
          </a:p>
        </p:txBody>
      </p:sp>
      <p:sp>
        <p:nvSpPr>
          <p:cNvPr id="5" name="Textplatzhalter 2"/>
          <p:cNvSpPr txBox="1">
            <a:spLocks/>
          </p:cNvSpPr>
          <p:nvPr/>
        </p:nvSpPr>
        <p:spPr>
          <a:xfrm>
            <a:off x="395288" y="1556791"/>
            <a:ext cx="8353425" cy="46085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de-DE" altLang="x-none" sz="2400" smtClean="0"/>
              <a:t>„Ich komme kaum noch die Treppe hoch.“</a:t>
            </a:r>
          </a:p>
          <a:p>
            <a:pPr>
              <a:buFont typeface="Arial" charset="0"/>
              <a:buNone/>
            </a:pPr>
            <a:endParaRPr lang="de-DE" altLang="x-none" sz="2400" dirty="0" smtClean="0"/>
          </a:p>
          <a:p>
            <a:pPr>
              <a:buFont typeface="Arial" charset="0"/>
              <a:buNone/>
            </a:pPr>
            <a:r>
              <a:rPr lang="de-DE" altLang="x-none" sz="2400" dirty="0" smtClean="0"/>
              <a:t>„Ich leide unter starker Müdigkeit, alles ist mir zu viel und kein Arzt geht darauf ein.“</a:t>
            </a:r>
          </a:p>
          <a:p>
            <a:pPr>
              <a:buFont typeface="Arial" charset="0"/>
              <a:buNone/>
            </a:pPr>
            <a:endParaRPr lang="de-DE" altLang="x-none" sz="2400" dirty="0" smtClean="0"/>
          </a:p>
          <a:p>
            <a:pPr>
              <a:buFont typeface="Arial" charset="0"/>
              <a:buNone/>
            </a:pPr>
            <a:r>
              <a:rPr lang="de-DE" altLang="x-none" sz="2400" dirty="0" smtClean="0"/>
              <a:t>„Alle sagen, ich soll mich zusammenreißen.“</a:t>
            </a:r>
            <a:endParaRPr lang="de-DE" altLang="x-none" sz="2400" dirty="0"/>
          </a:p>
        </p:txBody>
      </p:sp>
      <p:sp>
        <p:nvSpPr>
          <p:cNvPr id="6" name="Textfeld 3"/>
          <p:cNvSpPr txBox="1">
            <a:spLocks noChangeArrowheads="1"/>
          </p:cNvSpPr>
          <p:nvPr/>
        </p:nvSpPr>
        <p:spPr bwMode="auto">
          <a:xfrm>
            <a:off x="421018" y="6516052"/>
            <a:ext cx="17027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538163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720725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893763" indent="-173038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13509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18081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22653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27225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1800" i="1" baseline="30000" dirty="0">
                <a:solidFill>
                  <a:schemeClr val="bg1"/>
                </a:solidFill>
                <a:latin typeface="+mn-lt"/>
              </a:rPr>
              <a:t>©</a:t>
            </a:r>
            <a:r>
              <a:rPr lang="de-DE" altLang="x-none" sz="1800" i="1" dirty="0">
                <a:solidFill>
                  <a:schemeClr val="bg1"/>
                </a:solidFill>
                <a:latin typeface="+mn-lt"/>
              </a:rPr>
              <a:t>U. Heckl, 2015</a:t>
            </a: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7618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74"/>
    </mc:Choice>
    <mc:Fallback xmlns="">
      <p:transition spd="slow" advTm="132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Fatigue</a:t>
            </a:r>
            <a:r>
              <a:rPr lang="de-DE" dirty="0" smtClean="0"/>
              <a:t>, eine Diagnose?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>
          <a:xfrm>
            <a:off x="395288" y="1868488"/>
            <a:ext cx="835342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Die Kriterien wurden in der neuen ICD 10 Version  (ICD-10-CM 2015) als Symptomkomplex unter der Bezeichnung R 53.0 (</a:t>
            </a:r>
            <a:r>
              <a:rPr lang="de-DE" altLang="x-none" sz="2400" dirty="0" err="1" smtClean="0"/>
              <a:t>neoplastic</a:t>
            </a:r>
            <a:r>
              <a:rPr lang="de-DE" altLang="x-none" sz="2400" dirty="0" smtClean="0"/>
              <a:t> </a:t>
            </a:r>
            <a:r>
              <a:rPr lang="de-DE" altLang="x-none" sz="2400" dirty="0" err="1" smtClean="0"/>
              <a:t>malignant</a:t>
            </a:r>
            <a:r>
              <a:rPr lang="de-DE" altLang="x-none" sz="2400" dirty="0" smtClean="0"/>
              <a:t> </a:t>
            </a:r>
            <a:r>
              <a:rPr lang="de-DE" altLang="x-none" sz="2400" dirty="0" err="1" smtClean="0"/>
              <a:t>related</a:t>
            </a:r>
            <a:r>
              <a:rPr lang="de-DE" altLang="x-none" sz="2400" dirty="0" smtClean="0"/>
              <a:t> </a:t>
            </a:r>
            <a:r>
              <a:rPr lang="de-DE" altLang="x-none" sz="2400" dirty="0" err="1" smtClean="0"/>
              <a:t>fatigue</a:t>
            </a:r>
            <a:r>
              <a:rPr lang="de-DE" altLang="x-none" sz="2400" dirty="0" smtClean="0"/>
              <a:t>) aufgenommen. 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err="1" smtClean="0"/>
              <a:t>Fatigue</a:t>
            </a:r>
            <a:r>
              <a:rPr lang="de-DE" altLang="x-none" sz="2400" dirty="0" smtClean="0"/>
              <a:t> wird jedoch weiterhin nicht als eigene Erkrankung sondern unter Allgemeinsymptomen klassifiziert. 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/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02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261"/>
    </mc:Choice>
    <mc:Fallback xmlns="">
      <p:transition spd="slow" advTm="582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FATIGUE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61985"/>
            <a:ext cx="8229600" cy="4525963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dirty="0" err="1">
                <a:solidFill>
                  <a:srgbClr val="00925A"/>
                </a:solidFill>
              </a:rPr>
              <a:t>f</a:t>
            </a:r>
            <a:r>
              <a:rPr lang="de-DE" sz="2800" b="1" dirty="0" err="1" smtClean="0">
                <a:solidFill>
                  <a:srgbClr val="00925A"/>
                </a:solidFill>
              </a:rPr>
              <a:t>atigatio</a:t>
            </a:r>
            <a:r>
              <a:rPr lang="de-DE" sz="2800" b="1" dirty="0" smtClean="0">
                <a:solidFill>
                  <a:srgbClr val="00925A"/>
                </a:solidFill>
              </a:rPr>
              <a:t> = Müdigkeit, Erschöpfung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1" dirty="0">
              <a:solidFill>
                <a:srgbClr val="00B050"/>
              </a:solidFill>
            </a:endParaRPr>
          </a:p>
        </p:txBody>
      </p:sp>
      <p:pic>
        <p:nvPicPr>
          <p:cNvPr id="4" name="Sou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6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38"/>
    </mc:Choice>
    <mc:Fallback xmlns="">
      <p:transition spd="slow" advTm="133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 txBox="1">
            <a:spLocks/>
          </p:cNvSpPr>
          <p:nvPr/>
        </p:nvSpPr>
        <p:spPr bwMode="auto">
          <a:xfrm>
            <a:off x="395288" y="2478088"/>
            <a:ext cx="83534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182563" marR="0" lvl="0" indent="-182563" algn="ctr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25A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	Je stärker die Beschwerden bereits während der aktiven Behandlung sind (Chemo-/Strahlentherapie), </a:t>
            </a:r>
          </a:p>
          <a:p>
            <a:pPr marL="182563" marR="0" lvl="0" indent="-182563" algn="ctr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25A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umso größer ist die Wahrscheinlichkeit, </a:t>
            </a:r>
          </a:p>
          <a:p>
            <a:pPr marL="182563" marR="0" lvl="0" indent="-182563" algn="ctr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25A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dass sie auch nach der Behandlung weiter bestehen!</a:t>
            </a:r>
          </a:p>
        </p:txBody>
      </p:sp>
      <p:sp>
        <p:nvSpPr>
          <p:cNvPr id="5" name="Textfeld 3"/>
          <p:cNvSpPr txBox="1">
            <a:spLocks noChangeArrowheads="1"/>
          </p:cNvSpPr>
          <p:nvPr/>
        </p:nvSpPr>
        <p:spPr bwMode="auto">
          <a:xfrm>
            <a:off x="405773" y="6525344"/>
            <a:ext cx="27260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Kuhnt et al., </a:t>
            </a:r>
            <a:r>
              <a:rPr lang="de-DE" i="1" dirty="0" err="1" smtClean="0">
                <a:solidFill>
                  <a:schemeClr val="bg1"/>
                </a:solidFill>
              </a:rPr>
              <a:t>Psychth</a:t>
            </a:r>
            <a:r>
              <a:rPr lang="de-DE" i="1" dirty="0" smtClean="0">
                <a:solidFill>
                  <a:schemeClr val="bg1"/>
                </a:solidFill>
              </a:rPr>
              <a:t> 2011.</a:t>
            </a:r>
            <a:endParaRPr lang="de-DE" i="1" dirty="0">
              <a:solidFill>
                <a:schemeClr val="bg1"/>
              </a:solidFill>
            </a:endParaRP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63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49"/>
    </mc:Choice>
    <mc:Fallback xmlns="">
      <p:transition spd="slow" advTm="165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Folgen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de-DE" sz="2400" dirty="0"/>
              <a:t>u</a:t>
            </a:r>
            <a:r>
              <a:rPr lang="de-DE" sz="2400" dirty="0" smtClean="0"/>
              <a:t>nzureichende Alltagsbewältigung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de-DE" sz="2400" dirty="0"/>
              <a:t>b</a:t>
            </a:r>
            <a:r>
              <a:rPr lang="de-DE" sz="2400" dirty="0" smtClean="0"/>
              <a:t>eeinträchtigte Lebensqualität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de-DE" sz="2400" dirty="0"/>
              <a:t>g</a:t>
            </a:r>
            <a:r>
              <a:rPr lang="de-DE" sz="2400" dirty="0" smtClean="0"/>
              <a:t>estörte soziale Rollenfunktion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de-DE" sz="2400" dirty="0"/>
              <a:t>s</a:t>
            </a:r>
            <a:r>
              <a:rPr lang="de-DE" sz="2400" dirty="0" smtClean="0"/>
              <a:t>ozialer Rückzug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de-DE" sz="2400" dirty="0" smtClean="0"/>
              <a:t>Berufs- und Erwerbsunfähigkeit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de-DE" sz="2400" dirty="0"/>
              <a:t>p</a:t>
            </a:r>
            <a:r>
              <a:rPr lang="de-DE" sz="2400" dirty="0" smtClean="0"/>
              <a:t>ersönliche und volkswirtschaftliche Belastungen</a:t>
            </a:r>
            <a:endParaRPr lang="de-DE" sz="2400" dirty="0"/>
          </a:p>
        </p:txBody>
      </p:sp>
      <p:sp>
        <p:nvSpPr>
          <p:cNvPr id="5" name="Textfeld 3"/>
          <p:cNvSpPr txBox="1">
            <a:spLocks noChangeArrowheads="1"/>
          </p:cNvSpPr>
          <p:nvPr/>
        </p:nvSpPr>
        <p:spPr bwMode="auto">
          <a:xfrm>
            <a:off x="397218" y="6516052"/>
            <a:ext cx="91433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Smith et al., 2011; </a:t>
            </a:r>
            <a:r>
              <a:rPr lang="de-DE" i="1" dirty="0" err="1">
                <a:solidFill>
                  <a:schemeClr val="bg1"/>
                </a:solidFill>
              </a:rPr>
              <a:t>Spelten</a:t>
            </a:r>
            <a:r>
              <a:rPr lang="de-DE" i="1" dirty="0">
                <a:solidFill>
                  <a:schemeClr val="bg1"/>
                </a:solidFill>
              </a:rPr>
              <a:t> et al., 2002; de </a:t>
            </a:r>
            <a:r>
              <a:rPr lang="de-DE" i="1" dirty="0" err="1">
                <a:solidFill>
                  <a:schemeClr val="bg1"/>
                </a:solidFill>
              </a:rPr>
              <a:t>Tiedtke</a:t>
            </a:r>
            <a:r>
              <a:rPr lang="de-DE" i="1" dirty="0">
                <a:solidFill>
                  <a:schemeClr val="bg1"/>
                </a:solidFill>
              </a:rPr>
              <a:t> et al</a:t>
            </a:r>
            <a:r>
              <a:rPr lang="de-DE" i="1">
                <a:solidFill>
                  <a:schemeClr val="bg1"/>
                </a:solidFill>
              </a:rPr>
              <a:t>., </a:t>
            </a:r>
            <a:r>
              <a:rPr lang="de-DE" i="1" smtClean="0">
                <a:solidFill>
                  <a:schemeClr val="bg1"/>
                </a:solidFill>
              </a:rPr>
              <a:t>2010;</a:t>
            </a:r>
            <a:r>
              <a:rPr lang="de-DE" i="1">
                <a:solidFill>
                  <a:schemeClr val="bg1"/>
                </a:solidFill>
                <a:ea typeface="Tahoma" charset="0"/>
                <a:cs typeface="Tahoma" charset="0"/>
              </a:rPr>
              <a:t> </a:t>
            </a:r>
            <a:r>
              <a:rPr lang="de-DE" i="1" smtClean="0">
                <a:solidFill>
                  <a:schemeClr val="bg1"/>
                </a:solidFill>
                <a:ea typeface="Tahoma" charset="0"/>
                <a:cs typeface="Tahoma" charset="0"/>
              </a:rPr>
              <a:t>Wagner </a:t>
            </a:r>
            <a:r>
              <a:rPr lang="de-DE" i="1" dirty="0">
                <a:solidFill>
                  <a:schemeClr val="bg1"/>
                </a:solidFill>
                <a:ea typeface="Tahoma" charset="0"/>
                <a:cs typeface="Tahoma" charset="0"/>
              </a:rPr>
              <a:t>&amp; Cella </a:t>
            </a:r>
            <a:r>
              <a:rPr lang="de-DE" i="1" dirty="0" smtClean="0">
                <a:solidFill>
                  <a:schemeClr val="bg1"/>
                </a:solidFill>
                <a:ea typeface="Tahoma" charset="0"/>
                <a:cs typeface="Tahoma" charset="0"/>
              </a:rPr>
              <a:t>2004.</a:t>
            </a:r>
            <a:endParaRPr lang="de-DE" i="1" dirty="0">
              <a:solidFill>
                <a:schemeClr val="bg1"/>
              </a:solidFill>
            </a:endParaRPr>
          </a:p>
        </p:txBody>
      </p:sp>
      <p:pic>
        <p:nvPicPr>
          <p:cNvPr id="4" name="Sou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71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60"/>
    </mc:Choice>
    <mc:Fallback xmlns="">
      <p:transition spd="slow" advTm="194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/>
        </p:nvGraphicFramePr>
        <p:xfrm>
          <a:off x="0" y="1549400"/>
          <a:ext cx="9931400" cy="462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Arbeitsblatt" r:id="rId5" imgW="9931245" imgH="4627265" progId="Excel.Sheet.8">
                  <p:embed/>
                </p:oleObj>
              </mc:Choice>
              <mc:Fallback>
                <p:oleObj name="Arbeitsblatt" r:id="rId5" imgW="9931245" imgH="4627265" progId="Excel.Shee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49400"/>
                        <a:ext cx="9931400" cy="4627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395536" y="6525344"/>
            <a:ext cx="316670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i="1" dirty="0">
                <a:solidFill>
                  <a:schemeClr val="bg1"/>
                </a:solidFill>
                <a:latin typeface="+mn-lt"/>
              </a:rPr>
              <a:t>aus De Vries 2011, </a:t>
            </a:r>
            <a:r>
              <a:rPr lang="de-DE" i="1" dirty="0" err="1">
                <a:solidFill>
                  <a:schemeClr val="bg1"/>
                </a:solidFill>
                <a:latin typeface="+mn-lt"/>
              </a:rPr>
              <a:t>Curton</a:t>
            </a:r>
            <a:r>
              <a:rPr lang="de-DE" i="1" dirty="0">
                <a:solidFill>
                  <a:schemeClr val="bg1"/>
                </a:solidFill>
                <a:latin typeface="+mn-lt"/>
              </a:rPr>
              <a:t> et </a:t>
            </a:r>
            <a:r>
              <a:rPr lang="de-DE" i="1" dirty="0" smtClean="0">
                <a:solidFill>
                  <a:schemeClr val="bg1"/>
                </a:solidFill>
                <a:latin typeface="+mn-lt"/>
              </a:rPr>
              <a:t>al.</a:t>
            </a:r>
            <a:endParaRPr lang="de-DE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Alltagsbeeinträchtigung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7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67"/>
    </mc:Choice>
    <mc:Fallback xmlns="">
      <p:transition spd="slow" advTm="107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95536" y="6516052"/>
            <a:ext cx="3777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smtClean="0">
                <a:solidFill>
                  <a:schemeClr val="bg1"/>
                </a:solidFill>
              </a:rPr>
              <a:t>Curt et al., 2000; Spelten et al., 2003.</a:t>
            </a:r>
            <a:endParaRPr lang="de-DE" i="1">
              <a:solidFill>
                <a:schemeClr val="bg1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5288" y="549499"/>
            <a:ext cx="6408737" cy="503237"/>
          </a:xfrm>
        </p:spPr>
        <p:txBody>
          <a:bodyPr/>
          <a:lstStyle/>
          <a:p>
            <a:r>
              <a:rPr lang="de-DE" smtClean="0"/>
              <a:t>Konsequenzen für den beruflichen Wiedereinstieg</a:t>
            </a:r>
            <a:endParaRPr lang="de-DE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gray">
          <a:xfrm>
            <a:off x="395536" y="1484784"/>
            <a:ext cx="8353176" cy="46810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35% berichten von einer geringeren Belastbarkeit und Rückgabe von Verantwortlichkeiten</a:t>
            </a:r>
          </a:p>
          <a:p>
            <a:pPr marL="285750" indent="-285750">
              <a:buFont typeface="Arial" charset="0"/>
              <a:buChar char="•"/>
            </a:pPr>
            <a:endParaRPr lang="de-DE" sz="2400" dirty="0" smtClean="0"/>
          </a:p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35% mussten ihre Arbeitszeit reduzieren</a:t>
            </a:r>
          </a:p>
          <a:p>
            <a:pPr marL="285750" indent="-285750">
              <a:buFont typeface="Arial" charset="0"/>
              <a:buChar char="•"/>
            </a:pPr>
            <a:endParaRPr lang="de-DE" sz="2400" dirty="0" smtClean="0"/>
          </a:p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42% hatten erhöhte Fehlzeiten oder vermehrte Krankschreibungen</a:t>
            </a:r>
          </a:p>
          <a:p>
            <a:pPr marL="285750" indent="-285750">
              <a:buFont typeface="Arial" charset="0"/>
              <a:buChar char="•"/>
            </a:pPr>
            <a:endParaRPr lang="de-DE" sz="2400" dirty="0" smtClean="0"/>
          </a:p>
          <a:p>
            <a:pPr marL="285750" indent="-285750">
              <a:buFont typeface="Arial" charset="0"/>
              <a:buChar char="•"/>
            </a:pPr>
            <a:r>
              <a:rPr lang="de-DE" sz="2400" dirty="0" smtClean="0"/>
              <a:t>In 24% der Fälle stellt das Vorhandensein von </a:t>
            </a:r>
            <a:r>
              <a:rPr lang="de-DE" sz="2400" dirty="0" err="1" smtClean="0"/>
              <a:t>Fatigue</a:t>
            </a:r>
            <a:r>
              <a:rPr lang="de-DE" sz="2400" dirty="0" smtClean="0"/>
              <a:t> 6 </a:t>
            </a:r>
            <a:r>
              <a:rPr lang="de-DE" sz="2400" dirty="0"/>
              <a:t>M</a:t>
            </a:r>
            <a:r>
              <a:rPr lang="de-DE" sz="2400" dirty="0" smtClean="0"/>
              <a:t>o nach Therapieende einen prognostischen Faktor für die Wiedereingliederung dar, nach 18 Mo sogar in 64%</a:t>
            </a: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36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92"/>
    </mc:Choice>
    <mc:Fallback xmlns="">
      <p:transition spd="slow" advTm="233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</a:t>
            </a:r>
            <a:r>
              <a:rPr lang="de-DE" dirty="0" smtClean="0"/>
              <a:t>as Dilemma:</a:t>
            </a:r>
            <a:endParaRPr lang="de-DE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gray">
          <a:xfrm>
            <a:off x="395536" y="1484784"/>
            <a:ext cx="8353176" cy="46810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de-DE" sz="3200" dirty="0" smtClean="0"/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3200" dirty="0" smtClean="0"/>
              <a:t>hohe Motivation, etwas tun zu wollen </a:t>
            </a: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3200" dirty="0" smtClean="0"/>
              <a:t>und </a:t>
            </a: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3200" dirty="0" smtClean="0"/>
              <a:t>hohe Leistungsbereitschaft</a:t>
            </a: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de-DE" sz="3200" dirty="0" smtClean="0"/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3200" dirty="0"/>
              <a:t>v</a:t>
            </a:r>
            <a:r>
              <a:rPr lang="de-DE" sz="3200" dirty="0" smtClean="0"/>
              <a:t>s.</a:t>
            </a: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de-DE" sz="3200" dirty="0" smtClean="0"/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3200" dirty="0"/>
              <a:t>s</a:t>
            </a:r>
            <a:r>
              <a:rPr lang="de-DE" sz="3200" dirty="0" smtClean="0"/>
              <a:t>chnelles „an seine Grenzen“ stoßen</a:t>
            </a: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75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48"/>
    </mc:Choice>
    <mc:Fallback xmlns="">
      <p:transition spd="slow" advTm="183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3633788" y="1176338"/>
            <a:ext cx="237490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de-DE" altLang="de-DE"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t>Schonung</a:t>
            </a:r>
          </a:p>
        </p:txBody>
      </p:sp>
      <p:sp>
        <p:nvSpPr>
          <p:cNvPr id="19461" name="Oval 4"/>
          <p:cNvSpPr>
            <a:spLocks noChangeArrowheads="1"/>
          </p:cNvSpPr>
          <p:nvPr/>
        </p:nvSpPr>
        <p:spPr bwMode="auto">
          <a:xfrm>
            <a:off x="2916238" y="2492375"/>
            <a:ext cx="2519362" cy="2519363"/>
          </a:xfrm>
          <a:prstGeom prst="ellipse">
            <a:avLst/>
          </a:prstGeom>
          <a:solidFill>
            <a:srgbClr val="4F81B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de-DE" altLang="de-DE" sz="2400" i="1">
                <a:solidFill>
                  <a:srgbClr val="000000"/>
                </a:solidFill>
                <a:latin typeface="Arial" panose="020B0604020202020204" pitchFamily="34" charset="0"/>
              </a:rPr>
              <a:t>Fatigue</a:t>
            </a:r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6518275" y="3519488"/>
            <a:ext cx="23749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de-DE" altLang="de-DE"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t>Bewegungs-mangel</a:t>
            </a:r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539750" y="3500438"/>
            <a:ext cx="23749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de-DE" altLang="de-DE"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t>Rasche Erschöpfung</a:t>
            </a: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3276600" y="5905500"/>
            <a:ext cx="23749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de-DE" altLang="de-DE"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t>Abnahme der Leistungsfähigkeit</a:t>
            </a:r>
          </a:p>
        </p:txBody>
      </p:sp>
      <p:pic>
        <p:nvPicPr>
          <p:cNvPr id="19465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1484313"/>
            <a:ext cx="4548188" cy="454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5"/>
          <p:cNvSpPr txBox="1">
            <a:spLocks/>
          </p:cNvSpPr>
          <p:nvPr/>
        </p:nvSpPr>
        <p:spPr>
          <a:xfrm>
            <a:off x="395288" y="405483"/>
            <a:ext cx="6408737" cy="5032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 smtClean="0"/>
              <a:t>Teufelskreis</a:t>
            </a:r>
            <a:endParaRPr lang="de-DE" dirty="0"/>
          </a:p>
        </p:txBody>
      </p:sp>
      <p:sp>
        <p:nvSpPr>
          <p:cNvPr id="9" name="Textfeld 3"/>
          <p:cNvSpPr txBox="1">
            <a:spLocks noChangeArrowheads="1"/>
          </p:cNvSpPr>
          <p:nvPr/>
        </p:nvSpPr>
        <p:spPr bwMode="auto">
          <a:xfrm>
            <a:off x="421018" y="6525344"/>
            <a:ext cx="17027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538163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720725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893763" indent="-173038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13509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18081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22653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27225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1800" i="1" baseline="30000" dirty="0">
                <a:solidFill>
                  <a:schemeClr val="bg1"/>
                </a:solidFill>
                <a:latin typeface="+mn-lt"/>
              </a:rPr>
              <a:t>©</a:t>
            </a:r>
            <a:r>
              <a:rPr lang="de-DE" altLang="x-none" sz="1800" i="1" dirty="0">
                <a:solidFill>
                  <a:schemeClr val="bg1"/>
                </a:solidFill>
                <a:latin typeface="+mn-lt"/>
              </a:rPr>
              <a:t>U. Heckl, 2015</a:t>
            </a: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227919"/>
      </p:ext>
    </p:extLst>
  </p:cSld>
  <p:clrMapOvr>
    <a:masterClrMapping/>
  </p:clrMapOvr>
  <p:transition spd="med" advTm="255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CustomShape 2"/>
          <p:cNvSpPr>
            <a:spLocks noChangeArrowheads="1"/>
          </p:cNvSpPr>
          <p:nvPr/>
        </p:nvSpPr>
        <p:spPr bwMode="auto">
          <a:xfrm>
            <a:off x="1627188" y="1600200"/>
            <a:ext cx="8229600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23556" name="Group 2"/>
          <p:cNvGrpSpPr>
            <a:grpSpLocks/>
          </p:cNvGrpSpPr>
          <p:nvPr/>
        </p:nvGrpSpPr>
        <p:grpSpPr bwMode="auto">
          <a:xfrm>
            <a:off x="615950" y="1360488"/>
            <a:ext cx="8532813" cy="5018087"/>
            <a:chOff x="388" y="857"/>
            <a:chExt cx="5375" cy="3161"/>
          </a:xfrm>
        </p:grpSpPr>
        <p:sp>
          <p:nvSpPr>
            <p:cNvPr id="23558" name="Text Box 3"/>
            <p:cNvSpPr txBox="1">
              <a:spLocks noChangeArrowheads="1"/>
            </p:cNvSpPr>
            <p:nvPr/>
          </p:nvSpPr>
          <p:spPr bwMode="auto">
            <a:xfrm>
              <a:off x="931" y="857"/>
              <a:ext cx="2130" cy="5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tIns="46800" rIns="54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ts val="1125"/>
                </a:spcBef>
              </a:pPr>
              <a:r>
                <a:rPr lang="de-DE" altLang="de-DE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rPr>
                <a:t>Körperliche Beschwerden: Müdigkeit, Schlappheit, Antriebslosigkeit</a:t>
              </a:r>
            </a:p>
          </p:txBody>
        </p:sp>
        <p:sp>
          <p:nvSpPr>
            <p:cNvPr id="23559" name="Text Box 4"/>
            <p:cNvSpPr txBox="1">
              <a:spLocks noChangeArrowheads="1"/>
            </p:cNvSpPr>
            <p:nvPr/>
          </p:nvSpPr>
          <p:spPr bwMode="auto">
            <a:xfrm>
              <a:off x="3742" y="2931"/>
              <a:ext cx="1994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46800" rIns="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ts val="1125"/>
                </a:spcBef>
              </a:pPr>
              <a:r>
                <a:rPr lang="de-DE" altLang="de-DE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rPr>
                <a:t>Vermeidung von positiven Erlebnissen, die früher </a:t>
              </a:r>
            </a:p>
            <a:p>
              <a:pPr eaLnBrk="1" hangingPunct="1">
                <a:spcBef>
                  <a:spcPts val="225"/>
                </a:spcBef>
              </a:pPr>
              <a:r>
                <a:rPr lang="de-DE" altLang="de-DE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rPr>
                <a:t>Freude gemacht haben</a:t>
              </a:r>
            </a:p>
          </p:txBody>
        </p:sp>
        <p:sp>
          <p:nvSpPr>
            <p:cNvPr id="23560" name="Text Box 5"/>
            <p:cNvSpPr txBox="1">
              <a:spLocks noChangeArrowheads="1"/>
            </p:cNvSpPr>
            <p:nvPr/>
          </p:nvSpPr>
          <p:spPr bwMode="auto">
            <a:xfrm>
              <a:off x="3995" y="1095"/>
              <a:ext cx="1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tIns="46800" rIns="54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ts val="1125"/>
                </a:spcBef>
              </a:pPr>
              <a:r>
                <a:rPr lang="de-DE" altLang="de-DE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rPr>
                <a:t>Angst, Hilflosigkeit, Hoffnungslosigkeit</a:t>
              </a:r>
            </a:p>
          </p:txBody>
        </p:sp>
        <p:sp>
          <p:nvSpPr>
            <p:cNvPr id="23561" name="Text Box 6"/>
            <p:cNvSpPr txBox="1">
              <a:spLocks noChangeArrowheads="1"/>
            </p:cNvSpPr>
            <p:nvPr/>
          </p:nvSpPr>
          <p:spPr bwMode="auto">
            <a:xfrm>
              <a:off x="388" y="2119"/>
              <a:ext cx="1812" cy="4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tIns="46800" rIns="54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ts val="1125"/>
                </a:spcBef>
              </a:pPr>
              <a:r>
                <a:rPr lang="de-DE" altLang="de-DE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rPr>
                <a:t>Positive Erlebnisse werden immer seltener</a:t>
              </a:r>
            </a:p>
          </p:txBody>
        </p:sp>
        <p:sp>
          <p:nvSpPr>
            <p:cNvPr id="23562" name="Text Box 7"/>
            <p:cNvSpPr txBox="1">
              <a:spLocks noChangeArrowheads="1"/>
            </p:cNvSpPr>
            <p:nvPr/>
          </p:nvSpPr>
          <p:spPr bwMode="auto">
            <a:xfrm>
              <a:off x="1430" y="3475"/>
              <a:ext cx="951" cy="4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tIns="46800" rIns="54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ts val="1125"/>
                </a:spcBef>
              </a:pPr>
              <a:r>
                <a:rPr lang="de-DE" altLang="de-DE"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rPr>
                <a:t>Rückzug, Schonung</a:t>
              </a:r>
            </a:p>
          </p:txBody>
        </p:sp>
        <p:sp>
          <p:nvSpPr>
            <p:cNvPr id="23563" name="Freeform 8"/>
            <p:cNvSpPr>
              <a:spLocks/>
            </p:cNvSpPr>
            <p:nvPr/>
          </p:nvSpPr>
          <p:spPr bwMode="auto">
            <a:xfrm>
              <a:off x="2556" y="1074"/>
              <a:ext cx="1387" cy="304"/>
            </a:xfrm>
            <a:custGeom>
              <a:avLst/>
              <a:gdLst>
                <a:gd name="T0" fmla="*/ 0 w 1389"/>
                <a:gd name="T1" fmla="*/ 2133447806 h 306"/>
                <a:gd name="T2" fmla="*/ 2144391518 w 1389"/>
                <a:gd name="T3" fmla="*/ 2133447806 h 306"/>
                <a:gd name="T4" fmla="*/ 2144391518 w 1389"/>
                <a:gd name="T5" fmla="*/ 2133447806 h 306"/>
                <a:gd name="T6" fmla="*/ 2144391518 w 1389"/>
                <a:gd name="T7" fmla="*/ 2133447806 h 306"/>
                <a:gd name="T8" fmla="*/ 2144391518 w 1389"/>
                <a:gd name="T9" fmla="*/ 0 h 306"/>
                <a:gd name="T10" fmla="*/ 2144391518 w 1389"/>
                <a:gd name="T11" fmla="*/ 0 h 306"/>
                <a:gd name="T12" fmla="*/ 2144391518 w 1389"/>
                <a:gd name="T13" fmla="*/ 2133447806 h 306"/>
                <a:gd name="T14" fmla="*/ 2144391518 w 1389"/>
                <a:gd name="T15" fmla="*/ 2133447806 h 306"/>
                <a:gd name="T16" fmla="*/ 2144391518 w 1389"/>
                <a:gd name="T17" fmla="*/ 2133447806 h 306"/>
                <a:gd name="T18" fmla="*/ 2144391518 w 1389"/>
                <a:gd name="T19" fmla="*/ 2133447806 h 306"/>
                <a:gd name="T20" fmla="*/ 2144391518 w 1389"/>
                <a:gd name="T21" fmla="*/ 2133447806 h 306"/>
                <a:gd name="T22" fmla="*/ 2144391518 w 1389"/>
                <a:gd name="T23" fmla="*/ 2133447806 h 3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89"/>
                <a:gd name="T37" fmla="*/ 0 h 306"/>
                <a:gd name="T38" fmla="*/ 1389 w 1389"/>
                <a:gd name="T39" fmla="*/ 306 h 30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89" h="306">
                  <a:moveTo>
                    <a:pt x="0" y="81"/>
                  </a:moveTo>
                  <a:lnTo>
                    <a:pt x="147" y="36"/>
                  </a:lnTo>
                  <a:lnTo>
                    <a:pt x="276" y="9"/>
                  </a:lnTo>
                  <a:lnTo>
                    <a:pt x="360" y="6"/>
                  </a:lnTo>
                  <a:lnTo>
                    <a:pt x="515" y="0"/>
                  </a:lnTo>
                  <a:lnTo>
                    <a:pt x="629" y="0"/>
                  </a:lnTo>
                  <a:lnTo>
                    <a:pt x="736" y="12"/>
                  </a:lnTo>
                  <a:lnTo>
                    <a:pt x="869" y="42"/>
                  </a:lnTo>
                  <a:lnTo>
                    <a:pt x="975" y="72"/>
                  </a:lnTo>
                  <a:lnTo>
                    <a:pt x="1054" y="108"/>
                  </a:lnTo>
                  <a:lnTo>
                    <a:pt x="1220" y="189"/>
                  </a:lnTo>
                  <a:lnTo>
                    <a:pt x="1389" y="306"/>
                  </a:lnTo>
                </a:path>
              </a:pathLst>
            </a:custGeom>
            <a:noFill/>
            <a:ln w="47520" cap="rnd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564" name="Freeform 9"/>
            <p:cNvSpPr>
              <a:spLocks/>
            </p:cNvSpPr>
            <p:nvPr/>
          </p:nvSpPr>
          <p:spPr bwMode="auto">
            <a:xfrm>
              <a:off x="1638" y="1293"/>
              <a:ext cx="619" cy="793"/>
            </a:xfrm>
            <a:custGeom>
              <a:avLst/>
              <a:gdLst>
                <a:gd name="T0" fmla="*/ 0 w 621"/>
                <a:gd name="T1" fmla="*/ 2142081172 h 795"/>
                <a:gd name="T2" fmla="*/ 2140567436 w 621"/>
                <a:gd name="T3" fmla="*/ 2142081172 h 795"/>
                <a:gd name="T4" fmla="*/ 2140567436 w 621"/>
                <a:gd name="T5" fmla="*/ 2142081172 h 795"/>
                <a:gd name="T6" fmla="*/ 2140567436 w 621"/>
                <a:gd name="T7" fmla="*/ 2142081172 h 795"/>
                <a:gd name="T8" fmla="*/ 2140567436 w 621"/>
                <a:gd name="T9" fmla="*/ 2142081172 h 795"/>
                <a:gd name="T10" fmla="*/ 2140567436 w 621"/>
                <a:gd name="T11" fmla="*/ 2142081172 h 795"/>
                <a:gd name="T12" fmla="*/ 2140567436 w 621"/>
                <a:gd name="T13" fmla="*/ 2142081172 h 795"/>
                <a:gd name="T14" fmla="*/ 2140567436 w 621"/>
                <a:gd name="T15" fmla="*/ 2142081172 h 795"/>
                <a:gd name="T16" fmla="*/ 2140567436 w 621"/>
                <a:gd name="T17" fmla="*/ 2142081172 h 795"/>
                <a:gd name="T18" fmla="*/ 2140567436 w 621"/>
                <a:gd name="T19" fmla="*/ 0 h 79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1"/>
                <a:gd name="T31" fmla="*/ 0 h 795"/>
                <a:gd name="T32" fmla="*/ 621 w 621"/>
                <a:gd name="T33" fmla="*/ 795 h 79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1" h="795">
                  <a:moveTo>
                    <a:pt x="0" y="795"/>
                  </a:moveTo>
                  <a:lnTo>
                    <a:pt x="30" y="711"/>
                  </a:lnTo>
                  <a:lnTo>
                    <a:pt x="81" y="600"/>
                  </a:lnTo>
                  <a:lnTo>
                    <a:pt x="120" y="516"/>
                  </a:lnTo>
                  <a:lnTo>
                    <a:pt x="204" y="396"/>
                  </a:lnTo>
                  <a:lnTo>
                    <a:pt x="258" y="327"/>
                  </a:lnTo>
                  <a:lnTo>
                    <a:pt x="312" y="261"/>
                  </a:lnTo>
                  <a:lnTo>
                    <a:pt x="376" y="179"/>
                  </a:lnTo>
                  <a:lnTo>
                    <a:pt x="444" y="129"/>
                  </a:lnTo>
                  <a:lnTo>
                    <a:pt x="621" y="0"/>
                  </a:lnTo>
                </a:path>
              </a:pathLst>
            </a:custGeom>
            <a:noFill/>
            <a:ln w="47520" cap="rnd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565" name="Freeform 10"/>
            <p:cNvSpPr>
              <a:spLocks/>
            </p:cNvSpPr>
            <p:nvPr/>
          </p:nvSpPr>
          <p:spPr bwMode="auto">
            <a:xfrm>
              <a:off x="1566" y="2370"/>
              <a:ext cx="352" cy="1138"/>
            </a:xfrm>
            <a:custGeom>
              <a:avLst/>
              <a:gdLst>
                <a:gd name="T0" fmla="*/ 2135350971 w 354"/>
                <a:gd name="T1" fmla="*/ 2143716132 h 1140"/>
                <a:gd name="T2" fmla="*/ 2135350971 w 354"/>
                <a:gd name="T3" fmla="*/ 2143716132 h 1140"/>
                <a:gd name="T4" fmla="*/ 2135350971 w 354"/>
                <a:gd name="T5" fmla="*/ 2143716132 h 1140"/>
                <a:gd name="T6" fmla="*/ 2135350971 w 354"/>
                <a:gd name="T7" fmla="*/ 2143716132 h 1140"/>
                <a:gd name="T8" fmla="*/ 2135350971 w 354"/>
                <a:gd name="T9" fmla="*/ 2143716132 h 1140"/>
                <a:gd name="T10" fmla="*/ 2135350971 w 354"/>
                <a:gd name="T11" fmla="*/ 2143716132 h 1140"/>
                <a:gd name="T12" fmla="*/ 2135350971 w 354"/>
                <a:gd name="T13" fmla="*/ 2143716132 h 1140"/>
                <a:gd name="T14" fmla="*/ 2135350971 w 354"/>
                <a:gd name="T15" fmla="*/ 2143716132 h 1140"/>
                <a:gd name="T16" fmla="*/ 0 w 354"/>
                <a:gd name="T17" fmla="*/ 2143716132 h 1140"/>
                <a:gd name="T18" fmla="*/ 2135350971 w 354"/>
                <a:gd name="T19" fmla="*/ 0 h 1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4"/>
                <a:gd name="T31" fmla="*/ 0 h 1140"/>
                <a:gd name="T32" fmla="*/ 354 w 354"/>
                <a:gd name="T33" fmla="*/ 1140 h 1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4" h="1140">
                  <a:moveTo>
                    <a:pt x="354" y="1140"/>
                  </a:moveTo>
                  <a:lnTo>
                    <a:pt x="192" y="930"/>
                  </a:lnTo>
                  <a:lnTo>
                    <a:pt x="144" y="822"/>
                  </a:lnTo>
                  <a:lnTo>
                    <a:pt x="87" y="693"/>
                  </a:lnTo>
                  <a:lnTo>
                    <a:pt x="44" y="575"/>
                  </a:lnTo>
                  <a:lnTo>
                    <a:pt x="36" y="513"/>
                  </a:lnTo>
                  <a:lnTo>
                    <a:pt x="18" y="423"/>
                  </a:lnTo>
                  <a:lnTo>
                    <a:pt x="6" y="336"/>
                  </a:lnTo>
                  <a:lnTo>
                    <a:pt x="0" y="195"/>
                  </a:lnTo>
                  <a:lnTo>
                    <a:pt x="6" y="0"/>
                  </a:lnTo>
                </a:path>
              </a:pathLst>
            </a:custGeom>
            <a:noFill/>
            <a:ln w="47520" cap="rnd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566" name="Freeform 11"/>
            <p:cNvSpPr>
              <a:spLocks/>
            </p:cNvSpPr>
            <p:nvPr/>
          </p:nvSpPr>
          <p:spPr bwMode="auto">
            <a:xfrm>
              <a:off x="2151" y="3540"/>
              <a:ext cx="1978" cy="478"/>
            </a:xfrm>
            <a:custGeom>
              <a:avLst/>
              <a:gdLst>
                <a:gd name="T0" fmla="*/ 2145314472 w 1980"/>
                <a:gd name="T1" fmla="*/ 0 h 480"/>
                <a:gd name="T2" fmla="*/ 2145314472 w 1980"/>
                <a:gd name="T3" fmla="*/ 2138535798 h 480"/>
                <a:gd name="T4" fmla="*/ 2145314472 w 1980"/>
                <a:gd name="T5" fmla="*/ 2138535798 h 480"/>
                <a:gd name="T6" fmla="*/ 2145314472 w 1980"/>
                <a:gd name="T7" fmla="*/ 2138535798 h 480"/>
                <a:gd name="T8" fmla="*/ 2145314472 w 1980"/>
                <a:gd name="T9" fmla="*/ 2138535798 h 480"/>
                <a:gd name="T10" fmla="*/ 2145314472 w 1980"/>
                <a:gd name="T11" fmla="*/ 2138535798 h 480"/>
                <a:gd name="T12" fmla="*/ 2145314472 w 1980"/>
                <a:gd name="T13" fmla="*/ 2138535798 h 480"/>
                <a:gd name="T14" fmla="*/ 2145314472 w 1980"/>
                <a:gd name="T15" fmla="*/ 2138535798 h 480"/>
                <a:gd name="T16" fmla="*/ 2145314472 w 1980"/>
                <a:gd name="T17" fmla="*/ 2138535798 h 480"/>
                <a:gd name="T18" fmla="*/ 2145314472 w 1980"/>
                <a:gd name="T19" fmla="*/ 2138535798 h 480"/>
                <a:gd name="T20" fmla="*/ 2145314472 w 1980"/>
                <a:gd name="T21" fmla="*/ 2138535798 h 480"/>
                <a:gd name="T22" fmla="*/ 2145314472 w 1980"/>
                <a:gd name="T23" fmla="*/ 2138535798 h 480"/>
                <a:gd name="T24" fmla="*/ 2145314472 w 1980"/>
                <a:gd name="T25" fmla="*/ 2138535798 h 480"/>
                <a:gd name="T26" fmla="*/ 0 w 1980"/>
                <a:gd name="T27" fmla="*/ 2138535798 h 4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80"/>
                <a:gd name="T43" fmla="*/ 0 h 480"/>
                <a:gd name="T44" fmla="*/ 1980 w 1980"/>
                <a:gd name="T45" fmla="*/ 480 h 4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80" h="480">
                  <a:moveTo>
                    <a:pt x="1980" y="0"/>
                  </a:moveTo>
                  <a:lnTo>
                    <a:pt x="1797" y="159"/>
                  </a:lnTo>
                  <a:lnTo>
                    <a:pt x="1545" y="327"/>
                  </a:lnTo>
                  <a:lnTo>
                    <a:pt x="1452" y="366"/>
                  </a:lnTo>
                  <a:lnTo>
                    <a:pt x="1278" y="426"/>
                  </a:lnTo>
                  <a:lnTo>
                    <a:pt x="1089" y="465"/>
                  </a:lnTo>
                  <a:lnTo>
                    <a:pt x="882" y="480"/>
                  </a:lnTo>
                  <a:lnTo>
                    <a:pt x="760" y="480"/>
                  </a:lnTo>
                  <a:lnTo>
                    <a:pt x="636" y="468"/>
                  </a:lnTo>
                  <a:lnTo>
                    <a:pt x="507" y="438"/>
                  </a:lnTo>
                  <a:lnTo>
                    <a:pt x="432" y="411"/>
                  </a:lnTo>
                  <a:lnTo>
                    <a:pt x="363" y="387"/>
                  </a:lnTo>
                  <a:lnTo>
                    <a:pt x="225" y="330"/>
                  </a:lnTo>
                  <a:lnTo>
                    <a:pt x="0" y="192"/>
                  </a:lnTo>
                </a:path>
              </a:pathLst>
            </a:custGeom>
            <a:noFill/>
            <a:ln w="47520" cap="rnd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567" name="Freeform 12"/>
            <p:cNvSpPr>
              <a:spLocks/>
            </p:cNvSpPr>
            <p:nvPr/>
          </p:nvSpPr>
          <p:spPr bwMode="auto">
            <a:xfrm>
              <a:off x="4131" y="1551"/>
              <a:ext cx="385" cy="1405"/>
            </a:xfrm>
            <a:custGeom>
              <a:avLst/>
              <a:gdLst>
                <a:gd name="T0" fmla="*/ 0 w 387"/>
                <a:gd name="T1" fmla="*/ 0 h 1407"/>
                <a:gd name="T2" fmla="*/ 2136385540 w 387"/>
                <a:gd name="T3" fmla="*/ 2144431076 h 1407"/>
                <a:gd name="T4" fmla="*/ 2136385540 w 387"/>
                <a:gd name="T5" fmla="*/ 2144431076 h 1407"/>
                <a:gd name="T6" fmla="*/ 2136385540 w 387"/>
                <a:gd name="T7" fmla="*/ 2144431076 h 1407"/>
                <a:gd name="T8" fmla="*/ 2136385540 w 387"/>
                <a:gd name="T9" fmla="*/ 2144431076 h 1407"/>
                <a:gd name="T10" fmla="*/ 2136385540 w 387"/>
                <a:gd name="T11" fmla="*/ 2144431076 h 1407"/>
                <a:gd name="T12" fmla="*/ 2136385540 w 387"/>
                <a:gd name="T13" fmla="*/ 2144431076 h 1407"/>
                <a:gd name="T14" fmla="*/ 2136385540 w 387"/>
                <a:gd name="T15" fmla="*/ 2144431076 h 1407"/>
                <a:gd name="T16" fmla="*/ 2136385540 w 387"/>
                <a:gd name="T17" fmla="*/ 2144431076 h 1407"/>
                <a:gd name="T18" fmla="*/ 2136385540 w 387"/>
                <a:gd name="T19" fmla="*/ 2144431076 h 1407"/>
                <a:gd name="T20" fmla="*/ 2136385540 w 387"/>
                <a:gd name="T21" fmla="*/ 2144431076 h 1407"/>
                <a:gd name="T22" fmla="*/ 2136385540 w 387"/>
                <a:gd name="T23" fmla="*/ 2144431076 h 14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87"/>
                <a:gd name="T37" fmla="*/ 0 h 1407"/>
                <a:gd name="T38" fmla="*/ 387 w 387"/>
                <a:gd name="T39" fmla="*/ 1407 h 14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87" h="1407">
                  <a:moveTo>
                    <a:pt x="0" y="0"/>
                  </a:moveTo>
                  <a:lnTo>
                    <a:pt x="129" y="153"/>
                  </a:lnTo>
                  <a:lnTo>
                    <a:pt x="201" y="285"/>
                  </a:lnTo>
                  <a:lnTo>
                    <a:pt x="273" y="429"/>
                  </a:lnTo>
                  <a:lnTo>
                    <a:pt x="324" y="588"/>
                  </a:lnTo>
                  <a:lnTo>
                    <a:pt x="369" y="780"/>
                  </a:lnTo>
                  <a:lnTo>
                    <a:pt x="381" y="873"/>
                  </a:lnTo>
                  <a:lnTo>
                    <a:pt x="387" y="1008"/>
                  </a:lnTo>
                  <a:lnTo>
                    <a:pt x="375" y="1173"/>
                  </a:lnTo>
                  <a:lnTo>
                    <a:pt x="369" y="1212"/>
                  </a:lnTo>
                  <a:lnTo>
                    <a:pt x="360" y="1251"/>
                  </a:lnTo>
                  <a:lnTo>
                    <a:pt x="327" y="1407"/>
                  </a:lnTo>
                </a:path>
              </a:pathLst>
            </a:custGeom>
            <a:noFill/>
            <a:ln w="47520" cap="rnd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6" name="Titel 5"/>
          <p:cNvSpPr txBox="1">
            <a:spLocks/>
          </p:cNvSpPr>
          <p:nvPr/>
        </p:nvSpPr>
        <p:spPr>
          <a:xfrm>
            <a:off x="395288" y="405483"/>
            <a:ext cx="6408737" cy="5032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/>
              <a:t>n</a:t>
            </a:r>
            <a:r>
              <a:rPr lang="de-DE" dirty="0" smtClean="0"/>
              <a:t>egative Gefühle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12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68"/>
    </mc:Choice>
    <mc:Fallback xmlns="">
      <p:transition spd="slow" advTm="24968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nodeType="clickPar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Problematik </a:t>
            </a:r>
            <a:r>
              <a:rPr lang="mr-IN" dirty="0" smtClean="0"/>
              <a:t>–</a:t>
            </a:r>
            <a:r>
              <a:rPr lang="de-DE" dirty="0" smtClean="0"/>
              <a:t> fehlende Thematisierung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>
          <a:xfrm>
            <a:off x="395288" y="1123950"/>
            <a:ext cx="8748712" cy="46085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Arial" charset="0"/>
              <a:buNone/>
            </a:pPr>
            <a:r>
              <a:rPr lang="de-DE" altLang="x-none" sz="2400" dirty="0" smtClean="0"/>
              <a:t>	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de-DE" altLang="x-none" sz="2400" dirty="0" smtClean="0"/>
              <a:t>Beschwerden und Zeichen werden in der Praxis kaum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de-DE" altLang="x-none" sz="2400" dirty="0" smtClean="0"/>
              <a:t>systematisch erfragt!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de-DE" altLang="x-none" sz="24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de-DE" altLang="x-none" sz="2400" b="1" dirty="0" smtClean="0"/>
              <a:t>Gründe: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de-DE" altLang="x-none" sz="2400" dirty="0" smtClean="0"/>
              <a:t>Patienten:	Erschöpfung ist Teil der Erkrankung und 				Therapie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de-DE" altLang="x-none" sz="24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de-DE" altLang="x-none" sz="2400" dirty="0" smtClean="0"/>
              <a:t>Behandler:	Zeitmangel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de-DE" altLang="x-none" sz="2400" dirty="0" smtClean="0"/>
              <a:t>		fehlende Kenntnisse zur Diagnostik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de-DE" altLang="x-none" sz="2400" dirty="0" smtClean="0"/>
              <a:t>		fehlende Kenntnisse zu Behandlungsmöglichkeiten</a:t>
            </a:r>
            <a:endParaRPr lang="de-DE" altLang="x-none" sz="2400" dirty="0"/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443"/>
    </mc:Choice>
    <mc:Fallback xmlns="">
      <p:transition spd="slow" advTm="274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2"/>
          <p:cNvSpPr txBox="1">
            <a:spLocks/>
          </p:cNvSpPr>
          <p:nvPr/>
        </p:nvSpPr>
        <p:spPr bwMode="auto">
          <a:xfrm>
            <a:off x="395288" y="1524000"/>
            <a:ext cx="835342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18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25A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Schmerz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18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de-DE" sz="240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Übelkeit</a:t>
            </a:r>
            <a:endParaRPr kumimoji="0" lang="de-DE" sz="2400" b="0" i="0" u="none" strike="noStrike" kern="1200" cap="none" spc="0" normalizeH="0" baseline="0" noProof="0" dirty="0" smtClean="0">
              <a:ln>
                <a:noFill/>
              </a:ln>
              <a:solidFill>
                <a:srgbClr val="00925A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18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de-DE" sz="240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v</a:t>
            </a:r>
            <a:r>
              <a:rPr lang="de-DE" sz="240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orbestehende depressive Störung</a:t>
            </a:r>
            <a:endParaRPr kumimoji="0" lang="de-DE" sz="2400" b="0" i="0" u="none" strike="noStrike" kern="1200" cap="none" spc="0" normalizeH="0" baseline="0" noProof="0" dirty="0" smtClean="0">
              <a:ln>
                <a:noFill/>
              </a:ln>
              <a:solidFill>
                <a:srgbClr val="00925A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18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de-DE" sz="2400" dirty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a</a:t>
            </a:r>
            <a:r>
              <a:rPr lang="de-DE" sz="240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ndere psychische Störungen und Belastungen</a:t>
            </a:r>
            <a:endParaRPr kumimoji="0" lang="de-DE" sz="2400" b="0" i="0" u="none" strike="noStrike" kern="1200" cap="none" spc="0" normalizeH="0" baseline="0" noProof="0" dirty="0" smtClean="0">
              <a:ln>
                <a:noFill/>
              </a:ln>
              <a:solidFill>
                <a:srgbClr val="00925A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Textfeld 3"/>
          <p:cNvSpPr txBox="1">
            <a:spLocks noChangeArrowheads="1"/>
          </p:cNvSpPr>
          <p:nvPr/>
        </p:nvSpPr>
        <p:spPr bwMode="auto">
          <a:xfrm>
            <a:off x="405773" y="6525344"/>
            <a:ext cx="27260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Kuhnt et al., </a:t>
            </a:r>
            <a:r>
              <a:rPr lang="de-DE" i="1" dirty="0" err="1" smtClean="0">
                <a:solidFill>
                  <a:schemeClr val="bg1"/>
                </a:solidFill>
              </a:rPr>
              <a:t>Psychth</a:t>
            </a:r>
            <a:r>
              <a:rPr lang="de-DE" i="1" dirty="0" smtClean="0">
                <a:solidFill>
                  <a:schemeClr val="bg1"/>
                </a:solidFill>
              </a:rPr>
              <a:t> 2011.</a:t>
            </a:r>
            <a:endParaRPr lang="de-DE" i="1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Risikofaktoren</a:t>
            </a:r>
            <a:endParaRPr lang="de-DE" dirty="0"/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88"/>
    </mc:Choice>
    <mc:Fallback xmlns="">
      <p:transition spd="slow" advTm="138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9398" y="1172294"/>
            <a:ext cx="4514850" cy="5353050"/>
          </a:xfrm>
        </p:spPr>
      </p:pic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395536" y="6516052"/>
            <a:ext cx="33297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i="1" dirty="0" smtClean="0">
                <a:solidFill>
                  <a:schemeClr val="bg1"/>
                </a:solidFill>
              </a:rPr>
              <a:t>Horneber et al., Dt. </a:t>
            </a:r>
            <a:r>
              <a:rPr lang="de-DE" i="1" dirty="0" err="1" smtClean="0">
                <a:solidFill>
                  <a:schemeClr val="bg1"/>
                </a:solidFill>
              </a:rPr>
              <a:t>Ärztebl</a:t>
            </a:r>
            <a:r>
              <a:rPr lang="de-DE" i="1" dirty="0" smtClean="0">
                <a:solidFill>
                  <a:schemeClr val="bg1"/>
                </a:solidFill>
              </a:rPr>
              <a:t> 2012.</a:t>
            </a:r>
            <a:endParaRPr lang="de-DE" i="1" dirty="0">
              <a:solidFill>
                <a:schemeClr val="bg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Diagnostik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7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000"/>
    </mc:Choice>
    <mc:Fallback xmlns="">
      <p:transition spd="slow" advTm="2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2204318"/>
            <a:ext cx="8353176" cy="4681066"/>
          </a:xfrm>
        </p:spPr>
        <p:txBody>
          <a:bodyPr/>
          <a:lstStyle/>
          <a:p>
            <a:pPr algn="ctr"/>
            <a:r>
              <a:rPr lang="de-DE" sz="2400" dirty="0" smtClean="0"/>
              <a:t>Tumorassoziierte </a:t>
            </a:r>
            <a:r>
              <a:rPr lang="de-DE" sz="2400" dirty="0" err="1" smtClean="0"/>
              <a:t>Fatigue</a:t>
            </a:r>
            <a:r>
              <a:rPr lang="de-DE" sz="2400" dirty="0" smtClean="0"/>
              <a:t> </a:t>
            </a:r>
          </a:p>
          <a:p>
            <a:pPr algn="ctr"/>
            <a:r>
              <a:rPr lang="de-DE" sz="2400" dirty="0" smtClean="0"/>
              <a:t>ist ein belastendes und andauerndes subjektives Empfinden körperlicher, emotionaler und kognitiver Erschöpfung </a:t>
            </a:r>
          </a:p>
          <a:p>
            <a:pPr algn="ctr"/>
            <a:r>
              <a:rPr lang="de-DE" sz="2400" dirty="0" smtClean="0"/>
              <a:t>in Zusammenhang mit einer Krebserkrankung und deren Behandlung, </a:t>
            </a:r>
          </a:p>
          <a:p>
            <a:pPr algn="ctr"/>
            <a:r>
              <a:rPr lang="de-DE" sz="2400" dirty="0" smtClean="0"/>
              <a:t>das nicht proportional zu einer Aktivität steht und die Funktionen des Alltags stark beeinträchtigt.</a:t>
            </a:r>
            <a:endParaRPr lang="de-DE" sz="2400" dirty="0"/>
          </a:p>
        </p:txBody>
      </p:sp>
      <p:sp>
        <p:nvSpPr>
          <p:cNvPr id="4" name="Textfeld 3"/>
          <p:cNvSpPr txBox="1">
            <a:spLocks noChangeArrowheads="1"/>
          </p:cNvSpPr>
          <p:nvPr/>
        </p:nvSpPr>
        <p:spPr bwMode="auto">
          <a:xfrm>
            <a:off x="435700" y="6516052"/>
            <a:ext cx="1544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538163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720725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893763" indent="-173038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13509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18081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22653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27225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1800" i="1">
                <a:solidFill>
                  <a:schemeClr val="bg1"/>
                </a:solidFill>
                <a:latin typeface="+mn-lt"/>
              </a:rPr>
              <a:t>NCCN 2.2015</a:t>
            </a:r>
          </a:p>
        </p:txBody>
      </p:sp>
      <p:pic>
        <p:nvPicPr>
          <p:cNvPr id="5" name="Sound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9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528"/>
    </mc:Choice>
    <mc:Fallback xmlns="">
      <p:transition spd="slow" advTm="695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116" y="1196752"/>
            <a:ext cx="7049770" cy="5299710"/>
          </a:xfrm>
        </p:spPr>
      </p:pic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450154" y="6516052"/>
            <a:ext cx="33297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i="1" dirty="0" smtClean="0">
                <a:solidFill>
                  <a:schemeClr val="bg1"/>
                </a:solidFill>
              </a:rPr>
              <a:t>Horneber et al., Dt. </a:t>
            </a:r>
            <a:r>
              <a:rPr lang="de-DE" i="1" dirty="0" err="1" smtClean="0">
                <a:solidFill>
                  <a:schemeClr val="bg1"/>
                </a:solidFill>
              </a:rPr>
              <a:t>Ärztebl</a:t>
            </a:r>
            <a:r>
              <a:rPr lang="de-DE" i="1" dirty="0" smtClean="0">
                <a:solidFill>
                  <a:schemeClr val="bg1"/>
                </a:solidFill>
              </a:rPr>
              <a:t> 2012.</a:t>
            </a:r>
            <a:endParaRPr lang="de-DE" i="1" dirty="0">
              <a:solidFill>
                <a:schemeClr val="bg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Therapie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00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29"/>
    </mc:Choice>
    <mc:Fallback xmlns="">
      <p:transition spd="slow" advTm="101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50" y="1727868"/>
            <a:ext cx="7226300" cy="3479800"/>
          </a:xfrm>
          <a:solidFill>
            <a:schemeClr val="bg1"/>
          </a:solidFill>
        </p:spPr>
      </p:pic>
      <p:sp>
        <p:nvSpPr>
          <p:cNvPr id="5" name="Rechteck 4"/>
          <p:cNvSpPr/>
          <p:nvPr/>
        </p:nvSpPr>
        <p:spPr>
          <a:xfrm>
            <a:off x="8148079" y="1839074"/>
            <a:ext cx="118591" cy="3479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450154" y="6516052"/>
            <a:ext cx="33297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i="1" dirty="0" smtClean="0">
                <a:solidFill>
                  <a:schemeClr val="bg1"/>
                </a:solidFill>
              </a:rPr>
              <a:t>Horneber et al., Dt. </a:t>
            </a:r>
            <a:r>
              <a:rPr lang="de-DE" i="1" dirty="0" err="1" smtClean="0">
                <a:solidFill>
                  <a:schemeClr val="bg1"/>
                </a:solidFill>
              </a:rPr>
              <a:t>Ärztebl</a:t>
            </a:r>
            <a:r>
              <a:rPr lang="de-DE" i="1" dirty="0" smtClean="0">
                <a:solidFill>
                  <a:schemeClr val="bg1"/>
                </a:solidFill>
              </a:rPr>
              <a:t> 2012.</a:t>
            </a:r>
            <a:endParaRPr lang="de-DE" i="1" dirty="0">
              <a:solidFill>
                <a:schemeClr val="bg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Therapie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9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48"/>
    </mc:Choice>
    <mc:Fallback xmlns="">
      <p:transition spd="slow" advTm="213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Therapie</a:t>
            </a:r>
            <a:endParaRPr lang="de-DE" dirty="0"/>
          </a:p>
        </p:txBody>
      </p:sp>
      <p:sp>
        <p:nvSpPr>
          <p:cNvPr id="7" name="Textplatzhalter 2"/>
          <p:cNvSpPr txBox="1">
            <a:spLocks/>
          </p:cNvSpPr>
          <p:nvPr/>
        </p:nvSpPr>
        <p:spPr bwMode="auto">
          <a:xfrm>
            <a:off x="395288" y="1844824"/>
            <a:ext cx="835342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18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25A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Grundsätzlich</a:t>
            </a: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rgbClr val="00925A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sollte eine </a:t>
            </a:r>
            <a:r>
              <a:rPr kumimoji="0" lang="de-DE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00925A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Fatigue</a:t>
            </a: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rgbClr val="00925A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so früh wie möglich behandelt werden. Dies gilt v.a., wenn sie bereits während der Akuttherapie der Tumorerkrankung auftritt, weil dadurch einer </a:t>
            </a:r>
            <a:r>
              <a:rPr kumimoji="0" lang="de-DE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00925A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Chronifizierung</a:t>
            </a: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rgbClr val="00925A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entgegen gewirkt werden kann.</a:t>
            </a: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180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de-DE" sz="2400" baseline="0" dirty="0">
              <a:solidFill>
                <a:srgbClr val="00925A"/>
              </a:solidFill>
              <a:latin typeface="+mj-lt"/>
              <a:ea typeface="ＭＳ Ｐゴシック" charset="-128"/>
              <a:cs typeface="ＭＳ Ｐゴシック" charset="-128"/>
            </a:endParaRPr>
          </a:p>
          <a:p>
            <a:pPr marL="182563" marR="0" lvl="0" indent="-182563" algn="l" defTabSz="4572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18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noProof="0" dirty="0" smtClean="0">
                <a:ln>
                  <a:noFill/>
                </a:ln>
                <a:solidFill>
                  <a:srgbClr val="00925A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Die Therapie sollte verschiedene Behandlungsansätze miteinander verknüpfen und sich dabei an der </a:t>
            </a:r>
            <a:r>
              <a:rPr kumimoji="0" lang="de-DE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00925A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indivi</a:t>
            </a:r>
            <a:r>
              <a:rPr lang="de-DE" sz="2400" dirty="0" err="1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duellen</a:t>
            </a:r>
            <a:r>
              <a:rPr lang="de-DE" sz="2400" dirty="0" smtClean="0">
                <a:solidFill>
                  <a:srgbClr val="00925A"/>
                </a:solidFill>
                <a:latin typeface="+mj-lt"/>
                <a:ea typeface="ＭＳ Ｐゴシック" charset="-128"/>
                <a:cs typeface="ＭＳ Ｐゴシック" charset="-128"/>
              </a:rPr>
              <a:t> Ausprägung der körperlichen, psychischen und kognitiven Beschwerden orientieren. </a:t>
            </a:r>
            <a:endParaRPr kumimoji="0" lang="de-DE" sz="2400" b="0" i="0" u="none" strike="noStrike" kern="1200" cap="none" spc="0" normalizeH="0" baseline="0" noProof="0" dirty="0" smtClean="0">
              <a:ln>
                <a:noFill/>
              </a:ln>
              <a:solidFill>
                <a:srgbClr val="00925A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44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551"/>
    </mc:Choice>
    <mc:Fallback xmlns="">
      <p:transition spd="slow" advTm="215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Selbstmanagement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>
          <a:xfrm>
            <a:off x="395288" y="1556792"/>
            <a:ext cx="8353425" cy="46085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smtClean="0">
                <a:solidFill>
                  <a:srgbClr val="00925A"/>
                </a:solidFill>
                <a:latin typeface="+mj-lt"/>
              </a:rPr>
              <a:t>Energie sparen, planbare Aktivitäten zu Zeiten der höchsten Energie (Energietagebuch)</a:t>
            </a:r>
          </a:p>
          <a:p>
            <a:pPr marL="342900" lvl="1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>
              <a:solidFill>
                <a:srgbClr val="00925A"/>
              </a:solidFill>
              <a:latin typeface="+mj-lt"/>
            </a:endParaRPr>
          </a:p>
          <a:p>
            <a:pPr marL="342900" lvl="1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>
                <a:solidFill>
                  <a:srgbClr val="00925A"/>
                </a:solidFill>
                <a:latin typeface="+mj-lt"/>
              </a:rPr>
              <a:t>Tagestrukturierung : nicht mehr als 60% des Tages verplanen</a:t>
            </a:r>
          </a:p>
          <a:p>
            <a:pPr marL="342900" lvl="1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>
              <a:solidFill>
                <a:srgbClr val="00925A"/>
              </a:solidFill>
              <a:latin typeface="+mj-lt"/>
            </a:endParaRPr>
          </a:p>
          <a:p>
            <a:pPr marL="342900" lvl="1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>
                <a:solidFill>
                  <a:srgbClr val="00925A"/>
                </a:solidFill>
                <a:latin typeface="+mj-lt"/>
              </a:rPr>
              <a:t>gezielte Entspannung und Gestaltung der Pausen </a:t>
            </a:r>
          </a:p>
          <a:p>
            <a:pPr marL="342900" lvl="1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>
              <a:solidFill>
                <a:srgbClr val="00925A"/>
              </a:solidFill>
              <a:latin typeface="+mj-lt"/>
            </a:endParaRPr>
          </a:p>
          <a:p>
            <a:pPr marL="342900" lvl="1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>
                <a:solidFill>
                  <a:srgbClr val="00925A"/>
                </a:solidFill>
                <a:latin typeface="+mj-lt"/>
              </a:rPr>
              <a:t>Prioritäten setzen (Was ist die Pflicht, was die Kür?)</a:t>
            </a:r>
          </a:p>
          <a:p>
            <a:pPr marL="342900" lvl="1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>
              <a:solidFill>
                <a:srgbClr val="00925A"/>
              </a:solidFill>
              <a:latin typeface="+mj-lt"/>
            </a:endParaRPr>
          </a:p>
          <a:p>
            <a:pPr marL="342900" lvl="1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>
                <a:solidFill>
                  <a:srgbClr val="00925A"/>
                </a:solidFill>
                <a:latin typeface="+mj-lt"/>
              </a:rPr>
              <a:t>Delegierung von Pflichten und Aufgaben</a:t>
            </a:r>
          </a:p>
          <a:p>
            <a:pPr marL="342900" lvl="1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>
              <a:solidFill>
                <a:srgbClr val="00925A"/>
              </a:solidFill>
              <a:latin typeface="+mj-lt"/>
            </a:endParaRPr>
          </a:p>
          <a:p>
            <a:pPr marL="285750" indent="-285750">
              <a:buClr>
                <a:srgbClr val="00925A"/>
              </a:buClr>
              <a:buFont typeface="Arial" charset="0"/>
              <a:buChar char="•"/>
            </a:pPr>
            <a:endParaRPr lang="de-DE" altLang="x-none" dirty="0">
              <a:solidFill>
                <a:srgbClr val="00925A"/>
              </a:solidFill>
            </a:endParaRPr>
          </a:p>
        </p:txBody>
      </p:sp>
      <p:sp>
        <p:nvSpPr>
          <p:cNvPr id="5" name="Textfeld 3"/>
          <p:cNvSpPr txBox="1">
            <a:spLocks noChangeArrowheads="1"/>
          </p:cNvSpPr>
          <p:nvPr/>
        </p:nvSpPr>
        <p:spPr bwMode="auto">
          <a:xfrm>
            <a:off x="421018" y="6516052"/>
            <a:ext cx="17027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538163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720725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893763" indent="-173038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13509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18081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22653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27225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1800" i="1" baseline="30000" dirty="0">
                <a:solidFill>
                  <a:schemeClr val="bg1"/>
                </a:solidFill>
                <a:latin typeface="+mn-lt"/>
              </a:rPr>
              <a:t>©</a:t>
            </a:r>
            <a:r>
              <a:rPr lang="de-DE" altLang="x-none" sz="1800" i="1" dirty="0">
                <a:solidFill>
                  <a:schemeClr val="bg1"/>
                </a:solidFill>
                <a:latin typeface="+mn-lt"/>
              </a:rPr>
              <a:t>U. Heckl, 2015</a:t>
            </a: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535"/>
    </mc:Choice>
    <mc:Fallback xmlns="">
      <p:transition spd="slow" advTm="245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32050" y="6516052"/>
            <a:ext cx="8964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>
                <a:solidFill>
                  <a:schemeClr val="bg1"/>
                </a:solidFill>
              </a:rPr>
              <a:t>Strasser et al, 2013; </a:t>
            </a:r>
            <a:r>
              <a:rPr lang="de-DE" i="1" dirty="0" err="1" smtClean="0">
                <a:solidFill>
                  <a:schemeClr val="bg1"/>
                </a:solidFill>
              </a:rPr>
              <a:t>Wiskemann</a:t>
            </a:r>
            <a:r>
              <a:rPr lang="de-DE" i="1" dirty="0">
                <a:solidFill>
                  <a:schemeClr val="bg1"/>
                </a:solidFill>
              </a:rPr>
              <a:t> </a:t>
            </a:r>
            <a:r>
              <a:rPr lang="de-DE" i="1" dirty="0" smtClean="0">
                <a:solidFill>
                  <a:schemeClr val="bg1"/>
                </a:solidFill>
              </a:rPr>
              <a:t>et al., 2014; Steindorf et al., 2014; Schmidt et al., 2014.</a:t>
            </a:r>
            <a:endParaRPr lang="de-DE" i="1" dirty="0">
              <a:solidFill>
                <a:schemeClr val="bg1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Sport und Bewegung</a:t>
            </a:r>
            <a:endParaRPr lang="de-DE" dirty="0"/>
          </a:p>
        </p:txBody>
      </p:sp>
      <p:sp>
        <p:nvSpPr>
          <p:cNvPr id="7" name="Textplatzhalter 2"/>
          <p:cNvSpPr txBox="1">
            <a:spLocks/>
          </p:cNvSpPr>
          <p:nvPr/>
        </p:nvSpPr>
        <p:spPr>
          <a:xfrm>
            <a:off x="395288" y="1258888"/>
            <a:ext cx="835342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en-US" altLang="x-none" sz="2400" dirty="0" err="1" smtClean="0"/>
              <a:t>Ausdauertraining</a:t>
            </a:r>
            <a:r>
              <a:rPr lang="en-US" altLang="x-none" sz="2400" dirty="0" smtClean="0"/>
              <a:t> </a:t>
            </a:r>
            <a:r>
              <a:rPr lang="en-US" altLang="x-none" sz="2400" dirty="0" err="1" smtClean="0"/>
              <a:t>verbessert</a:t>
            </a:r>
            <a:r>
              <a:rPr lang="en-US" altLang="x-none" sz="2400" dirty="0" smtClean="0"/>
              <a:t> </a:t>
            </a:r>
            <a:r>
              <a:rPr lang="en-US" altLang="x-none" sz="2400" dirty="0" err="1" smtClean="0"/>
              <a:t>signifikant</a:t>
            </a:r>
            <a:r>
              <a:rPr lang="en-US" altLang="x-none" sz="2400" dirty="0" smtClean="0"/>
              <a:t> die Fatigue.</a:t>
            </a:r>
          </a:p>
          <a:p>
            <a:pPr>
              <a:buClr>
                <a:srgbClr val="61B5E1"/>
              </a:buClr>
              <a:buFont typeface="Arial" charset="0"/>
              <a:buNone/>
            </a:pPr>
            <a:r>
              <a:rPr lang="en-US" altLang="x-none" sz="2400" dirty="0" smtClean="0"/>
              <a:t>	</a:t>
            </a:r>
            <a:r>
              <a:rPr lang="en-US" altLang="x-none" sz="2400" b="1" dirty="0" err="1" smtClean="0"/>
              <a:t>täglich</a:t>
            </a:r>
            <a:r>
              <a:rPr lang="en-US" altLang="x-none" sz="2400" b="1" dirty="0" smtClean="0"/>
              <a:t>! </a:t>
            </a:r>
          </a:p>
          <a:p>
            <a:pPr>
              <a:buClr>
                <a:srgbClr val="61B5E1"/>
              </a:buClr>
              <a:buFont typeface="Arial" charset="0"/>
              <a:buNone/>
            </a:pPr>
            <a:endParaRPr lang="en-US" altLang="x-none" sz="2400" dirty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en-US" altLang="x-none" sz="2400" dirty="0" err="1" smtClean="0"/>
              <a:t>Krafttraining</a:t>
            </a:r>
            <a:r>
              <a:rPr lang="en-US" altLang="x-none" sz="2400" dirty="0" smtClean="0"/>
              <a:t> </a:t>
            </a:r>
            <a:r>
              <a:rPr lang="en-US" altLang="x-none" sz="2400" dirty="0" err="1" smtClean="0"/>
              <a:t>verbessert</a:t>
            </a:r>
            <a:r>
              <a:rPr lang="en-US" altLang="x-none" sz="2400" dirty="0" smtClean="0"/>
              <a:t> </a:t>
            </a:r>
            <a:r>
              <a:rPr lang="en-US" altLang="x-none" sz="2400" dirty="0" err="1" smtClean="0"/>
              <a:t>signifikant</a:t>
            </a:r>
            <a:r>
              <a:rPr lang="en-US" altLang="x-none" sz="2400" dirty="0" smtClean="0"/>
              <a:t> die </a:t>
            </a:r>
            <a:r>
              <a:rPr lang="en-US" altLang="x-none" sz="2400" dirty="0" err="1" smtClean="0"/>
              <a:t>körperliche</a:t>
            </a:r>
            <a:r>
              <a:rPr lang="en-US" altLang="x-none" sz="2400" dirty="0" smtClean="0"/>
              <a:t> Fatigue, </a:t>
            </a:r>
            <a:r>
              <a:rPr lang="en-US" altLang="x-none" sz="2400" dirty="0" err="1" smtClean="0"/>
              <a:t>schwächere</a:t>
            </a:r>
            <a:r>
              <a:rPr lang="en-US" altLang="x-none" sz="2400" dirty="0" smtClean="0"/>
              <a:t> </a:t>
            </a:r>
            <a:r>
              <a:rPr lang="en-US" altLang="x-none" sz="2400" dirty="0" err="1" smtClean="0"/>
              <a:t>Effekte</a:t>
            </a:r>
            <a:r>
              <a:rPr lang="en-US" altLang="x-none" sz="2400" dirty="0" smtClean="0"/>
              <a:t> auf </a:t>
            </a:r>
            <a:r>
              <a:rPr lang="en-US" altLang="x-none" sz="2400" dirty="0" err="1" smtClean="0"/>
              <a:t>kognitive</a:t>
            </a:r>
            <a:r>
              <a:rPr lang="en-US" altLang="x-none" sz="2400" dirty="0" smtClean="0"/>
              <a:t> und </a:t>
            </a:r>
            <a:r>
              <a:rPr lang="en-US" altLang="x-none" sz="2400" dirty="0" err="1" smtClean="0"/>
              <a:t>emotionale</a:t>
            </a:r>
            <a:r>
              <a:rPr lang="en-US" altLang="x-none" sz="2400" dirty="0" smtClean="0"/>
              <a:t> Fatigue.</a:t>
            </a:r>
          </a:p>
          <a:p>
            <a:pPr>
              <a:buClr>
                <a:srgbClr val="61B5E1"/>
              </a:buClr>
              <a:buFont typeface="Arial" charset="0"/>
              <a:buNone/>
            </a:pPr>
            <a:r>
              <a:rPr lang="en-US" altLang="x-none" sz="2400" dirty="0" smtClean="0"/>
              <a:t>	</a:t>
            </a:r>
            <a:r>
              <a:rPr lang="en-US" altLang="x-none" sz="2400" b="1" dirty="0" err="1" smtClean="0"/>
              <a:t>alle</a:t>
            </a:r>
            <a:r>
              <a:rPr lang="en-US" altLang="x-none" sz="2400" b="1" dirty="0" smtClean="0"/>
              <a:t> 2 </a:t>
            </a:r>
            <a:r>
              <a:rPr lang="en-US" altLang="x-none" sz="2400" b="1" dirty="0" err="1" smtClean="0"/>
              <a:t>Tage</a:t>
            </a:r>
            <a:r>
              <a:rPr lang="en-US" altLang="x-none" sz="2400" b="1" dirty="0" smtClean="0"/>
              <a:t>!</a:t>
            </a:r>
          </a:p>
          <a:p>
            <a:pPr>
              <a:buClr>
                <a:srgbClr val="61B5E1"/>
              </a:buClr>
              <a:buFont typeface="Arial" charset="0"/>
              <a:buNone/>
            </a:pPr>
            <a:endParaRPr lang="en-US" altLang="x-none" sz="2400" dirty="0" smtClean="0"/>
          </a:p>
          <a:p>
            <a:pPr>
              <a:buClr>
                <a:srgbClr val="61B5E1"/>
              </a:buClr>
              <a:buFont typeface="Arial" charset="0"/>
              <a:buNone/>
            </a:pPr>
            <a:r>
              <a:rPr lang="en-US" altLang="x-none" sz="2400" dirty="0" smtClean="0"/>
              <a:t>		30 – 45 min pro </a:t>
            </a:r>
            <a:r>
              <a:rPr lang="en-US" altLang="x-none" sz="2400" dirty="0" err="1" smtClean="0"/>
              <a:t>Trainingseinheit</a:t>
            </a:r>
            <a:endParaRPr lang="en-US" altLang="x-none" sz="2400" dirty="0" smtClean="0"/>
          </a:p>
          <a:p>
            <a:pPr>
              <a:buClr>
                <a:srgbClr val="61B5E1"/>
              </a:buClr>
              <a:buFont typeface="Arial" charset="0"/>
              <a:buNone/>
            </a:pPr>
            <a:r>
              <a:rPr lang="en-US" altLang="x-none" sz="2400" dirty="0" smtClean="0"/>
              <a:t>		70-80% der max. </a:t>
            </a:r>
            <a:r>
              <a:rPr lang="en-US" altLang="x-none" sz="2400" dirty="0" err="1" smtClean="0"/>
              <a:t>Belastbarkeit</a:t>
            </a:r>
            <a:endParaRPr lang="en-US" altLang="x-none" sz="2400" dirty="0" smtClean="0"/>
          </a:p>
          <a:p>
            <a:pPr>
              <a:buClr>
                <a:srgbClr val="61B5E1"/>
              </a:buClr>
              <a:buFont typeface="Wingdings" charset="2"/>
              <a:buChar char="§"/>
            </a:pPr>
            <a:endParaRPr lang="en-US" altLang="x-none" sz="2400" dirty="0" smtClean="0"/>
          </a:p>
          <a:p>
            <a:pPr>
              <a:buClr>
                <a:srgbClr val="61B5E1"/>
              </a:buClr>
            </a:pPr>
            <a:endParaRPr lang="en-US" altLang="x-none" sz="2400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9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408"/>
    </mc:Choice>
    <mc:Fallback xmlns="">
      <p:transition spd="slow" advTm="304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32048" y="6516052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err="1" smtClean="0">
                <a:solidFill>
                  <a:schemeClr val="bg1"/>
                </a:solidFill>
              </a:rPr>
              <a:t>Kiecolt</a:t>
            </a:r>
            <a:r>
              <a:rPr lang="de-DE" i="1" dirty="0" smtClean="0">
                <a:solidFill>
                  <a:schemeClr val="bg1"/>
                </a:solidFill>
              </a:rPr>
              <a:t>-Glaser et al., 2014; </a:t>
            </a:r>
            <a:r>
              <a:rPr lang="de-DE" i="1" dirty="0" err="1" smtClean="0">
                <a:solidFill>
                  <a:schemeClr val="bg1"/>
                </a:solidFill>
              </a:rPr>
              <a:t>Larkey</a:t>
            </a:r>
            <a:r>
              <a:rPr lang="de-DE" i="1" dirty="0" smtClean="0">
                <a:solidFill>
                  <a:schemeClr val="bg1"/>
                </a:solidFill>
              </a:rPr>
              <a:t> et al., 2015; Chen et al., 2013; John et al., 2014.</a:t>
            </a:r>
            <a:endParaRPr lang="de-DE" i="1" dirty="0">
              <a:solidFill>
                <a:schemeClr val="bg1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</a:t>
            </a:r>
            <a:r>
              <a:rPr lang="de-DE" dirty="0" smtClean="0"/>
              <a:t>anzheitliche Ansätze</a:t>
            </a:r>
            <a:endParaRPr lang="de-DE" dirty="0"/>
          </a:p>
        </p:txBody>
      </p:sp>
      <p:sp>
        <p:nvSpPr>
          <p:cNvPr id="10" name="Textplatzhalter 2"/>
          <p:cNvSpPr txBox="1">
            <a:spLocks/>
          </p:cNvSpPr>
          <p:nvPr/>
        </p:nvSpPr>
        <p:spPr>
          <a:xfrm>
            <a:off x="395288" y="1335088"/>
            <a:ext cx="835342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b="1" smtClean="0"/>
              <a:t>Yoga</a:t>
            </a:r>
            <a:r>
              <a:rPr lang="de-DE" altLang="x-none" sz="2400" smtClean="0"/>
              <a:t> verbessert Fatigue und Vitalität und reduziert Entzündungsparameter (anti-inflammatorische Wirkung) bei Brustkrebspatientinnen. Frequenz 2 Sitzungen a 90 Min pro Woche über 3 Monate. Keine Auswirkungen auf Depression 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b="1" smtClean="0"/>
              <a:t>Qi Gong</a:t>
            </a:r>
            <a:r>
              <a:rPr lang="de-DE" altLang="x-none" sz="2400" smtClean="0"/>
              <a:t> verbessert signifikant Fatigue bei Brustkrebspatientinnen, nicht aber die Depression. 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b="1" smtClean="0"/>
              <a:t>Achtsamkeitsmeditation (MBSR) </a:t>
            </a:r>
            <a:r>
              <a:rPr lang="de-DE" altLang="x-none" sz="2400" smtClean="0"/>
              <a:t>reduziert Fatigue in einer randomisiert kontrollierten Pilotstudie, Wirkungen nach 6 Monate immer noch stabil.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1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72"/>
    </mc:Choice>
    <mc:Fallback xmlns="">
      <p:transition spd="slow" advTm="238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04452" y="6516052"/>
            <a:ext cx="4383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>
                <a:solidFill>
                  <a:schemeClr val="bg1"/>
                </a:solidFill>
              </a:rPr>
              <a:t>Breitbart &amp; </a:t>
            </a:r>
            <a:r>
              <a:rPr lang="de-DE" i="1" dirty="0" err="1" smtClean="0">
                <a:solidFill>
                  <a:schemeClr val="bg1"/>
                </a:solidFill>
              </a:rPr>
              <a:t>Alici</a:t>
            </a:r>
            <a:r>
              <a:rPr lang="de-DE" i="1" dirty="0" smtClean="0">
                <a:solidFill>
                  <a:schemeClr val="bg1"/>
                </a:solidFill>
              </a:rPr>
              <a:t> 2010; Kuhn  &amp; Ernst 2002.</a:t>
            </a:r>
            <a:endParaRPr lang="de-DE" i="1" dirty="0">
              <a:solidFill>
                <a:schemeClr val="bg1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</a:t>
            </a:r>
            <a:r>
              <a:rPr lang="de-DE" dirty="0" smtClean="0"/>
              <a:t>edikamentöse Ansätze</a:t>
            </a:r>
            <a:endParaRPr lang="de-DE" dirty="0"/>
          </a:p>
        </p:txBody>
      </p:sp>
      <p:sp>
        <p:nvSpPr>
          <p:cNvPr id="7" name="Textplatzhalter 2"/>
          <p:cNvSpPr txBox="1">
            <a:spLocks/>
          </p:cNvSpPr>
          <p:nvPr/>
        </p:nvSpPr>
        <p:spPr>
          <a:xfrm>
            <a:off x="395288" y="1066800"/>
            <a:ext cx="8353425" cy="55054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de-DE" altLang="x-none" sz="2200" smtClean="0"/>
              <a:t>Psychostimulantien (Methylphenidat, Modafinil)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 typeface="Arial" charset="0"/>
              <a:buNone/>
            </a:pPr>
            <a:r>
              <a:rPr lang="de-DE" altLang="x-none" sz="2200" smtClean="0"/>
              <a:t>	in randomisierten Studien effektiv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 typeface="Arial" charset="0"/>
              <a:buNone/>
            </a:pPr>
            <a:r>
              <a:rPr lang="de-DE" altLang="x-none" sz="2200" smtClean="0"/>
              <a:t>	off-label use!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 typeface="Arial" charset="0"/>
              <a:buNone/>
            </a:pPr>
            <a:endParaRPr lang="de-DE" altLang="x-none" sz="2200" smtClean="0"/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de-DE" altLang="x-none" sz="2200" smtClean="0"/>
              <a:t>Antidepressiva 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 typeface="Arial" charset="0"/>
              <a:buNone/>
            </a:pPr>
            <a:r>
              <a:rPr lang="de-DE" altLang="x-none" sz="2200" smtClean="0"/>
              <a:t>	bislang keine Verbesserung in Interventionsstudien!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 typeface="Arial" charset="0"/>
              <a:buNone/>
            </a:pPr>
            <a:endParaRPr lang="de-DE" altLang="x-none" sz="2200" smtClean="0"/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de-DE" altLang="x-none" sz="2200" smtClean="0"/>
              <a:t>Steroide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 typeface="Arial" charset="0"/>
              <a:buNone/>
            </a:pPr>
            <a:r>
              <a:rPr lang="de-DE" altLang="x-none" sz="2200" smtClean="0"/>
              <a:t>	kurzfristig wirksam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 typeface="Arial" charset="0"/>
              <a:buNone/>
            </a:pPr>
            <a:r>
              <a:rPr lang="de-DE" altLang="x-none" sz="2200" smtClean="0"/>
              <a:t>	cave Langzeitnebenwirkungen!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 typeface="Arial" charset="0"/>
              <a:buNone/>
            </a:pPr>
            <a:endParaRPr lang="de-DE" altLang="x-none" sz="2200" smtClean="0"/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de-DE" altLang="x-none" sz="2200" smtClean="0"/>
              <a:t>Phytotherapeutika (Gingseng)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 typeface="Arial" charset="0"/>
              <a:buNone/>
            </a:pPr>
            <a:r>
              <a:rPr lang="de-DE" altLang="x-none" sz="2200" smtClean="0"/>
              <a:t>	Panax gingseng frei verkäuflich!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 typeface="Arial" charset="0"/>
              <a:buNone/>
            </a:pPr>
            <a:r>
              <a:rPr lang="de-DE" altLang="x-none" sz="2200" smtClean="0"/>
              <a:t>	</a:t>
            </a:r>
            <a:endParaRPr lang="de-DE" altLang="x-none" sz="2200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4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960"/>
    </mc:Choice>
    <mc:Fallback xmlns="">
      <p:transition spd="slow" advTm="599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Gingseng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432050" y="6516052"/>
            <a:ext cx="8316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>
                <a:solidFill>
                  <a:schemeClr val="bg1"/>
                </a:solidFill>
              </a:rPr>
              <a:t>Barton et al., 2010; </a:t>
            </a:r>
            <a:r>
              <a:rPr lang="de-DE" i="1" dirty="0" err="1" smtClean="0">
                <a:solidFill>
                  <a:schemeClr val="bg1"/>
                </a:solidFill>
              </a:rPr>
              <a:t>Younos</a:t>
            </a:r>
            <a:r>
              <a:rPr lang="de-DE" i="1" dirty="0" smtClean="0">
                <a:solidFill>
                  <a:schemeClr val="bg1"/>
                </a:solidFill>
              </a:rPr>
              <a:t> et al., 2003;  </a:t>
            </a:r>
            <a:r>
              <a:rPr lang="de-DE" i="1" dirty="0" err="1" smtClean="0">
                <a:solidFill>
                  <a:schemeClr val="bg1"/>
                </a:solidFill>
              </a:rPr>
              <a:t>Jennurajalingam</a:t>
            </a:r>
            <a:r>
              <a:rPr lang="de-DE" i="1" dirty="0" smtClean="0">
                <a:solidFill>
                  <a:schemeClr val="bg1"/>
                </a:solidFill>
              </a:rPr>
              <a:t> et al., 2012.</a:t>
            </a:r>
            <a:endParaRPr lang="de-DE" i="1" dirty="0">
              <a:solidFill>
                <a:schemeClr val="bg1"/>
              </a:solidFill>
            </a:endParaRPr>
          </a:p>
        </p:txBody>
      </p:sp>
      <p:sp>
        <p:nvSpPr>
          <p:cNvPr id="10" name="Textplatzhalter 2"/>
          <p:cNvSpPr txBox="1">
            <a:spLocks/>
          </p:cNvSpPr>
          <p:nvPr/>
        </p:nvSpPr>
        <p:spPr>
          <a:xfrm>
            <a:off x="395288" y="1556791"/>
            <a:ext cx="8353425" cy="46085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x-none" dirty="0" smtClean="0"/>
              <a:t>3 randomisierte </a:t>
            </a:r>
            <a:r>
              <a:rPr lang="de-DE" altLang="x-none" dirty="0" err="1" smtClean="0"/>
              <a:t>placebokontrollierte</a:t>
            </a:r>
            <a:r>
              <a:rPr lang="de-DE" altLang="x-none" dirty="0" smtClean="0"/>
              <a:t> Studien (2 mit dem amerikanischen P. </a:t>
            </a:r>
            <a:r>
              <a:rPr lang="de-DE" altLang="x-none" dirty="0" err="1" smtClean="0"/>
              <a:t>quinquefolius</a:t>
            </a:r>
            <a:r>
              <a:rPr lang="de-DE" altLang="x-none" dirty="0" smtClean="0"/>
              <a:t>, eine mit dem asiatischen P. </a:t>
            </a:r>
            <a:r>
              <a:rPr lang="de-DE" altLang="x-none" dirty="0" err="1" smtClean="0"/>
              <a:t>gingseng</a:t>
            </a:r>
            <a:r>
              <a:rPr lang="de-DE" altLang="x-none" dirty="0" smtClean="0"/>
              <a:t>) zeigten, dass </a:t>
            </a:r>
            <a:r>
              <a:rPr lang="de-DE" altLang="x-none" dirty="0" err="1" smtClean="0"/>
              <a:t>Gingseng</a:t>
            </a:r>
            <a:r>
              <a:rPr lang="de-DE" altLang="x-none" dirty="0" smtClean="0"/>
              <a:t> die tumorassoziierte </a:t>
            </a:r>
            <a:r>
              <a:rPr lang="de-DE" altLang="x-none" dirty="0" err="1" smtClean="0"/>
              <a:t>Fatiigue</a:t>
            </a:r>
            <a:r>
              <a:rPr lang="de-DE" altLang="x-none" dirty="0" smtClean="0"/>
              <a:t> verbessern kann.</a:t>
            </a:r>
          </a:p>
          <a:p>
            <a:pPr marL="342900" indent="-342900"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endParaRPr lang="de-DE" altLang="x-none" dirty="0" smtClean="0"/>
          </a:p>
          <a:p>
            <a:pPr marL="342900" indent="-342900"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x-none" dirty="0" smtClean="0"/>
              <a:t>Eine 4. nicht randomisierte Studie (P. </a:t>
            </a:r>
            <a:r>
              <a:rPr lang="de-DE" altLang="x-none" dirty="0" err="1" smtClean="0"/>
              <a:t>gingseng</a:t>
            </a:r>
            <a:r>
              <a:rPr lang="de-DE" altLang="x-none" dirty="0" smtClean="0"/>
              <a:t>) zeigte, dass </a:t>
            </a:r>
            <a:r>
              <a:rPr lang="de-DE" altLang="x-none" dirty="0" err="1" smtClean="0"/>
              <a:t>Gingseng</a:t>
            </a:r>
            <a:r>
              <a:rPr lang="de-DE" altLang="x-none" dirty="0" smtClean="0"/>
              <a:t> die Symptomatik verbessert.</a:t>
            </a:r>
          </a:p>
          <a:p>
            <a:pPr marL="342900" indent="-342900"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endParaRPr lang="de-DE" altLang="x-none" dirty="0" smtClean="0"/>
          </a:p>
          <a:p>
            <a:pPr marL="342900" indent="-342900"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x-none" dirty="0" smtClean="0"/>
              <a:t>sicher, gut verträglich</a:t>
            </a:r>
          </a:p>
          <a:p>
            <a:pPr marL="342900" indent="-342900"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endParaRPr lang="de-DE" altLang="x-none" dirty="0"/>
          </a:p>
          <a:p>
            <a:pPr marL="342900" indent="-342900"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x-none" dirty="0"/>
              <a:t>c</a:t>
            </a:r>
            <a:r>
              <a:rPr lang="de-DE" altLang="x-none" dirty="0" smtClean="0"/>
              <a:t>ave: 	Einfluss auf den BZ-Spiegel (</a:t>
            </a:r>
            <a:r>
              <a:rPr lang="de-DE" altLang="x-none" dirty="0" err="1" smtClean="0"/>
              <a:t>Hypoglykämiegefahr</a:t>
            </a:r>
            <a:r>
              <a:rPr lang="de-DE" altLang="x-none" dirty="0" smtClean="0"/>
              <a:t> bei 			Diabetikern)</a:t>
            </a:r>
          </a:p>
          <a:p>
            <a:pPr lvl="4" indent="0">
              <a:spcAft>
                <a:spcPts val="1200"/>
              </a:spcAft>
              <a:buClr>
                <a:srgbClr val="00925A"/>
              </a:buClr>
              <a:buNone/>
            </a:pPr>
            <a:r>
              <a:rPr lang="de-DE" altLang="x-none" dirty="0"/>
              <a:t>	</a:t>
            </a:r>
            <a:r>
              <a:rPr lang="de-DE" altLang="x-none" dirty="0" smtClean="0">
                <a:solidFill>
                  <a:srgbClr val="00925A"/>
                </a:solidFill>
                <a:latin typeface="+mj-lt"/>
              </a:rPr>
              <a:t>Schlafstörungen</a:t>
            </a:r>
          </a:p>
          <a:p>
            <a:pPr lvl="4" indent="0">
              <a:spcAft>
                <a:spcPts val="1200"/>
              </a:spcAft>
              <a:buClr>
                <a:srgbClr val="00925A"/>
              </a:buClr>
              <a:buNone/>
            </a:pPr>
            <a:r>
              <a:rPr lang="de-DE" altLang="x-none">
                <a:solidFill>
                  <a:srgbClr val="00925A"/>
                </a:solidFill>
                <a:latin typeface="+mj-lt"/>
              </a:rPr>
              <a:t>	</a:t>
            </a:r>
            <a:r>
              <a:rPr lang="de-DE" altLang="x-none" smtClean="0">
                <a:solidFill>
                  <a:srgbClr val="00925A"/>
                </a:solidFill>
                <a:latin typeface="+mj-lt"/>
              </a:rPr>
              <a:t>Magen-Darm-Beschwerden</a:t>
            </a:r>
            <a:endParaRPr lang="de-DE" altLang="x-none" dirty="0" smtClean="0"/>
          </a:p>
          <a:p>
            <a:pPr marL="342900" indent="-342900"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endParaRPr lang="de-DE" altLang="x-none" dirty="0"/>
          </a:p>
          <a:p>
            <a:pPr marL="342900" indent="-342900"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endParaRPr lang="de-DE" altLang="x-none" dirty="0"/>
          </a:p>
        </p:txBody>
      </p:sp>
      <p:pic>
        <p:nvPicPr>
          <p:cNvPr id="4" name="Sound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85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910"/>
    </mc:Choice>
    <mc:Fallback xmlns="">
      <p:transition spd="slow" advTm="729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Fatigue</a:t>
            </a:r>
            <a:r>
              <a:rPr lang="de-DE" dirty="0" smtClean="0"/>
              <a:t> und Depression</a:t>
            </a:r>
            <a:endParaRPr lang="de-DE" dirty="0"/>
          </a:p>
        </p:txBody>
      </p:sp>
      <p:sp>
        <p:nvSpPr>
          <p:cNvPr id="11" name="Textplatzhalter 2"/>
          <p:cNvSpPr txBox="1">
            <a:spLocks/>
          </p:cNvSpPr>
          <p:nvPr/>
        </p:nvSpPr>
        <p:spPr>
          <a:xfrm>
            <a:off x="395288" y="1484784"/>
            <a:ext cx="8353425" cy="46085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90000"/>
              </a:lnSpc>
              <a:spcBef>
                <a:spcPts val="575"/>
              </a:spcBef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Prävalenz depressiver Störungen bei Tumorpatienten zwischen </a:t>
            </a:r>
          </a:p>
          <a:p>
            <a:pPr marL="342900" indent="-342900">
              <a:lnSpc>
                <a:spcPct val="90000"/>
              </a:lnSpc>
              <a:spcBef>
                <a:spcPts val="575"/>
              </a:spcBef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1 – 49%</a:t>
            </a:r>
          </a:p>
          <a:p>
            <a:pPr marL="342900" indent="-342900">
              <a:lnSpc>
                <a:spcPct val="90000"/>
              </a:lnSpc>
              <a:spcBef>
                <a:spcPts val="575"/>
              </a:spcBef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Überlappung in den Symptomen (v.a. Antriebsmangel, Schlafstörungen, Aufmerksamkeits- und Konzentrationsstörungen, Interessenverlust) </a:t>
            </a:r>
          </a:p>
          <a:p>
            <a:pPr marL="342900" indent="-342900">
              <a:lnSpc>
                <a:spcPct val="90000"/>
              </a:lnSpc>
              <a:spcBef>
                <a:spcPts val="575"/>
              </a:spcBef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Unterschiede im Hinblick auf depressiv-dysfunktionale Gedankengänge (exzessives Grübeln), Versagensängste, Schuldgefühle, Suizidalität, Selbstentwertung</a:t>
            </a:r>
          </a:p>
          <a:p>
            <a:pPr marL="342900" indent="-342900">
              <a:lnSpc>
                <a:spcPct val="90000"/>
              </a:lnSpc>
              <a:spcBef>
                <a:spcPts val="575"/>
              </a:spcBef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depressive Störungen gehen über </a:t>
            </a:r>
            <a:r>
              <a:rPr lang="de-DE" altLang="x-none" sz="2400" dirty="0" err="1" smtClean="0"/>
              <a:t>Fatigue</a:t>
            </a:r>
            <a:r>
              <a:rPr lang="de-DE" altLang="x-none" sz="2400" dirty="0" smtClean="0"/>
              <a:t> hinaus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/>
          </a:p>
        </p:txBody>
      </p:sp>
      <p:sp>
        <p:nvSpPr>
          <p:cNvPr id="12" name="Textfeld 11"/>
          <p:cNvSpPr txBox="1"/>
          <p:nvPr/>
        </p:nvSpPr>
        <p:spPr>
          <a:xfrm>
            <a:off x="443914" y="6516052"/>
            <a:ext cx="1967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smtClean="0">
                <a:solidFill>
                  <a:schemeClr val="bg1"/>
                </a:solidFill>
              </a:rPr>
              <a:t>Reuter et al., 2002.</a:t>
            </a:r>
            <a:endParaRPr lang="de-DE" i="1">
              <a:solidFill>
                <a:schemeClr val="bg1"/>
              </a:solidFill>
            </a:endParaRP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89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85"/>
    </mc:Choice>
    <mc:Fallback xmlns="">
      <p:transition spd="slow" advTm="402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43914" y="6516052"/>
            <a:ext cx="1967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smtClean="0">
                <a:solidFill>
                  <a:schemeClr val="bg1"/>
                </a:solidFill>
              </a:rPr>
              <a:t>Reuter et al., 2002.</a:t>
            </a:r>
            <a:endParaRPr lang="de-DE" i="1">
              <a:solidFill>
                <a:schemeClr val="bg1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Fatigue</a:t>
            </a:r>
            <a:r>
              <a:rPr lang="de-DE" dirty="0" smtClean="0"/>
              <a:t> und Depression</a:t>
            </a:r>
            <a:endParaRPr lang="de-DE" dirty="0"/>
          </a:p>
        </p:txBody>
      </p:sp>
      <p:sp>
        <p:nvSpPr>
          <p:cNvPr id="11" name="Textplatzhalter 2"/>
          <p:cNvSpPr txBox="1">
            <a:spLocks/>
          </p:cNvSpPr>
          <p:nvPr/>
        </p:nvSpPr>
        <p:spPr>
          <a:xfrm>
            <a:off x="395288" y="1335088"/>
            <a:ext cx="835342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treten häufig gemeinsam auf.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weisen ähnliche Symptomatik auf &gt; sind schwer diagnostisch zu unterscheiden.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dirty="0" smtClean="0"/>
              <a:t>können sich im zeitlichen Verlauf gegenseitig bedingen.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b="1" dirty="0" err="1" smtClean="0"/>
              <a:t>Fatigue</a:t>
            </a:r>
            <a:r>
              <a:rPr lang="de-DE" altLang="x-none" sz="2400" b="1" dirty="0" smtClean="0"/>
              <a:t> kann Ursache für Depression sein.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b="1" dirty="0" smtClean="0"/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400" b="1" dirty="0" smtClean="0"/>
              <a:t>Depression kann Symptome der </a:t>
            </a:r>
            <a:r>
              <a:rPr lang="de-DE" altLang="x-none" sz="2400" b="1" dirty="0" err="1" smtClean="0"/>
              <a:t>Fatigue</a:t>
            </a:r>
            <a:r>
              <a:rPr lang="de-DE" altLang="x-none" sz="2400" b="1" dirty="0" smtClean="0"/>
              <a:t> nach sich ziehen.</a:t>
            </a:r>
          </a:p>
          <a:p>
            <a:pPr marL="342900" indent="-342900">
              <a:buClr>
                <a:srgbClr val="00925A"/>
              </a:buClr>
              <a:buFont typeface="Arial" charset="0"/>
              <a:buChar char="•"/>
            </a:pPr>
            <a:endParaRPr lang="de-DE" altLang="x-none" sz="2400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87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356"/>
    </mc:Choice>
    <mc:Fallback xmlns="">
      <p:transition spd="slow" advTm="333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2"/>
          <p:cNvSpPr/>
          <p:nvPr/>
        </p:nvSpPr>
        <p:spPr>
          <a:xfrm>
            <a:off x="457200" y="1600200"/>
            <a:ext cx="8229600" cy="4357688"/>
          </a:xfrm>
          <a:prstGeom prst="rect">
            <a:avLst/>
          </a:prstGeom>
        </p:spPr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j-lt"/>
            </a:endParaRPr>
          </a:p>
        </p:txBody>
      </p:sp>
      <p:sp>
        <p:nvSpPr>
          <p:cNvPr id="84" name="CustomShape 3"/>
          <p:cNvSpPr/>
          <p:nvPr/>
        </p:nvSpPr>
        <p:spPr>
          <a:xfrm>
            <a:off x="0" y="0"/>
            <a:ext cx="11796713" cy="11796713"/>
          </a:xfrm>
          <a:prstGeom prst="rect">
            <a:avLst/>
          </a:prstGeom>
        </p:spPr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j-lt"/>
            </a:endParaRPr>
          </a:p>
        </p:txBody>
      </p:sp>
      <p:sp>
        <p:nvSpPr>
          <p:cNvPr id="9221" name="CustomShape 6"/>
          <p:cNvSpPr>
            <a:spLocks noChangeArrowheads="1"/>
          </p:cNvSpPr>
          <p:nvPr/>
        </p:nvSpPr>
        <p:spPr bwMode="auto">
          <a:xfrm>
            <a:off x="6604000" y="685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9222" name="Gruppierung 8"/>
          <p:cNvGrpSpPr>
            <a:grpSpLocks/>
          </p:cNvGrpSpPr>
          <p:nvPr/>
        </p:nvGrpSpPr>
        <p:grpSpPr bwMode="auto">
          <a:xfrm>
            <a:off x="107950" y="1743075"/>
            <a:ext cx="8928100" cy="4368800"/>
            <a:chOff x="107950" y="1743075"/>
            <a:chExt cx="9072563" cy="4368089"/>
          </a:xfrm>
        </p:grpSpPr>
        <p:sp>
          <p:nvSpPr>
            <p:cNvPr id="9224" name="Text Box 3"/>
            <p:cNvSpPr txBox="1">
              <a:spLocks noChangeArrowheads="1"/>
            </p:cNvSpPr>
            <p:nvPr/>
          </p:nvSpPr>
          <p:spPr bwMode="auto">
            <a:xfrm>
              <a:off x="107950" y="1743075"/>
              <a:ext cx="1871663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39725"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de-DE" altLang="de-DE" sz="2000">
                  <a:solidFill>
                    <a:srgbClr val="000000"/>
                  </a:solidFill>
                  <a:ea typeface="Microsoft YaHei" panose="020B0503020204020204" pitchFamily="34" charset="-122"/>
                </a:rPr>
                <a:t>während </a:t>
              </a:r>
            </a:p>
            <a:p>
              <a:pPr>
                <a:lnSpc>
                  <a:spcPct val="90000"/>
                </a:lnSpc>
              </a:pPr>
              <a:r>
                <a:rPr lang="de-DE" altLang="de-DE" sz="2000">
                  <a:solidFill>
                    <a:srgbClr val="000000"/>
                  </a:solidFill>
                  <a:ea typeface="Microsoft YaHei" panose="020B0503020204020204" pitchFamily="34" charset="-122"/>
                </a:rPr>
                <a:t>der Therapie:</a:t>
              </a:r>
            </a:p>
          </p:txBody>
        </p:sp>
        <p:grpSp>
          <p:nvGrpSpPr>
            <p:cNvPr id="9225" name="Group 4"/>
            <p:cNvGrpSpPr>
              <a:grpSpLocks/>
            </p:cNvGrpSpPr>
            <p:nvPr/>
          </p:nvGrpSpPr>
          <p:grpSpPr bwMode="auto">
            <a:xfrm>
              <a:off x="6727825" y="1911350"/>
              <a:ext cx="517525" cy="439738"/>
              <a:chOff x="4238" y="1204"/>
              <a:chExt cx="326" cy="277"/>
            </a:xfrm>
          </p:grpSpPr>
          <p:sp>
            <p:nvSpPr>
              <p:cNvPr id="9287" name="AutoShape 5"/>
              <p:cNvSpPr>
                <a:spLocks noChangeArrowheads="1"/>
              </p:cNvSpPr>
              <p:nvPr/>
            </p:nvSpPr>
            <p:spPr bwMode="auto">
              <a:xfrm>
                <a:off x="4238" y="1251"/>
                <a:ext cx="326" cy="230"/>
              </a:xfrm>
              <a:prstGeom prst="flowChartExtract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88" name="Oval 6"/>
              <p:cNvSpPr>
                <a:spLocks noChangeArrowheads="1"/>
              </p:cNvSpPr>
              <p:nvPr/>
            </p:nvSpPr>
            <p:spPr bwMode="auto">
              <a:xfrm>
                <a:off x="4265" y="1204"/>
                <a:ext cx="272" cy="138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26" name="Group 7"/>
            <p:cNvGrpSpPr>
              <a:grpSpLocks/>
            </p:cNvGrpSpPr>
            <p:nvPr/>
          </p:nvGrpSpPr>
          <p:grpSpPr bwMode="auto">
            <a:xfrm>
              <a:off x="2214563" y="1911350"/>
              <a:ext cx="517525" cy="439738"/>
              <a:chOff x="1395" y="1204"/>
              <a:chExt cx="326" cy="277"/>
            </a:xfrm>
          </p:grpSpPr>
          <p:sp>
            <p:nvSpPr>
              <p:cNvPr id="9285" name="AutoShape 8"/>
              <p:cNvSpPr>
                <a:spLocks noChangeArrowheads="1"/>
              </p:cNvSpPr>
              <p:nvPr/>
            </p:nvSpPr>
            <p:spPr bwMode="auto">
              <a:xfrm>
                <a:off x="1395" y="1251"/>
                <a:ext cx="326" cy="230"/>
              </a:xfrm>
              <a:prstGeom prst="flowChartExtract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86" name="Oval 9"/>
              <p:cNvSpPr>
                <a:spLocks noChangeArrowheads="1"/>
              </p:cNvSpPr>
              <p:nvPr/>
            </p:nvSpPr>
            <p:spPr bwMode="auto">
              <a:xfrm>
                <a:off x="1422" y="1204"/>
                <a:ext cx="272" cy="138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27" name="Group 10"/>
            <p:cNvGrpSpPr>
              <a:grpSpLocks/>
            </p:cNvGrpSpPr>
            <p:nvPr/>
          </p:nvGrpSpPr>
          <p:grpSpPr bwMode="auto">
            <a:xfrm>
              <a:off x="2778125" y="1911350"/>
              <a:ext cx="517525" cy="439738"/>
              <a:chOff x="1750" y="1204"/>
              <a:chExt cx="326" cy="277"/>
            </a:xfrm>
          </p:grpSpPr>
          <p:sp>
            <p:nvSpPr>
              <p:cNvPr id="9283" name="AutoShape 11"/>
              <p:cNvSpPr>
                <a:spLocks noChangeArrowheads="1"/>
              </p:cNvSpPr>
              <p:nvPr/>
            </p:nvSpPr>
            <p:spPr bwMode="auto">
              <a:xfrm>
                <a:off x="1750" y="1251"/>
                <a:ext cx="326" cy="230"/>
              </a:xfrm>
              <a:prstGeom prst="flowChartExtract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84" name="Oval 12"/>
              <p:cNvSpPr>
                <a:spLocks noChangeArrowheads="1"/>
              </p:cNvSpPr>
              <p:nvPr/>
            </p:nvSpPr>
            <p:spPr bwMode="auto">
              <a:xfrm>
                <a:off x="1777" y="1204"/>
                <a:ext cx="272" cy="138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28" name="Group 13"/>
            <p:cNvGrpSpPr>
              <a:grpSpLocks/>
            </p:cNvGrpSpPr>
            <p:nvPr/>
          </p:nvGrpSpPr>
          <p:grpSpPr bwMode="auto">
            <a:xfrm>
              <a:off x="3343275" y="1911350"/>
              <a:ext cx="517525" cy="439738"/>
              <a:chOff x="2106" y="1204"/>
              <a:chExt cx="326" cy="277"/>
            </a:xfrm>
          </p:grpSpPr>
          <p:sp>
            <p:nvSpPr>
              <p:cNvPr id="9281" name="AutoShape 14"/>
              <p:cNvSpPr>
                <a:spLocks noChangeArrowheads="1"/>
              </p:cNvSpPr>
              <p:nvPr/>
            </p:nvSpPr>
            <p:spPr bwMode="auto">
              <a:xfrm>
                <a:off x="2106" y="1251"/>
                <a:ext cx="326" cy="230"/>
              </a:xfrm>
              <a:prstGeom prst="flowChartExtract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82" name="Oval 15"/>
              <p:cNvSpPr>
                <a:spLocks noChangeArrowheads="1"/>
              </p:cNvSpPr>
              <p:nvPr/>
            </p:nvSpPr>
            <p:spPr bwMode="auto">
              <a:xfrm>
                <a:off x="2133" y="1204"/>
                <a:ext cx="272" cy="138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29" name="Group 16"/>
            <p:cNvGrpSpPr>
              <a:grpSpLocks/>
            </p:cNvGrpSpPr>
            <p:nvPr/>
          </p:nvGrpSpPr>
          <p:grpSpPr bwMode="auto">
            <a:xfrm>
              <a:off x="6162675" y="1911350"/>
              <a:ext cx="517525" cy="439738"/>
              <a:chOff x="3882" y="1204"/>
              <a:chExt cx="326" cy="277"/>
            </a:xfrm>
          </p:grpSpPr>
          <p:sp>
            <p:nvSpPr>
              <p:cNvPr id="9279" name="AutoShape 17"/>
              <p:cNvSpPr>
                <a:spLocks noChangeArrowheads="1"/>
              </p:cNvSpPr>
              <p:nvPr/>
            </p:nvSpPr>
            <p:spPr bwMode="auto">
              <a:xfrm>
                <a:off x="3882" y="1251"/>
                <a:ext cx="326" cy="230"/>
              </a:xfrm>
              <a:prstGeom prst="flowChartExtract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80" name="Oval 18"/>
              <p:cNvSpPr>
                <a:spLocks noChangeArrowheads="1"/>
              </p:cNvSpPr>
              <p:nvPr/>
            </p:nvSpPr>
            <p:spPr bwMode="auto">
              <a:xfrm>
                <a:off x="3909" y="1204"/>
                <a:ext cx="272" cy="138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30" name="Group 19"/>
            <p:cNvGrpSpPr>
              <a:grpSpLocks/>
            </p:cNvGrpSpPr>
            <p:nvPr/>
          </p:nvGrpSpPr>
          <p:grpSpPr bwMode="auto">
            <a:xfrm>
              <a:off x="5599113" y="1911350"/>
              <a:ext cx="517525" cy="439738"/>
              <a:chOff x="3527" y="1204"/>
              <a:chExt cx="326" cy="277"/>
            </a:xfrm>
          </p:grpSpPr>
          <p:sp>
            <p:nvSpPr>
              <p:cNvPr id="9277" name="AutoShape 20"/>
              <p:cNvSpPr>
                <a:spLocks noChangeArrowheads="1"/>
              </p:cNvSpPr>
              <p:nvPr/>
            </p:nvSpPr>
            <p:spPr bwMode="auto">
              <a:xfrm>
                <a:off x="3527" y="1251"/>
                <a:ext cx="326" cy="230"/>
              </a:xfrm>
              <a:prstGeom prst="flowChartExtract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78" name="Oval 21"/>
              <p:cNvSpPr>
                <a:spLocks noChangeArrowheads="1"/>
              </p:cNvSpPr>
              <p:nvPr/>
            </p:nvSpPr>
            <p:spPr bwMode="auto">
              <a:xfrm>
                <a:off x="3554" y="1204"/>
                <a:ext cx="272" cy="138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31" name="Group 22"/>
            <p:cNvGrpSpPr>
              <a:grpSpLocks/>
            </p:cNvGrpSpPr>
            <p:nvPr/>
          </p:nvGrpSpPr>
          <p:grpSpPr bwMode="auto">
            <a:xfrm>
              <a:off x="5035550" y="1911350"/>
              <a:ext cx="517525" cy="439738"/>
              <a:chOff x="3172" y="1204"/>
              <a:chExt cx="326" cy="277"/>
            </a:xfrm>
          </p:grpSpPr>
          <p:sp>
            <p:nvSpPr>
              <p:cNvPr id="9275" name="AutoShape 23"/>
              <p:cNvSpPr>
                <a:spLocks noChangeArrowheads="1"/>
              </p:cNvSpPr>
              <p:nvPr/>
            </p:nvSpPr>
            <p:spPr bwMode="auto">
              <a:xfrm>
                <a:off x="3172" y="1251"/>
                <a:ext cx="326" cy="230"/>
              </a:xfrm>
              <a:prstGeom prst="flowChartExtract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76" name="Oval 24"/>
              <p:cNvSpPr>
                <a:spLocks noChangeArrowheads="1"/>
              </p:cNvSpPr>
              <p:nvPr/>
            </p:nvSpPr>
            <p:spPr bwMode="auto">
              <a:xfrm>
                <a:off x="3199" y="1204"/>
                <a:ext cx="272" cy="138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32" name="Group 25"/>
            <p:cNvGrpSpPr>
              <a:grpSpLocks/>
            </p:cNvGrpSpPr>
            <p:nvPr/>
          </p:nvGrpSpPr>
          <p:grpSpPr bwMode="auto">
            <a:xfrm>
              <a:off x="3906838" y="1911350"/>
              <a:ext cx="517525" cy="439738"/>
              <a:chOff x="2461" y="1204"/>
              <a:chExt cx="326" cy="277"/>
            </a:xfrm>
          </p:grpSpPr>
          <p:sp>
            <p:nvSpPr>
              <p:cNvPr id="9273" name="AutoShape 26"/>
              <p:cNvSpPr>
                <a:spLocks noChangeArrowheads="1"/>
              </p:cNvSpPr>
              <p:nvPr/>
            </p:nvSpPr>
            <p:spPr bwMode="auto">
              <a:xfrm>
                <a:off x="2461" y="1251"/>
                <a:ext cx="326" cy="230"/>
              </a:xfrm>
              <a:prstGeom prst="flowChartExtract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74" name="Oval 27"/>
              <p:cNvSpPr>
                <a:spLocks noChangeArrowheads="1"/>
              </p:cNvSpPr>
              <p:nvPr/>
            </p:nvSpPr>
            <p:spPr bwMode="auto">
              <a:xfrm>
                <a:off x="2488" y="1204"/>
                <a:ext cx="272" cy="138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33" name="Group 28"/>
            <p:cNvGrpSpPr>
              <a:grpSpLocks/>
            </p:cNvGrpSpPr>
            <p:nvPr/>
          </p:nvGrpSpPr>
          <p:grpSpPr bwMode="auto">
            <a:xfrm>
              <a:off x="4470400" y="1911350"/>
              <a:ext cx="517525" cy="439738"/>
              <a:chOff x="2816" y="1204"/>
              <a:chExt cx="326" cy="277"/>
            </a:xfrm>
          </p:grpSpPr>
          <p:sp>
            <p:nvSpPr>
              <p:cNvPr id="9271" name="AutoShape 29"/>
              <p:cNvSpPr>
                <a:spLocks noChangeArrowheads="1"/>
              </p:cNvSpPr>
              <p:nvPr/>
            </p:nvSpPr>
            <p:spPr bwMode="auto">
              <a:xfrm>
                <a:off x="2816" y="1251"/>
                <a:ext cx="326" cy="230"/>
              </a:xfrm>
              <a:prstGeom prst="flowChartExtract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72" name="Oval 30"/>
              <p:cNvSpPr>
                <a:spLocks noChangeArrowheads="1"/>
              </p:cNvSpPr>
              <p:nvPr/>
            </p:nvSpPr>
            <p:spPr bwMode="auto">
              <a:xfrm>
                <a:off x="2843" y="1204"/>
                <a:ext cx="272" cy="138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34" name="Group 31"/>
            <p:cNvGrpSpPr>
              <a:grpSpLocks/>
            </p:cNvGrpSpPr>
            <p:nvPr/>
          </p:nvGrpSpPr>
          <p:grpSpPr bwMode="auto">
            <a:xfrm>
              <a:off x="7291388" y="1911350"/>
              <a:ext cx="517525" cy="439738"/>
              <a:chOff x="4593" y="1204"/>
              <a:chExt cx="326" cy="277"/>
            </a:xfrm>
          </p:grpSpPr>
          <p:sp>
            <p:nvSpPr>
              <p:cNvPr id="9269" name="AutoShape 32"/>
              <p:cNvSpPr>
                <a:spLocks noChangeArrowheads="1"/>
              </p:cNvSpPr>
              <p:nvPr/>
            </p:nvSpPr>
            <p:spPr bwMode="auto">
              <a:xfrm>
                <a:off x="4593" y="1251"/>
                <a:ext cx="326" cy="230"/>
              </a:xfrm>
              <a:prstGeom prst="flowChartExtract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70" name="Oval 33"/>
              <p:cNvSpPr>
                <a:spLocks noChangeArrowheads="1"/>
              </p:cNvSpPr>
              <p:nvPr/>
            </p:nvSpPr>
            <p:spPr bwMode="auto">
              <a:xfrm>
                <a:off x="4620" y="1204"/>
                <a:ext cx="272" cy="138"/>
              </a:xfrm>
              <a:prstGeom prst="ellipse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sp>
          <p:nvSpPr>
            <p:cNvPr id="9235" name="Rectangle 34"/>
            <p:cNvSpPr>
              <a:spLocks noChangeArrowheads="1"/>
            </p:cNvSpPr>
            <p:nvPr/>
          </p:nvSpPr>
          <p:spPr bwMode="auto">
            <a:xfrm>
              <a:off x="107950" y="2752725"/>
              <a:ext cx="2016125" cy="820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marL="342900" indent="-339725"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de-DE" altLang="de-DE" sz="2000">
                  <a:solidFill>
                    <a:srgbClr val="000000"/>
                  </a:solidFill>
                </a:rPr>
                <a:t>nach  </a:t>
              </a:r>
            </a:p>
            <a:p>
              <a:pPr eaLnBrk="1" hangingPunct="1"/>
              <a:r>
                <a:rPr lang="de-DE" altLang="de-DE" sz="2000">
                  <a:solidFill>
                    <a:srgbClr val="000000"/>
                  </a:solidFill>
                </a:rPr>
                <a:t>Therapieende:</a:t>
              </a:r>
            </a:p>
          </p:txBody>
        </p:sp>
        <p:sp>
          <p:nvSpPr>
            <p:cNvPr id="9236" name="Text Box 35"/>
            <p:cNvSpPr txBox="1">
              <a:spLocks noChangeArrowheads="1"/>
            </p:cNvSpPr>
            <p:nvPr/>
          </p:nvSpPr>
          <p:spPr bwMode="auto">
            <a:xfrm>
              <a:off x="7740650" y="1989138"/>
              <a:ext cx="143986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spcBef>
                  <a:spcPts val="1500"/>
                </a:spcBef>
              </a:pPr>
              <a:r>
                <a:rPr lang="de-DE" altLang="de-DE" sz="2000">
                  <a:solidFill>
                    <a:srgbClr val="000000"/>
                  </a:solidFill>
                  <a:ea typeface="Microsoft YaHei" panose="020B0503020204020204" pitchFamily="34" charset="-122"/>
                </a:rPr>
                <a:t>9 von 10</a:t>
              </a:r>
            </a:p>
          </p:txBody>
        </p:sp>
        <p:sp>
          <p:nvSpPr>
            <p:cNvPr id="9237" name="Text Box 36"/>
            <p:cNvSpPr txBox="1">
              <a:spLocks noChangeArrowheads="1"/>
            </p:cNvSpPr>
            <p:nvPr/>
          </p:nvSpPr>
          <p:spPr bwMode="auto">
            <a:xfrm>
              <a:off x="7740650" y="3116263"/>
              <a:ext cx="143986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spcBef>
                  <a:spcPts val="1500"/>
                </a:spcBef>
              </a:pPr>
              <a:r>
                <a:rPr lang="de-DE" altLang="de-DE" sz="2000">
                  <a:solidFill>
                    <a:srgbClr val="000000"/>
                  </a:solidFill>
                  <a:ea typeface="Microsoft YaHei" panose="020B0503020204020204" pitchFamily="34" charset="-122"/>
                </a:rPr>
                <a:t>3 von 10</a:t>
              </a:r>
            </a:p>
          </p:txBody>
        </p:sp>
        <p:grpSp>
          <p:nvGrpSpPr>
            <p:cNvPr id="9238" name="Group 37"/>
            <p:cNvGrpSpPr>
              <a:grpSpLocks/>
            </p:cNvGrpSpPr>
            <p:nvPr/>
          </p:nvGrpSpPr>
          <p:grpSpPr bwMode="auto">
            <a:xfrm>
              <a:off x="6726238" y="2992438"/>
              <a:ext cx="517525" cy="439737"/>
              <a:chOff x="4237" y="1885"/>
              <a:chExt cx="326" cy="277"/>
            </a:xfrm>
          </p:grpSpPr>
          <p:sp>
            <p:nvSpPr>
              <p:cNvPr id="9267" name="AutoShape 38"/>
              <p:cNvSpPr>
                <a:spLocks noChangeArrowheads="1"/>
              </p:cNvSpPr>
              <p:nvPr/>
            </p:nvSpPr>
            <p:spPr bwMode="auto">
              <a:xfrm>
                <a:off x="4237" y="1932"/>
                <a:ext cx="326" cy="230"/>
              </a:xfrm>
              <a:prstGeom prst="flowChartExtract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68" name="Oval 39"/>
              <p:cNvSpPr>
                <a:spLocks noChangeArrowheads="1"/>
              </p:cNvSpPr>
              <p:nvPr/>
            </p:nvSpPr>
            <p:spPr bwMode="auto">
              <a:xfrm>
                <a:off x="4264" y="1885"/>
                <a:ext cx="272" cy="138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39" name="Group 40"/>
            <p:cNvGrpSpPr>
              <a:grpSpLocks/>
            </p:cNvGrpSpPr>
            <p:nvPr/>
          </p:nvGrpSpPr>
          <p:grpSpPr bwMode="auto">
            <a:xfrm>
              <a:off x="2778125" y="2992438"/>
              <a:ext cx="517525" cy="439737"/>
              <a:chOff x="1750" y="1885"/>
              <a:chExt cx="326" cy="277"/>
            </a:xfrm>
          </p:grpSpPr>
          <p:sp>
            <p:nvSpPr>
              <p:cNvPr id="9265" name="AutoShape 41"/>
              <p:cNvSpPr>
                <a:spLocks noChangeArrowheads="1"/>
              </p:cNvSpPr>
              <p:nvPr/>
            </p:nvSpPr>
            <p:spPr bwMode="auto">
              <a:xfrm>
                <a:off x="1750" y="1932"/>
                <a:ext cx="326" cy="230"/>
              </a:xfrm>
              <a:prstGeom prst="flowChartExtract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66" name="Oval 42"/>
              <p:cNvSpPr>
                <a:spLocks noChangeArrowheads="1"/>
              </p:cNvSpPr>
              <p:nvPr/>
            </p:nvSpPr>
            <p:spPr bwMode="auto">
              <a:xfrm>
                <a:off x="1777" y="1885"/>
                <a:ext cx="272" cy="138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40" name="Group 43"/>
            <p:cNvGrpSpPr>
              <a:grpSpLocks/>
            </p:cNvGrpSpPr>
            <p:nvPr/>
          </p:nvGrpSpPr>
          <p:grpSpPr bwMode="auto">
            <a:xfrm>
              <a:off x="5033963" y="2992438"/>
              <a:ext cx="517525" cy="438150"/>
              <a:chOff x="3171" y="1885"/>
              <a:chExt cx="326" cy="276"/>
            </a:xfrm>
          </p:grpSpPr>
          <p:sp>
            <p:nvSpPr>
              <p:cNvPr id="9263" name="AutoShape 44"/>
              <p:cNvSpPr>
                <a:spLocks noChangeArrowheads="1"/>
              </p:cNvSpPr>
              <p:nvPr/>
            </p:nvSpPr>
            <p:spPr bwMode="auto">
              <a:xfrm>
                <a:off x="3171" y="1931"/>
                <a:ext cx="326" cy="230"/>
              </a:xfrm>
              <a:prstGeom prst="flowChartExtract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64" name="Oval 45"/>
              <p:cNvSpPr>
                <a:spLocks noChangeArrowheads="1"/>
              </p:cNvSpPr>
              <p:nvPr/>
            </p:nvSpPr>
            <p:spPr bwMode="auto">
              <a:xfrm>
                <a:off x="3198" y="1885"/>
                <a:ext cx="272" cy="138"/>
              </a:xfrm>
              <a:prstGeom prst="ellipse">
                <a:avLst/>
              </a:prstGeom>
              <a:solidFill>
                <a:srgbClr val="FF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41" name="Group 46"/>
            <p:cNvGrpSpPr>
              <a:grpSpLocks/>
            </p:cNvGrpSpPr>
            <p:nvPr/>
          </p:nvGrpSpPr>
          <p:grpSpPr bwMode="auto">
            <a:xfrm>
              <a:off x="5597525" y="2992438"/>
              <a:ext cx="517525" cy="439737"/>
              <a:chOff x="3526" y="1885"/>
              <a:chExt cx="326" cy="277"/>
            </a:xfrm>
          </p:grpSpPr>
          <p:sp>
            <p:nvSpPr>
              <p:cNvPr id="9261" name="AutoShape 47"/>
              <p:cNvSpPr>
                <a:spLocks noChangeArrowheads="1"/>
              </p:cNvSpPr>
              <p:nvPr/>
            </p:nvSpPr>
            <p:spPr bwMode="auto">
              <a:xfrm>
                <a:off x="3526" y="1932"/>
                <a:ext cx="326" cy="230"/>
              </a:xfrm>
              <a:prstGeom prst="flowChartExtract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62" name="Oval 48"/>
              <p:cNvSpPr>
                <a:spLocks noChangeArrowheads="1"/>
              </p:cNvSpPr>
              <p:nvPr/>
            </p:nvSpPr>
            <p:spPr bwMode="auto">
              <a:xfrm>
                <a:off x="3553" y="1885"/>
                <a:ext cx="272" cy="138"/>
              </a:xfrm>
              <a:prstGeom prst="ellipse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42" name="Group 49"/>
            <p:cNvGrpSpPr>
              <a:grpSpLocks/>
            </p:cNvGrpSpPr>
            <p:nvPr/>
          </p:nvGrpSpPr>
          <p:grpSpPr bwMode="auto">
            <a:xfrm>
              <a:off x="4470400" y="2992438"/>
              <a:ext cx="517525" cy="438150"/>
              <a:chOff x="2816" y="1885"/>
              <a:chExt cx="326" cy="276"/>
            </a:xfrm>
          </p:grpSpPr>
          <p:sp>
            <p:nvSpPr>
              <p:cNvPr id="9259" name="AutoShape 50"/>
              <p:cNvSpPr>
                <a:spLocks noChangeArrowheads="1"/>
              </p:cNvSpPr>
              <p:nvPr/>
            </p:nvSpPr>
            <p:spPr bwMode="auto">
              <a:xfrm>
                <a:off x="2816" y="1931"/>
                <a:ext cx="326" cy="230"/>
              </a:xfrm>
              <a:prstGeom prst="flowChartExtract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60" name="Oval 51"/>
              <p:cNvSpPr>
                <a:spLocks noChangeArrowheads="1"/>
              </p:cNvSpPr>
              <p:nvPr/>
            </p:nvSpPr>
            <p:spPr bwMode="auto">
              <a:xfrm>
                <a:off x="2843" y="1885"/>
                <a:ext cx="272" cy="138"/>
              </a:xfrm>
              <a:prstGeom prst="ellipse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43" name="Group 52"/>
            <p:cNvGrpSpPr>
              <a:grpSpLocks/>
            </p:cNvGrpSpPr>
            <p:nvPr/>
          </p:nvGrpSpPr>
          <p:grpSpPr bwMode="auto">
            <a:xfrm>
              <a:off x="3905250" y="2992438"/>
              <a:ext cx="517525" cy="438150"/>
              <a:chOff x="2460" y="1885"/>
              <a:chExt cx="326" cy="276"/>
            </a:xfrm>
          </p:grpSpPr>
          <p:sp>
            <p:nvSpPr>
              <p:cNvPr id="9257" name="AutoShape 53"/>
              <p:cNvSpPr>
                <a:spLocks noChangeArrowheads="1"/>
              </p:cNvSpPr>
              <p:nvPr/>
            </p:nvSpPr>
            <p:spPr bwMode="auto">
              <a:xfrm>
                <a:off x="2460" y="1931"/>
                <a:ext cx="326" cy="230"/>
              </a:xfrm>
              <a:prstGeom prst="flowChartExtract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58" name="Oval 54"/>
              <p:cNvSpPr>
                <a:spLocks noChangeArrowheads="1"/>
              </p:cNvSpPr>
              <p:nvPr/>
            </p:nvSpPr>
            <p:spPr bwMode="auto">
              <a:xfrm>
                <a:off x="2487" y="1885"/>
                <a:ext cx="272" cy="138"/>
              </a:xfrm>
              <a:prstGeom prst="ellipse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44" name="Group 55"/>
            <p:cNvGrpSpPr>
              <a:grpSpLocks/>
            </p:cNvGrpSpPr>
            <p:nvPr/>
          </p:nvGrpSpPr>
          <p:grpSpPr bwMode="auto">
            <a:xfrm>
              <a:off x="3341688" y="2992438"/>
              <a:ext cx="517525" cy="438150"/>
              <a:chOff x="2105" y="1885"/>
              <a:chExt cx="326" cy="276"/>
            </a:xfrm>
          </p:grpSpPr>
          <p:sp>
            <p:nvSpPr>
              <p:cNvPr id="9255" name="AutoShape 56"/>
              <p:cNvSpPr>
                <a:spLocks noChangeArrowheads="1"/>
              </p:cNvSpPr>
              <p:nvPr/>
            </p:nvSpPr>
            <p:spPr bwMode="auto">
              <a:xfrm>
                <a:off x="2105" y="1931"/>
                <a:ext cx="326" cy="230"/>
              </a:xfrm>
              <a:prstGeom prst="flowChartExtract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56" name="Oval 57"/>
              <p:cNvSpPr>
                <a:spLocks noChangeArrowheads="1"/>
              </p:cNvSpPr>
              <p:nvPr/>
            </p:nvSpPr>
            <p:spPr bwMode="auto">
              <a:xfrm>
                <a:off x="2132" y="1885"/>
                <a:ext cx="272" cy="138"/>
              </a:xfrm>
              <a:prstGeom prst="ellipse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45" name="Group 58"/>
            <p:cNvGrpSpPr>
              <a:grpSpLocks/>
            </p:cNvGrpSpPr>
            <p:nvPr/>
          </p:nvGrpSpPr>
          <p:grpSpPr bwMode="auto">
            <a:xfrm>
              <a:off x="2214563" y="2992438"/>
              <a:ext cx="517525" cy="439737"/>
              <a:chOff x="1395" y="1885"/>
              <a:chExt cx="326" cy="277"/>
            </a:xfrm>
          </p:grpSpPr>
          <p:sp>
            <p:nvSpPr>
              <p:cNvPr id="9253" name="AutoShape 59"/>
              <p:cNvSpPr>
                <a:spLocks noChangeArrowheads="1"/>
              </p:cNvSpPr>
              <p:nvPr/>
            </p:nvSpPr>
            <p:spPr bwMode="auto">
              <a:xfrm>
                <a:off x="1395" y="1932"/>
                <a:ext cx="326" cy="230"/>
              </a:xfrm>
              <a:prstGeom prst="flowChartExtract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54" name="Oval 60"/>
              <p:cNvSpPr>
                <a:spLocks noChangeArrowheads="1"/>
              </p:cNvSpPr>
              <p:nvPr/>
            </p:nvSpPr>
            <p:spPr bwMode="auto">
              <a:xfrm>
                <a:off x="1422" y="1885"/>
                <a:ext cx="272" cy="138"/>
              </a:xfrm>
              <a:prstGeom prst="ellipse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46" name="Group 61"/>
            <p:cNvGrpSpPr>
              <a:grpSpLocks/>
            </p:cNvGrpSpPr>
            <p:nvPr/>
          </p:nvGrpSpPr>
          <p:grpSpPr bwMode="auto">
            <a:xfrm>
              <a:off x="7289800" y="2992438"/>
              <a:ext cx="517525" cy="439737"/>
              <a:chOff x="4592" y="1885"/>
              <a:chExt cx="326" cy="277"/>
            </a:xfrm>
          </p:grpSpPr>
          <p:sp>
            <p:nvSpPr>
              <p:cNvPr id="9251" name="AutoShape 62"/>
              <p:cNvSpPr>
                <a:spLocks noChangeArrowheads="1"/>
              </p:cNvSpPr>
              <p:nvPr/>
            </p:nvSpPr>
            <p:spPr bwMode="auto">
              <a:xfrm>
                <a:off x="4592" y="1932"/>
                <a:ext cx="326" cy="230"/>
              </a:xfrm>
              <a:prstGeom prst="flowChartExtract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52" name="Oval 63"/>
              <p:cNvSpPr>
                <a:spLocks noChangeArrowheads="1"/>
              </p:cNvSpPr>
              <p:nvPr/>
            </p:nvSpPr>
            <p:spPr bwMode="auto">
              <a:xfrm>
                <a:off x="4619" y="1885"/>
                <a:ext cx="272" cy="138"/>
              </a:xfrm>
              <a:prstGeom prst="ellipse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grpSp>
          <p:nvGrpSpPr>
            <p:cNvPr id="9247" name="Group 64"/>
            <p:cNvGrpSpPr>
              <a:grpSpLocks/>
            </p:cNvGrpSpPr>
            <p:nvPr/>
          </p:nvGrpSpPr>
          <p:grpSpPr bwMode="auto">
            <a:xfrm>
              <a:off x="6162675" y="2992438"/>
              <a:ext cx="517525" cy="439737"/>
              <a:chOff x="3882" y="1885"/>
              <a:chExt cx="326" cy="277"/>
            </a:xfrm>
          </p:grpSpPr>
          <p:sp>
            <p:nvSpPr>
              <p:cNvPr id="9249" name="AutoShape 65"/>
              <p:cNvSpPr>
                <a:spLocks noChangeArrowheads="1"/>
              </p:cNvSpPr>
              <p:nvPr/>
            </p:nvSpPr>
            <p:spPr bwMode="auto">
              <a:xfrm>
                <a:off x="3882" y="1932"/>
                <a:ext cx="326" cy="230"/>
              </a:xfrm>
              <a:prstGeom prst="flowChartExtract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9250" name="Oval 66"/>
              <p:cNvSpPr>
                <a:spLocks noChangeArrowheads="1"/>
              </p:cNvSpPr>
              <p:nvPr/>
            </p:nvSpPr>
            <p:spPr bwMode="auto">
              <a:xfrm>
                <a:off x="3909" y="1885"/>
                <a:ext cx="272" cy="138"/>
              </a:xfrm>
              <a:prstGeom prst="ellipse">
                <a:avLst/>
              </a:prstGeom>
              <a:solidFill>
                <a:srgbClr val="4F81BD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sp>
          <p:nvSpPr>
            <p:cNvPr id="9248" name="Text Box 67"/>
            <p:cNvSpPr txBox="1">
              <a:spLocks noChangeArrowheads="1"/>
            </p:cNvSpPr>
            <p:nvPr/>
          </p:nvSpPr>
          <p:spPr bwMode="auto">
            <a:xfrm>
              <a:off x="107950" y="4208463"/>
              <a:ext cx="7704138" cy="1902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ts val="1500"/>
                </a:spcBef>
              </a:pPr>
              <a:r>
                <a:rPr lang="de-DE" altLang="de-DE" sz="2000">
                  <a:solidFill>
                    <a:srgbClr val="000000"/>
                  </a:solidFill>
                  <a:ea typeface="Microsoft YaHei" panose="020B0503020204020204" pitchFamily="34" charset="-122"/>
                </a:rPr>
                <a:t>Häufigkeit für einzelne Krebsarten (nach Therapieende):</a:t>
              </a:r>
            </a:p>
            <a:p>
              <a:pPr eaLnBrk="1" hangingPunct="1">
                <a:spcBef>
                  <a:spcPts val="1500"/>
                </a:spcBef>
              </a:pPr>
              <a:r>
                <a:rPr lang="de-DE" altLang="de-DE" sz="2000">
                  <a:solidFill>
                    <a:srgbClr val="000000"/>
                  </a:solidFill>
                  <a:ea typeface="Microsoft YaHei" panose="020B0503020204020204" pitchFamily="34" charset="-122"/>
                </a:rPr>
                <a:t>Brustkrebs: 35 - 56%</a:t>
              </a:r>
            </a:p>
            <a:p>
              <a:pPr eaLnBrk="1" hangingPunct="1">
                <a:spcBef>
                  <a:spcPts val="1500"/>
                </a:spcBef>
              </a:pPr>
              <a:r>
                <a:rPr lang="de-DE" altLang="de-DE" sz="2000">
                  <a:solidFill>
                    <a:srgbClr val="000000"/>
                  </a:solidFill>
                  <a:ea typeface="Microsoft YaHei" panose="020B0503020204020204" pitchFamily="34" charset="-122"/>
                </a:rPr>
                <a:t>Prostatakarzinom: 19%</a:t>
              </a:r>
            </a:p>
            <a:p>
              <a:pPr eaLnBrk="1" hangingPunct="1">
                <a:spcBef>
                  <a:spcPts val="1500"/>
                </a:spcBef>
              </a:pPr>
              <a:r>
                <a:rPr lang="de-DE" altLang="de-DE" sz="2000">
                  <a:solidFill>
                    <a:srgbClr val="000000"/>
                  </a:solidFill>
                  <a:ea typeface="Microsoft YaHei" panose="020B0503020204020204" pitchFamily="34" charset="-122"/>
                </a:rPr>
                <a:t>Morbus Hodgkin: 26 – 41%</a:t>
              </a:r>
            </a:p>
          </p:txBody>
        </p:sp>
      </p:grpSp>
      <p:sp>
        <p:nvSpPr>
          <p:cNvPr id="9223" name="Rechteck 1"/>
          <p:cNvSpPr>
            <a:spLocks noChangeArrowheads="1"/>
          </p:cNvSpPr>
          <p:nvPr/>
        </p:nvSpPr>
        <p:spPr bwMode="auto">
          <a:xfrm>
            <a:off x="414585" y="6525344"/>
            <a:ext cx="81178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de-DE" altLang="de-DE" i="1" dirty="0">
                <a:solidFill>
                  <a:schemeClr val="bg1"/>
                </a:solidFill>
                <a:latin typeface="+mn-lt"/>
              </a:rPr>
              <a:t>FIBS  </a:t>
            </a:r>
            <a:r>
              <a:rPr lang="de-DE" altLang="de-DE" i="1" dirty="0" err="1">
                <a:solidFill>
                  <a:schemeClr val="bg1"/>
                </a:solidFill>
                <a:latin typeface="+mn-lt"/>
              </a:rPr>
              <a:t>Fatigue</a:t>
            </a:r>
            <a:r>
              <a:rPr lang="de-DE" altLang="de-DE" i="1" dirty="0">
                <a:solidFill>
                  <a:schemeClr val="bg1"/>
                </a:solidFill>
                <a:latin typeface="+mn-lt"/>
              </a:rPr>
              <a:t> individuell bewältigen - Ein </a:t>
            </a:r>
            <a:r>
              <a:rPr lang="de-DE" altLang="de-DE" i="1" dirty="0" smtClean="0">
                <a:solidFill>
                  <a:schemeClr val="bg1"/>
                </a:solidFill>
                <a:latin typeface="+mn-lt"/>
              </a:rPr>
              <a:t>Selbstmanagementprogramm.</a:t>
            </a:r>
            <a:endParaRPr lang="de-DE" altLang="de-DE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2" name="Titel 4"/>
          <p:cNvSpPr txBox="1">
            <a:spLocks/>
          </p:cNvSpPr>
          <p:nvPr/>
        </p:nvSpPr>
        <p:spPr>
          <a:xfrm>
            <a:off x="457200" y="437480"/>
            <a:ext cx="8229600" cy="9032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smtClean="0"/>
              <a:t>Häufigkeit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0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490"/>
    </mc:Choice>
    <mc:Fallback xmlns="">
      <p:transition spd="slow" advTm="36490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nodeType="clickPar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515923" y="1149292"/>
            <a:ext cx="115448" cy="52950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8"/>
          <p:cNvSpPr txBox="1">
            <a:spLocks/>
          </p:cNvSpPr>
          <p:nvPr/>
        </p:nvSpPr>
        <p:spPr>
          <a:xfrm>
            <a:off x="395288" y="405483"/>
            <a:ext cx="6408737" cy="5032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 smtClean="0"/>
              <a:t>Behandlungsansätze</a:t>
            </a:r>
            <a:endParaRPr lang="de-DE" dirty="0"/>
          </a:p>
        </p:txBody>
      </p:sp>
      <p:sp>
        <p:nvSpPr>
          <p:cNvPr id="6" name="Textplatzhalter 2"/>
          <p:cNvSpPr txBox="1">
            <a:spLocks/>
          </p:cNvSpPr>
          <p:nvPr/>
        </p:nvSpPr>
        <p:spPr bwMode="gray">
          <a:xfrm>
            <a:off x="395288" y="1321197"/>
            <a:ext cx="8353425" cy="556418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80000"/>
              </a:lnSpc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smtClean="0">
                <a:solidFill>
                  <a:srgbClr val="00925A"/>
                </a:solidFill>
                <a:latin typeface="+mj-lt"/>
              </a:rPr>
              <a:t>kausale Therapie von Hormonstörungen, Anämie, Elektrolytentgleisungen, Schlafstörungen, Schmerzen</a:t>
            </a:r>
          </a:p>
          <a:p>
            <a:pPr marL="342900" indent="-342900">
              <a:lnSpc>
                <a:spcPct val="80000"/>
              </a:lnSpc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smtClean="0">
                <a:solidFill>
                  <a:srgbClr val="00925A"/>
                </a:solidFill>
                <a:latin typeface="+mj-lt"/>
              </a:rPr>
              <a:t>ausgewogene Ernährung</a:t>
            </a:r>
          </a:p>
          <a:p>
            <a:pPr marL="342900" indent="-342900">
              <a:lnSpc>
                <a:spcPct val="80000"/>
              </a:lnSpc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smtClean="0">
                <a:solidFill>
                  <a:srgbClr val="00925A"/>
                </a:solidFill>
                <a:latin typeface="+mj-lt"/>
              </a:rPr>
              <a:t>körperliches Training</a:t>
            </a:r>
          </a:p>
          <a:p>
            <a:pPr marL="342900" indent="-342900">
              <a:lnSpc>
                <a:spcPct val="80000"/>
              </a:lnSpc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smtClean="0">
                <a:solidFill>
                  <a:srgbClr val="00925A"/>
                </a:solidFill>
                <a:latin typeface="+mj-lt"/>
              </a:rPr>
              <a:t>psychoedukative Interventionen</a:t>
            </a:r>
          </a:p>
          <a:p>
            <a:pPr marL="342900" indent="-342900">
              <a:lnSpc>
                <a:spcPct val="80000"/>
              </a:lnSpc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smtClean="0">
                <a:solidFill>
                  <a:srgbClr val="00925A"/>
                </a:solidFill>
                <a:latin typeface="+mj-lt"/>
              </a:rPr>
              <a:t>kognitiv-verhaltenstherapeutische Ansätze</a:t>
            </a:r>
          </a:p>
          <a:p>
            <a:pPr marL="342900" indent="-342900">
              <a:lnSpc>
                <a:spcPct val="80000"/>
              </a:lnSpc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smtClean="0">
                <a:solidFill>
                  <a:srgbClr val="00925A"/>
                </a:solidFill>
                <a:latin typeface="+mj-lt"/>
              </a:rPr>
              <a:t>medikamentöse Ansätze</a:t>
            </a:r>
          </a:p>
          <a:p>
            <a:pPr marL="342900" indent="-342900">
              <a:lnSpc>
                <a:spcPct val="6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smtClean="0">
                <a:solidFill>
                  <a:srgbClr val="00925A"/>
                </a:solidFill>
                <a:latin typeface="+mj-lt"/>
              </a:rPr>
              <a:t>Unterstützung im Umgang mit Angst und</a:t>
            </a:r>
          </a:p>
          <a:p>
            <a:pPr marL="342900" indent="-342900">
              <a:lnSpc>
                <a:spcPct val="60000"/>
              </a:lnSpc>
              <a:buClr>
                <a:srgbClr val="00925A"/>
              </a:buClr>
              <a:buFont typeface="Arial" charset="0"/>
              <a:buChar char="•"/>
            </a:pPr>
            <a:endParaRPr lang="de-DE" altLang="x-none" sz="2000" smtClean="0">
              <a:solidFill>
                <a:srgbClr val="00925A"/>
              </a:solidFill>
              <a:latin typeface="+mj-lt"/>
            </a:endParaRPr>
          </a:p>
          <a:p>
            <a:pPr marL="342900" indent="-342900">
              <a:lnSpc>
                <a:spcPct val="6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smtClean="0">
                <a:solidFill>
                  <a:srgbClr val="00925A"/>
                </a:solidFill>
                <a:latin typeface="+mj-lt"/>
              </a:rPr>
              <a:t>neuropsychologisches Training bei kognitiven Störungen</a:t>
            </a:r>
          </a:p>
          <a:p>
            <a:pPr marL="342900" indent="-342900">
              <a:lnSpc>
                <a:spcPct val="60000"/>
              </a:lnSpc>
              <a:buClr>
                <a:srgbClr val="00925A"/>
              </a:buClr>
              <a:buFont typeface="Arial" charset="0"/>
              <a:buChar char="•"/>
            </a:pPr>
            <a:endParaRPr lang="de-DE" altLang="x-none" sz="2000" smtClean="0">
              <a:solidFill>
                <a:srgbClr val="00925A"/>
              </a:solidFill>
              <a:latin typeface="+mj-lt"/>
            </a:endParaRPr>
          </a:p>
          <a:p>
            <a:pPr marL="342900" indent="-342900">
              <a:lnSpc>
                <a:spcPct val="6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smtClean="0">
                <a:solidFill>
                  <a:srgbClr val="00925A"/>
                </a:solidFill>
                <a:latin typeface="+mj-lt"/>
              </a:rPr>
              <a:t>Entspannungsverfahren </a:t>
            </a:r>
          </a:p>
          <a:p>
            <a:pPr marL="342900" indent="-342900">
              <a:lnSpc>
                <a:spcPct val="60000"/>
              </a:lnSpc>
              <a:buClr>
                <a:srgbClr val="00925A"/>
              </a:buClr>
              <a:buFont typeface="Arial" charset="0"/>
              <a:buChar char="•"/>
            </a:pPr>
            <a:endParaRPr lang="de-DE" altLang="x-none" sz="2000" smtClean="0">
              <a:solidFill>
                <a:srgbClr val="00925A"/>
              </a:solidFill>
              <a:latin typeface="+mj-lt"/>
            </a:endParaRPr>
          </a:p>
          <a:p>
            <a:pPr marL="342900" indent="-342900">
              <a:lnSpc>
                <a:spcPct val="6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smtClean="0">
                <a:solidFill>
                  <a:srgbClr val="00925A"/>
                </a:solidFill>
                <a:latin typeface="+mj-lt"/>
              </a:rPr>
              <a:t>Kunsttherapien </a:t>
            </a:r>
          </a:p>
          <a:p>
            <a:pPr marL="342900" indent="-342900">
              <a:lnSpc>
                <a:spcPct val="60000"/>
              </a:lnSpc>
              <a:buClr>
                <a:srgbClr val="00925A"/>
              </a:buClr>
              <a:buFont typeface="Arial" charset="0"/>
              <a:buChar char="•"/>
            </a:pPr>
            <a:endParaRPr lang="de-DE" altLang="x-none" sz="2000" smtClean="0">
              <a:solidFill>
                <a:srgbClr val="00925A"/>
              </a:solidFill>
              <a:latin typeface="+mj-lt"/>
            </a:endParaRPr>
          </a:p>
          <a:p>
            <a:pPr marL="342900" indent="-342900">
              <a:lnSpc>
                <a:spcPct val="6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smtClean="0">
                <a:solidFill>
                  <a:srgbClr val="00925A"/>
                </a:solidFill>
                <a:latin typeface="+mj-lt"/>
              </a:rPr>
              <a:t>Selbstmanagement</a:t>
            </a:r>
          </a:p>
          <a:p>
            <a:pPr marL="342900" indent="-342900">
              <a:lnSpc>
                <a:spcPct val="60000"/>
              </a:lnSpc>
              <a:buClr>
                <a:srgbClr val="00925A"/>
              </a:buClr>
              <a:buFont typeface="Arial" charset="0"/>
              <a:buChar char="•"/>
            </a:pPr>
            <a:endParaRPr lang="de-DE" altLang="x-none" sz="2000" smtClean="0">
              <a:solidFill>
                <a:srgbClr val="00925A"/>
              </a:solidFill>
              <a:latin typeface="+mj-lt"/>
            </a:endParaRPr>
          </a:p>
          <a:p>
            <a:pPr marL="342900" indent="-342900">
              <a:lnSpc>
                <a:spcPct val="6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smtClean="0">
                <a:solidFill>
                  <a:srgbClr val="00925A"/>
                </a:solidFill>
                <a:latin typeface="+mj-lt"/>
              </a:rPr>
              <a:t>wohltuende Aktivitäten und Ablenkung: Naturerleben, Musik, Lesen…..</a:t>
            </a:r>
          </a:p>
          <a:p>
            <a:pPr marL="342900" indent="-342900">
              <a:lnSpc>
                <a:spcPct val="80000"/>
              </a:lnSpc>
              <a:spcAft>
                <a:spcPts val="1200"/>
              </a:spcAft>
              <a:buClr>
                <a:srgbClr val="00925A"/>
              </a:buClr>
              <a:buFont typeface="Arial" charset="0"/>
              <a:buChar char="•"/>
            </a:pPr>
            <a:endParaRPr lang="de-DE" altLang="x-none" sz="2000" dirty="0">
              <a:solidFill>
                <a:srgbClr val="00925A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623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97708" y="6516052"/>
            <a:ext cx="3670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 smtClean="0">
                <a:solidFill>
                  <a:schemeClr val="bg1"/>
                </a:solidFill>
              </a:rPr>
              <a:t>Glaus</a:t>
            </a:r>
            <a:r>
              <a:rPr lang="de-DE" i="1" dirty="0" smtClean="0">
                <a:solidFill>
                  <a:schemeClr val="bg1"/>
                </a:solidFill>
              </a:rPr>
              <a:t> et al., 2002, Kuhnt et al., 2011.</a:t>
            </a:r>
            <a:endParaRPr lang="de-DE" i="1" dirty="0">
              <a:solidFill>
                <a:schemeClr val="bg1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können wir tun?</a:t>
            </a:r>
            <a:endParaRPr lang="de-DE" dirty="0"/>
          </a:p>
        </p:txBody>
      </p:sp>
      <p:sp>
        <p:nvSpPr>
          <p:cNvPr id="8" name="Textplatzhalter 2"/>
          <p:cNvSpPr txBox="1">
            <a:spLocks/>
          </p:cNvSpPr>
          <p:nvPr/>
        </p:nvSpPr>
        <p:spPr>
          <a:xfrm>
            <a:off x="395288" y="1716088"/>
            <a:ext cx="835342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lvl="2" indent="0">
              <a:lnSpc>
                <a:spcPct val="80000"/>
              </a:lnSpc>
              <a:buFontTx/>
              <a:buNone/>
            </a:pPr>
            <a:r>
              <a:rPr lang="de-DE" altLang="x-none" sz="2400" smtClean="0">
                <a:solidFill>
                  <a:srgbClr val="00925A"/>
                </a:solidFill>
                <a:latin typeface="+mj-lt"/>
              </a:rPr>
              <a:t>Patienten darin unterstützen, sich bewusst zu machen: </a:t>
            </a:r>
          </a:p>
          <a:p>
            <a:pPr marL="381000" lvl="2" indent="0">
              <a:lnSpc>
                <a:spcPct val="80000"/>
              </a:lnSpc>
              <a:buClr>
                <a:srgbClr val="CC0000"/>
              </a:buClr>
              <a:buFont typeface="Arial" charset="0"/>
              <a:buNone/>
            </a:pPr>
            <a:endParaRPr lang="de-DE" altLang="x-none" sz="2400" b="1" smtClean="0">
              <a:solidFill>
                <a:srgbClr val="00925A"/>
              </a:solidFill>
              <a:latin typeface="+mj-lt"/>
            </a:endParaRPr>
          </a:p>
          <a:p>
            <a:pPr marL="381000" lvl="2" indent="0">
              <a:lnSpc>
                <a:spcPct val="80000"/>
              </a:lnSpc>
              <a:buClr>
                <a:srgbClr val="CC0000"/>
              </a:buClr>
              <a:buFont typeface="Arial" charset="0"/>
              <a:buNone/>
            </a:pPr>
            <a:r>
              <a:rPr lang="de-DE" altLang="x-none" sz="2400" smtClean="0">
                <a:solidFill>
                  <a:srgbClr val="00925A"/>
                </a:solidFill>
                <a:latin typeface="+mj-lt"/>
              </a:rPr>
              <a:t>Fatigue hat nichts mit persönlicher Schwäche zu tun,  sondern ist eine besonders belastende Form von Müdigkeit im Zusammenhang mit einer Tumorerkrankung oder aufgrund deren Behandlung !</a:t>
            </a:r>
          </a:p>
          <a:p>
            <a:pPr marL="381000" lvl="2" indent="0">
              <a:lnSpc>
                <a:spcPct val="80000"/>
              </a:lnSpc>
              <a:buClr>
                <a:srgbClr val="CC0000"/>
              </a:buClr>
              <a:buFont typeface="Arial" charset="0"/>
              <a:buNone/>
            </a:pPr>
            <a:endParaRPr lang="de-DE" altLang="x-none" sz="2400" smtClean="0">
              <a:solidFill>
                <a:srgbClr val="00925A"/>
              </a:solidFill>
              <a:latin typeface="+mj-lt"/>
            </a:endParaRPr>
          </a:p>
          <a:p>
            <a:pPr marL="381000" lvl="2" indent="0">
              <a:lnSpc>
                <a:spcPct val="80000"/>
              </a:lnSpc>
              <a:buClr>
                <a:srgbClr val="CC0000"/>
              </a:buClr>
              <a:buFont typeface="Arial" charset="0"/>
              <a:buNone/>
            </a:pPr>
            <a:r>
              <a:rPr lang="de-DE" altLang="x-none" sz="2400" smtClean="0">
                <a:solidFill>
                  <a:srgbClr val="00925A"/>
                </a:solidFill>
                <a:latin typeface="+mj-lt"/>
              </a:rPr>
              <a:t>Fatigue ist nicht gleichbedeutend mit einer schlechten Prognose.</a:t>
            </a:r>
          </a:p>
          <a:p>
            <a:pPr marL="381000" lvl="2" indent="0">
              <a:lnSpc>
                <a:spcPct val="80000"/>
              </a:lnSpc>
              <a:buClr>
                <a:srgbClr val="CC0000"/>
              </a:buClr>
              <a:buFont typeface="Arial" charset="0"/>
              <a:buNone/>
            </a:pPr>
            <a:endParaRPr lang="de-DE" altLang="x-none" sz="2400" smtClean="0">
              <a:solidFill>
                <a:srgbClr val="00925A"/>
              </a:solidFill>
              <a:latin typeface="+mj-lt"/>
            </a:endParaRPr>
          </a:p>
          <a:p>
            <a:pPr marL="381000" lvl="2" indent="0">
              <a:lnSpc>
                <a:spcPct val="80000"/>
              </a:lnSpc>
              <a:buClr>
                <a:srgbClr val="CC0000"/>
              </a:buClr>
              <a:buFont typeface="Arial" charset="0"/>
              <a:buNone/>
            </a:pPr>
            <a:endParaRPr lang="de-DE" altLang="x-none" sz="2400" smtClean="0">
              <a:solidFill>
                <a:srgbClr val="00925A"/>
              </a:solidFill>
              <a:latin typeface="+mj-lt"/>
            </a:endParaRPr>
          </a:p>
          <a:p>
            <a:pPr marL="381000" lvl="2" indent="0" algn="ctr">
              <a:lnSpc>
                <a:spcPct val="80000"/>
              </a:lnSpc>
              <a:buClr>
                <a:srgbClr val="CC0000"/>
              </a:buClr>
              <a:buFont typeface="Arial" charset="0"/>
              <a:buNone/>
            </a:pPr>
            <a:r>
              <a:rPr lang="de-DE" altLang="x-none" sz="2400" b="1" smtClean="0">
                <a:solidFill>
                  <a:srgbClr val="00925A"/>
                </a:solidFill>
                <a:latin typeface="+mj-lt"/>
              </a:rPr>
              <a:t>Aufklärung – Information - Beratung</a:t>
            </a:r>
            <a:endParaRPr lang="de-DE" altLang="x-none" sz="2400" b="1" dirty="0">
              <a:solidFill>
                <a:srgbClr val="00925A"/>
              </a:solidFill>
              <a:latin typeface="+mj-lt"/>
            </a:endParaRP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85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27"/>
    </mc:Choice>
    <mc:Fallback xmlns="">
      <p:transition spd="slow" advTm="320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57200" y="1208015"/>
            <a:ext cx="774723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00925A"/>
                </a:solidFill>
                <a:latin typeface="+mj-lt"/>
                <a:sym typeface="Wingdings" panose="05000000000000000000" pitchFamily="2" charset="2"/>
              </a:rPr>
              <a:t>Klärung </a:t>
            </a:r>
            <a:r>
              <a:rPr lang="de-DE" sz="3200" dirty="0">
                <a:solidFill>
                  <a:srgbClr val="00925A"/>
                </a:solidFill>
                <a:sym typeface="Wingdings" panose="05000000000000000000" pitchFamily="2" charset="2"/>
              </a:rPr>
              <a:t></a:t>
            </a:r>
            <a:r>
              <a:rPr lang="de-DE" sz="3200" dirty="0" smtClean="0">
                <a:solidFill>
                  <a:srgbClr val="00925A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de-DE" sz="3200" dirty="0">
                <a:solidFill>
                  <a:srgbClr val="00925A"/>
                </a:solidFill>
                <a:latin typeface="+mj-lt"/>
                <a:sym typeface="Wingdings" panose="05000000000000000000" pitchFamily="2" charset="2"/>
              </a:rPr>
              <a:t>Benennung </a:t>
            </a:r>
            <a:r>
              <a:rPr lang="de-DE" sz="3200" dirty="0" smtClean="0">
                <a:solidFill>
                  <a:srgbClr val="00925A"/>
                </a:solidFill>
                <a:latin typeface="+mj-lt"/>
                <a:sym typeface="Wingdings" panose="05000000000000000000" pitchFamily="2" charset="2"/>
              </a:rPr>
              <a:t>Entlastung</a:t>
            </a:r>
            <a:r>
              <a:rPr lang="de-DE" sz="3200" dirty="0">
                <a:solidFill>
                  <a:srgbClr val="00925A"/>
                </a:solidFill>
                <a:latin typeface="+mj-lt"/>
                <a:sym typeface="Wingdings" panose="05000000000000000000" pitchFamily="2" charset="2"/>
              </a:rPr>
              <a:t>!!</a:t>
            </a:r>
          </a:p>
          <a:p>
            <a:endParaRPr lang="de-DE" sz="3200" dirty="0">
              <a:solidFill>
                <a:srgbClr val="00925A"/>
              </a:solidFill>
              <a:latin typeface="+mj-lt"/>
              <a:sym typeface="Wingdings" panose="05000000000000000000" pitchFamily="2" charset="2"/>
            </a:endParaRPr>
          </a:p>
          <a:p>
            <a:r>
              <a:rPr lang="de-DE" sz="3200" dirty="0" err="1">
                <a:solidFill>
                  <a:srgbClr val="00925A"/>
                </a:solidFill>
                <a:latin typeface="+mj-lt"/>
                <a:sym typeface="Wingdings" panose="05000000000000000000" pitchFamily="2" charset="2"/>
              </a:rPr>
              <a:t>p</a:t>
            </a:r>
            <a:r>
              <a:rPr lang="de-DE" sz="3200" dirty="0" err="1" smtClean="0">
                <a:solidFill>
                  <a:srgbClr val="00925A"/>
                </a:solidFill>
                <a:latin typeface="+mj-lt"/>
                <a:sym typeface="Wingdings" panose="05000000000000000000" pitchFamily="2" charset="2"/>
              </a:rPr>
              <a:t>sychoedukativ</a:t>
            </a:r>
            <a:r>
              <a:rPr lang="de-DE" sz="3200" dirty="0">
                <a:solidFill>
                  <a:srgbClr val="00925A"/>
                </a:solidFill>
                <a:latin typeface="+mj-lt"/>
                <a:sym typeface="Wingdings" panose="05000000000000000000" pitchFamily="2" charset="2"/>
              </a:rPr>
              <a:t>:</a:t>
            </a:r>
          </a:p>
          <a:p>
            <a:endParaRPr lang="de-DE" sz="3200" dirty="0">
              <a:solidFill>
                <a:srgbClr val="00925A"/>
              </a:solidFill>
              <a:latin typeface="+mj-lt"/>
              <a:sym typeface="Wingdings" panose="05000000000000000000" pitchFamily="2" charset="2"/>
            </a:endParaRPr>
          </a:p>
          <a:p>
            <a:r>
              <a:rPr lang="de-DE" sz="3200" b="1" dirty="0">
                <a:solidFill>
                  <a:srgbClr val="00925A"/>
                </a:solidFill>
                <a:latin typeface="+mj-lt"/>
                <a:sym typeface="Wingdings" panose="05000000000000000000" pitchFamily="2" charset="2"/>
              </a:rPr>
              <a:t>FIBS</a:t>
            </a:r>
          </a:p>
          <a:p>
            <a:endParaRPr lang="de-DE" dirty="0">
              <a:solidFill>
                <a:srgbClr val="00925A"/>
              </a:solidFill>
              <a:latin typeface="+mj-lt"/>
              <a:sym typeface="Wingdings" panose="05000000000000000000" pitchFamily="2" charset="2"/>
            </a:endParaRPr>
          </a:p>
          <a:p>
            <a:endParaRPr lang="de-DE" dirty="0">
              <a:solidFill>
                <a:srgbClr val="00925A"/>
              </a:solidFill>
              <a:latin typeface="+mj-lt"/>
              <a:sym typeface="Wingdings" panose="05000000000000000000" pitchFamily="2" charset="2"/>
            </a:endParaRPr>
          </a:p>
          <a:p>
            <a:endParaRPr lang="de-DE" dirty="0">
              <a:solidFill>
                <a:srgbClr val="00925A"/>
              </a:solidFill>
              <a:latin typeface="+mj-lt"/>
              <a:sym typeface="Wingdings" panose="05000000000000000000" pitchFamily="2" charset="2"/>
            </a:endParaRPr>
          </a:p>
          <a:p>
            <a:endParaRPr lang="de-DE" dirty="0">
              <a:solidFill>
                <a:srgbClr val="00925A"/>
              </a:solidFill>
              <a:latin typeface="+mj-lt"/>
            </a:endParaRPr>
          </a:p>
          <a:p>
            <a:endParaRPr lang="de-DE" dirty="0">
              <a:solidFill>
                <a:srgbClr val="00925A"/>
              </a:solidFill>
              <a:latin typeface="+mj-lt"/>
            </a:endParaRPr>
          </a:p>
          <a:p>
            <a:endParaRPr lang="de-DE" dirty="0">
              <a:solidFill>
                <a:srgbClr val="00925A"/>
              </a:solidFill>
              <a:latin typeface="+mj-lt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0905" y="2276872"/>
            <a:ext cx="2575351" cy="3637501"/>
          </a:xfrm>
          <a:prstGeom prst="rect">
            <a:avLst/>
          </a:prstGeom>
        </p:spPr>
      </p:pic>
      <p:sp>
        <p:nvSpPr>
          <p:cNvPr id="5" name="Titel 5"/>
          <p:cNvSpPr txBox="1">
            <a:spLocks/>
          </p:cNvSpPr>
          <p:nvPr/>
        </p:nvSpPr>
        <p:spPr>
          <a:xfrm>
            <a:off x="395288" y="405483"/>
            <a:ext cx="6408737" cy="5032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 smtClean="0"/>
              <a:t>Behandlungsansätze</a:t>
            </a:r>
            <a:endParaRPr lang="de-DE" dirty="0"/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8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35"/>
    </mc:Choice>
    <mc:Fallback xmlns="">
      <p:transition spd="slow" advTm="134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4" name="Group 1"/>
          <p:cNvGrpSpPr>
            <a:grpSpLocks/>
          </p:cNvGrpSpPr>
          <p:nvPr/>
        </p:nvGrpSpPr>
        <p:grpSpPr bwMode="auto">
          <a:xfrm>
            <a:off x="539750" y="620713"/>
            <a:ext cx="7604125" cy="6472237"/>
            <a:chOff x="84" y="-411"/>
            <a:chExt cx="5724" cy="4960"/>
          </a:xfrm>
        </p:grpSpPr>
        <p:pic>
          <p:nvPicPr>
            <p:cNvPr id="1741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" y="-411"/>
              <a:ext cx="5724" cy="4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7" name="Text Box 3"/>
            <p:cNvSpPr txBox="1">
              <a:spLocks noChangeArrowheads="1"/>
            </p:cNvSpPr>
            <p:nvPr/>
          </p:nvSpPr>
          <p:spPr bwMode="auto">
            <a:xfrm>
              <a:off x="84" y="-184"/>
              <a:ext cx="5724" cy="4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sp>
        <p:nvSpPr>
          <p:cNvPr id="83" name="CustomShape 2"/>
          <p:cNvSpPr/>
          <p:nvPr/>
        </p:nvSpPr>
        <p:spPr>
          <a:xfrm>
            <a:off x="457200" y="1600200"/>
            <a:ext cx="8229600" cy="4357688"/>
          </a:xfrm>
          <a:prstGeom prst="rect">
            <a:avLst/>
          </a:prstGeom>
        </p:spPr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j-lt"/>
            </a:endParaRPr>
          </a:p>
        </p:txBody>
      </p:sp>
      <p:sp>
        <p:nvSpPr>
          <p:cNvPr id="84" name="CustomShape 3"/>
          <p:cNvSpPr/>
          <p:nvPr/>
        </p:nvSpPr>
        <p:spPr>
          <a:xfrm>
            <a:off x="0" y="0"/>
            <a:ext cx="11796713" cy="11796713"/>
          </a:xfrm>
          <a:prstGeom prst="rect">
            <a:avLst/>
          </a:prstGeom>
        </p:spPr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j-lt"/>
            </a:endParaRPr>
          </a:p>
        </p:txBody>
      </p:sp>
      <p:sp>
        <p:nvSpPr>
          <p:cNvPr id="17413" name="CustomShape 6"/>
          <p:cNvSpPr>
            <a:spLocks noChangeArrowheads="1"/>
          </p:cNvSpPr>
          <p:nvPr/>
        </p:nvSpPr>
        <p:spPr bwMode="auto">
          <a:xfrm>
            <a:off x="6604000" y="685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415" name="Text Box 4"/>
          <p:cNvSpPr txBox="1">
            <a:spLocks noChangeArrowheads="1"/>
          </p:cNvSpPr>
          <p:nvPr/>
        </p:nvSpPr>
        <p:spPr bwMode="auto">
          <a:xfrm>
            <a:off x="-863650" y="6525344"/>
            <a:ext cx="9036050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de-DE" altLang="de-DE" i="1" dirty="0">
                <a:solidFill>
                  <a:schemeClr val="bg1"/>
                </a:solidFill>
                <a:latin typeface="+mn-lt"/>
                <a:ea typeface="Microsoft YaHei" panose="020B0503020204020204" pitchFamily="34" charset="-122"/>
              </a:rPr>
              <a:t>FIBS  </a:t>
            </a:r>
            <a:r>
              <a:rPr lang="de-DE" altLang="de-DE" i="1" dirty="0" err="1">
                <a:solidFill>
                  <a:schemeClr val="bg1"/>
                </a:solidFill>
                <a:latin typeface="+mn-lt"/>
                <a:ea typeface="Microsoft YaHei" panose="020B0503020204020204" pitchFamily="34" charset="-122"/>
              </a:rPr>
              <a:t>Fatigue</a:t>
            </a:r>
            <a:r>
              <a:rPr lang="de-DE" altLang="de-DE" i="1" dirty="0">
                <a:solidFill>
                  <a:schemeClr val="bg1"/>
                </a:solidFill>
                <a:latin typeface="+mn-lt"/>
                <a:ea typeface="Microsoft YaHei" panose="020B0503020204020204" pitchFamily="34" charset="-122"/>
              </a:rPr>
              <a:t> individuell bewältigen - Ein Selbstmanagementprogramm  Folie 1_1</a:t>
            </a:r>
          </a:p>
        </p:txBody>
      </p:sp>
      <p:sp>
        <p:nvSpPr>
          <p:cNvPr id="10" name="Titel 5"/>
          <p:cNvSpPr txBox="1">
            <a:spLocks/>
          </p:cNvSpPr>
          <p:nvPr/>
        </p:nvSpPr>
        <p:spPr>
          <a:xfrm>
            <a:off x="395288" y="405483"/>
            <a:ext cx="6408737" cy="5032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 smtClean="0"/>
              <a:t>Inhalte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05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40"/>
    </mc:Choice>
    <mc:Fallback xmlns="">
      <p:transition spd="slow" advTm="3740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nodeType="clickPar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2"/>
          <p:cNvSpPr/>
          <p:nvPr/>
        </p:nvSpPr>
        <p:spPr>
          <a:xfrm>
            <a:off x="457200" y="1600200"/>
            <a:ext cx="8229600" cy="4357688"/>
          </a:xfrm>
          <a:prstGeom prst="rect">
            <a:avLst/>
          </a:prstGeom>
        </p:spPr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j-lt"/>
            </a:endParaRPr>
          </a:p>
        </p:txBody>
      </p:sp>
      <p:sp>
        <p:nvSpPr>
          <p:cNvPr id="84" name="CustomShape 3"/>
          <p:cNvSpPr/>
          <p:nvPr/>
        </p:nvSpPr>
        <p:spPr>
          <a:xfrm>
            <a:off x="0" y="0"/>
            <a:ext cx="11796713" cy="11796713"/>
          </a:xfrm>
          <a:prstGeom prst="rect">
            <a:avLst/>
          </a:prstGeom>
        </p:spPr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j-lt"/>
            </a:endParaRPr>
          </a:p>
        </p:txBody>
      </p:sp>
      <p:sp>
        <p:nvSpPr>
          <p:cNvPr id="25605" name="CustomShape 6"/>
          <p:cNvSpPr>
            <a:spLocks noChangeArrowheads="1"/>
          </p:cNvSpPr>
          <p:nvPr/>
        </p:nvSpPr>
        <p:spPr bwMode="auto">
          <a:xfrm>
            <a:off x="6604000" y="685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58086"/>
              </p:ext>
            </p:extLst>
          </p:nvPr>
        </p:nvGraphicFramePr>
        <p:xfrm>
          <a:off x="395536" y="1477997"/>
          <a:ext cx="8424862" cy="4399275"/>
        </p:xfrm>
        <a:graphic>
          <a:graphicData uri="http://schemas.openxmlformats.org/drawingml/2006/table">
            <a:tbl>
              <a:tblPr/>
              <a:tblGrid>
                <a:gridCol w="107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7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2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036"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Uhrzeit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Tätigkeit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Auf-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wand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Erschöpfung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Besonderheiten, Bemerkungen, Art d. Erschöpfung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563"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7.30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Aufstehen, duschen, etc.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Fühle mich niedergeschlagen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674"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8.45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Betten machen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Körperlich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085"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10.15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Einkaufen gehen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Körperlich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x-none" sz="1400" b="0" i="0" u="none" strike="noStrike" cap="none" normalizeH="0" baseline="0">
                        <a:ln>
                          <a:noFill/>
                        </a:ln>
                        <a:solidFill>
                          <a:srgbClr val="4B4B4B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085"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11.00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Kurz hinlegen, ausruhen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Körperlich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x-none" sz="1400" b="0" i="0" u="none" strike="noStrike" cap="none" normalizeH="0" baseline="0">
                        <a:ln>
                          <a:noFill/>
                        </a:ln>
                        <a:solidFill>
                          <a:srgbClr val="4B4B4B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085"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12.30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Kochen, Mittag essen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Körperlich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x-none" sz="1400" b="0" i="0" u="none" strike="noStrike" cap="none" normalizeH="0" baseline="0">
                        <a:ln>
                          <a:noFill/>
                        </a:ln>
                        <a:solidFill>
                          <a:srgbClr val="4B4B4B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9674"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14.00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Lesen, dann eingeschlafen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Konnte mich nicht konzentrieren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9674"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16.00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Mit Monika getroffen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Bin sehr müde, schlapp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4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8085"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19.30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Bettfertig gemacht, ins Bett gegangen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4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ts val="400"/>
                        </a:spcBef>
                        <a:buClr>
                          <a:srgbClr val="B7B7B7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B4B4B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Bin völlig fertig, traurig, weil ich nichts geschafft habe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409094" y="6516052"/>
            <a:ext cx="185865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de-DE" i="1" dirty="0">
                <a:solidFill>
                  <a:schemeClr val="bg1"/>
                </a:solidFill>
                <a:latin typeface="+mn-lt"/>
                <a:cs typeface="ＭＳ Ｐゴシック" charset="-128"/>
              </a:rPr>
              <a:t>aus de Vries, 2011</a:t>
            </a:r>
          </a:p>
        </p:txBody>
      </p:sp>
      <p:sp>
        <p:nvSpPr>
          <p:cNvPr id="11" name="Titel 5"/>
          <p:cNvSpPr txBox="1">
            <a:spLocks/>
          </p:cNvSpPr>
          <p:nvPr/>
        </p:nvSpPr>
        <p:spPr>
          <a:xfrm>
            <a:off x="395288" y="405483"/>
            <a:ext cx="6408737" cy="5032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smtClean="0"/>
              <a:t>Energietagebuch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4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653"/>
    </mc:Choice>
    <mc:Fallback xmlns="">
      <p:transition spd="slow" advTm="33653"/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nodeType="clickPar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1196752"/>
            <a:ext cx="3709987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feld 4"/>
          <p:cNvSpPr txBox="1">
            <a:spLocks noChangeArrowheads="1"/>
          </p:cNvSpPr>
          <p:nvPr/>
        </p:nvSpPr>
        <p:spPr bwMode="auto">
          <a:xfrm>
            <a:off x="4405313" y="5949280"/>
            <a:ext cx="18716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de-DE" altLang="de-DE" dirty="0">
                <a:solidFill>
                  <a:srgbClr val="00925A"/>
                </a:solidFill>
              </a:rPr>
              <a:t>Inkl. DVD</a:t>
            </a:r>
          </a:p>
          <a:p>
            <a:pPr eaLnBrk="1" hangingPunct="1"/>
            <a:r>
              <a:rPr lang="de-DE" altLang="de-DE" dirty="0">
                <a:solidFill>
                  <a:srgbClr val="00925A"/>
                </a:solidFill>
              </a:rPr>
              <a:t>4,00 € plus Porto</a:t>
            </a:r>
          </a:p>
        </p:txBody>
      </p:sp>
      <p:pic>
        <p:nvPicPr>
          <p:cNvPr id="26629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122" y="476672"/>
            <a:ext cx="3816350" cy="532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5"/>
          <p:cNvSpPr txBox="1">
            <a:spLocks/>
          </p:cNvSpPr>
          <p:nvPr/>
        </p:nvSpPr>
        <p:spPr>
          <a:xfrm>
            <a:off x="395288" y="405483"/>
            <a:ext cx="6408737" cy="5032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 smtClean="0"/>
              <a:t>Broschüren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88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2"/>
    </mc:Choice>
    <mc:Fallback xmlns="">
      <p:transition spd="slow" advTm="25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457" y="1404257"/>
            <a:ext cx="3352800" cy="4737100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itel 5"/>
          <p:cNvSpPr txBox="1">
            <a:spLocks/>
          </p:cNvSpPr>
          <p:nvPr/>
        </p:nvSpPr>
        <p:spPr>
          <a:xfrm>
            <a:off x="395288" y="405483"/>
            <a:ext cx="6408737" cy="5032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 smtClean="0"/>
              <a:t>Broschüren</a:t>
            </a:r>
            <a:endParaRPr lang="de-DE" dirty="0"/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9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3"/>
    </mc:Choice>
    <mc:Fallback xmlns="">
      <p:transition spd="slow" advTm="37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Broschüren</a:t>
            </a:r>
            <a:endParaRPr lang="de-DE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851275" y="4508500"/>
            <a:ext cx="399096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538163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720725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893763" indent="-173038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13509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18081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22653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27225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240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/>
            </a:r>
            <a:br>
              <a:rPr lang="de-DE" altLang="x-none" sz="240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</a:br>
            <a:r>
              <a:rPr lang="de-DE" altLang="x-none" sz="240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Ein Ratgeber für Betroffene,</a:t>
            </a:r>
            <a:br>
              <a:rPr lang="de-DE" altLang="x-none" sz="240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</a:br>
            <a:r>
              <a:rPr lang="de-DE" altLang="x-none" sz="240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Angehörige und Interessierte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x-none" sz="2400">
              <a:solidFill>
                <a:srgbClr val="00925A"/>
              </a:solidFill>
              <a:latin typeface="+mj-lt"/>
              <a:ea typeface="Calibri" charset="0"/>
              <a:cs typeface="Calibri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832225" y="1063625"/>
            <a:ext cx="5132388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538163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720725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893763" indent="-173038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13509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18081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22653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27225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x-none" sz="2400">
              <a:solidFill>
                <a:srgbClr val="00925A"/>
              </a:solidFill>
              <a:latin typeface="+mj-lt"/>
              <a:ea typeface="Calibri" charset="0"/>
              <a:cs typeface="Calibri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240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Krebshilferatgeber Nr. 51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240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/>
            </a:r>
            <a:br>
              <a:rPr lang="de-DE" altLang="x-none" sz="240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</a:br>
            <a:r>
              <a:rPr lang="de-DE" altLang="x-none" sz="240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Fatigue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240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Chronische Müdigkeit bei Krebs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x-none" sz="2400">
              <a:solidFill>
                <a:srgbClr val="00925A"/>
              </a:solidFill>
              <a:latin typeface="+mj-lt"/>
              <a:ea typeface="Calibri" charset="0"/>
              <a:cs typeface="Calibri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240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Autoren: DFaG und DKH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x-none" sz="2400">
              <a:solidFill>
                <a:srgbClr val="00925A"/>
              </a:solidFill>
              <a:latin typeface="+mj-lt"/>
              <a:ea typeface="Calibri" charset="0"/>
              <a:cs typeface="Calibri" charset="0"/>
            </a:endParaRPr>
          </a:p>
        </p:txBody>
      </p:sp>
      <p:pic>
        <p:nvPicPr>
          <p:cNvPr id="6" name="Picture 4" descr="http://images.booklooker.de/bilder/00AKUN/Dr-Jens-Ulrich-R%25FCffer-Isabell-Annett-Beckmann%2BFatigue-Chronische-M%25FCdigkeit-bei-Krebs-Die-blaue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619250"/>
            <a:ext cx="2857500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89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85"/>
    </mc:Choice>
    <mc:Fallback xmlns="">
      <p:transition spd="slow" advTm="109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Broschüren</a:t>
            </a:r>
            <a:endParaRPr lang="de-DE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571875" y="2197100"/>
            <a:ext cx="5132388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538163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720725" indent="-182563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893763" indent="-173038">
              <a:spcBef>
                <a:spcPts val="400"/>
              </a:spcBef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13509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18081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22653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2722563" indent="-173038" defTabSz="4572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B7B7B7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x-none" sz="2400">
              <a:solidFill>
                <a:srgbClr val="00925A"/>
              </a:solidFill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2800">
                <a:solidFill>
                  <a:srgbClr val="00925A"/>
                </a:solidFill>
                <a:latin typeface="+mj-lt"/>
              </a:rPr>
              <a:t>Ratgeber für Patienten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x-none" sz="2800">
                <a:solidFill>
                  <a:srgbClr val="00925A"/>
                </a:solidFill>
                <a:latin typeface="+mj-lt"/>
              </a:rPr>
              <a:t>zur tumorbedingten Fatigue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x-none" sz="2800">
              <a:solidFill>
                <a:srgbClr val="00925A"/>
              </a:solidFill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x-none" sz="1800">
              <a:solidFill>
                <a:srgbClr val="00925A"/>
              </a:solidFill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x-none" sz="2800">
              <a:solidFill>
                <a:srgbClr val="00925A"/>
              </a:solidFill>
              <a:latin typeface="+mj-lt"/>
            </a:endParaRPr>
          </a:p>
        </p:txBody>
      </p:sp>
      <p:pic>
        <p:nvPicPr>
          <p:cNvPr id="5" name="Picture 5" descr="Wege aus der Erschöpfung - Reif, Karl; Vries, Ulrike de; Petermann, Franz; Görres, Stefa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54150"/>
            <a:ext cx="257968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56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Hilfe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>
          <a:xfrm>
            <a:off x="395288" y="2204863"/>
            <a:ext cx="8353425" cy="460851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1800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975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Font typeface="Palatino Linotype" panose="02040502050505030304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9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3200" b="1" dirty="0" err="1" smtClean="0"/>
              <a:t>DFaG</a:t>
            </a:r>
            <a:r>
              <a:rPr lang="de-DE" altLang="x-none" sz="3200" b="1" dirty="0" smtClean="0"/>
              <a:t> </a:t>
            </a:r>
            <a:r>
              <a:rPr lang="de-DE" altLang="x-none" sz="3200" dirty="0" smtClean="0"/>
              <a:t>Köln: </a:t>
            </a:r>
          </a:p>
          <a:p>
            <a:pPr marL="457200" indent="-457200">
              <a:lnSpc>
                <a:spcPct val="9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dirty="0" err="1" smtClean="0"/>
              <a:t>www.deutsche-fatigue-gesellschaft.de</a:t>
            </a:r>
            <a:r>
              <a:rPr lang="de-DE" altLang="x-none" sz="2000" dirty="0" smtClean="0"/>
              <a:t> </a:t>
            </a:r>
          </a:p>
          <a:p>
            <a:pPr marL="457200" indent="-457200">
              <a:lnSpc>
                <a:spcPct val="9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dirty="0" err="1" smtClean="0"/>
              <a:t>info@deutsche-fatigue-gesellschaft.de</a:t>
            </a:r>
            <a:endParaRPr lang="de-DE" altLang="x-none" sz="2000" dirty="0" smtClean="0"/>
          </a:p>
          <a:p>
            <a:pPr marL="342900" lvl="1" indent="-342900">
              <a:lnSpc>
                <a:spcPct val="90000"/>
              </a:lnSpc>
              <a:buClr>
                <a:srgbClr val="00925A"/>
              </a:buClr>
              <a:buFont typeface="Arial" charset="0"/>
              <a:buChar char="•"/>
            </a:pPr>
            <a:endParaRPr lang="de-DE" altLang="x-none" sz="2000" dirty="0" smtClean="0">
              <a:latin typeface="+mj-lt"/>
            </a:endParaRPr>
          </a:p>
          <a:p>
            <a:pPr marL="457200" indent="-457200">
              <a:lnSpc>
                <a:spcPct val="9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3200" b="1" dirty="0" err="1" smtClean="0"/>
              <a:t>Fatigue</a:t>
            </a:r>
            <a:r>
              <a:rPr lang="de-DE" altLang="x-none" sz="3200" b="1" dirty="0" smtClean="0"/>
              <a:t> Telefon</a:t>
            </a:r>
            <a:r>
              <a:rPr lang="de-DE" altLang="x-none" sz="3200" dirty="0" smtClean="0"/>
              <a:t> (KID) im DKFZ HD</a:t>
            </a:r>
          </a:p>
          <a:p>
            <a:pPr marL="342900" lvl="1" indent="-342900">
              <a:lnSpc>
                <a:spcPct val="90000"/>
              </a:lnSpc>
              <a:buClr>
                <a:srgbClr val="00925A"/>
              </a:buClr>
              <a:buFont typeface="Arial" charset="0"/>
              <a:buChar char="•"/>
            </a:pPr>
            <a:endParaRPr lang="de-DE" altLang="x-none" sz="2000" dirty="0" smtClean="0">
              <a:latin typeface="+mj-lt"/>
            </a:endParaRPr>
          </a:p>
          <a:p>
            <a:pPr marL="457200" indent="-457200">
              <a:lnSpc>
                <a:spcPct val="9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3200" b="1" dirty="0" smtClean="0"/>
              <a:t>weitere Internetadressen</a:t>
            </a:r>
            <a:r>
              <a:rPr lang="de-DE" altLang="x-none" sz="3200" dirty="0" smtClean="0"/>
              <a:t>: </a:t>
            </a:r>
          </a:p>
          <a:p>
            <a:pPr marL="342900" lvl="1" indent="-342900">
              <a:lnSpc>
                <a:spcPct val="9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dirty="0" smtClean="0">
                <a:latin typeface="+mj-lt"/>
              </a:rPr>
              <a:t>	</a:t>
            </a:r>
            <a:r>
              <a:rPr lang="de-DE" altLang="x-none" sz="2000" dirty="0" err="1" smtClean="0">
                <a:solidFill>
                  <a:srgbClr val="00925A"/>
                </a:solidFill>
                <a:latin typeface="+mj-lt"/>
              </a:rPr>
              <a:t>www.krebsinformation.de</a:t>
            </a:r>
            <a:endParaRPr lang="de-DE" altLang="x-none" sz="2000" dirty="0" smtClean="0">
              <a:solidFill>
                <a:srgbClr val="00925A"/>
              </a:solidFill>
              <a:latin typeface="+mj-lt"/>
            </a:endParaRPr>
          </a:p>
          <a:p>
            <a:pPr marL="342900" lvl="1" indent="-342900">
              <a:lnSpc>
                <a:spcPct val="90000"/>
              </a:lnSpc>
              <a:buClr>
                <a:srgbClr val="00925A"/>
              </a:buClr>
              <a:buFont typeface="Arial" charset="0"/>
              <a:buChar char="•"/>
            </a:pPr>
            <a:r>
              <a:rPr lang="de-DE" altLang="x-none" sz="2000" dirty="0" smtClean="0">
                <a:solidFill>
                  <a:srgbClr val="00925A"/>
                </a:solidFill>
                <a:latin typeface="+mj-lt"/>
              </a:rPr>
              <a:t>	</a:t>
            </a:r>
            <a:r>
              <a:rPr lang="de-DE" altLang="x-none" sz="2000" dirty="0" err="1" smtClean="0">
                <a:solidFill>
                  <a:srgbClr val="00925A"/>
                </a:solidFill>
                <a:latin typeface="+mj-lt"/>
              </a:rPr>
              <a:t>www.krebsgesellschaft.de</a:t>
            </a:r>
            <a:endParaRPr lang="de-DE" altLang="x-none" sz="2000" dirty="0">
              <a:solidFill>
                <a:srgbClr val="00925A"/>
              </a:solidFill>
              <a:latin typeface="+mj-lt"/>
            </a:endParaRPr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1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209"/>
    </mc:Choice>
    <mc:Fallback xmlns="">
      <p:transition spd="slow" advTm="742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2354711"/>
              </p:ext>
            </p:extLst>
          </p:nvPr>
        </p:nvGraphicFramePr>
        <p:xfrm>
          <a:off x="304800" y="2062163"/>
          <a:ext cx="8569326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56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6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64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0092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Frauen</a:t>
                      </a:r>
                      <a:endParaRPr lang="de-DE" dirty="0"/>
                    </a:p>
                  </a:txBody>
                  <a:tcPr>
                    <a:solidFill>
                      <a:srgbClr val="0092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Männer</a:t>
                      </a:r>
                      <a:endParaRPr lang="de-DE" dirty="0"/>
                    </a:p>
                  </a:txBody>
                  <a:tcPr>
                    <a:solidFill>
                      <a:srgbClr val="0092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Schmerzen</a:t>
                      </a:r>
                      <a:endParaRPr lang="de-DE" dirty="0"/>
                    </a:p>
                  </a:txBody>
                  <a:tcPr>
                    <a:solidFill>
                      <a:srgbClr val="59B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64%</a:t>
                      </a:r>
                      <a:endParaRPr lang="de-DE" dirty="0"/>
                    </a:p>
                  </a:txBody>
                  <a:tcPr>
                    <a:solidFill>
                      <a:srgbClr val="59B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75%</a:t>
                      </a:r>
                      <a:endParaRPr lang="de-DE" dirty="0"/>
                    </a:p>
                  </a:txBody>
                  <a:tcPr>
                    <a:solidFill>
                      <a:srgbClr val="59B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Fatigue</a:t>
                      </a:r>
                      <a:r>
                        <a:rPr lang="de-DE" dirty="0" smtClean="0"/>
                        <a:t> </a:t>
                      </a:r>
                    </a:p>
                  </a:txBody>
                  <a:tcPr>
                    <a:solidFill>
                      <a:srgbClr val="0092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78%</a:t>
                      </a:r>
                      <a:endParaRPr lang="de-DE" dirty="0"/>
                    </a:p>
                  </a:txBody>
                  <a:tcPr>
                    <a:solidFill>
                      <a:srgbClr val="0092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64%</a:t>
                      </a:r>
                      <a:endParaRPr lang="de-DE" dirty="0"/>
                    </a:p>
                  </a:txBody>
                  <a:tcPr>
                    <a:solidFill>
                      <a:srgbClr val="0092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Schlafstörungen</a:t>
                      </a:r>
                      <a:endParaRPr lang="de-DE" dirty="0"/>
                    </a:p>
                  </a:txBody>
                  <a:tcPr>
                    <a:solidFill>
                      <a:srgbClr val="59B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68%</a:t>
                      </a:r>
                      <a:endParaRPr lang="de-DE" dirty="0"/>
                    </a:p>
                  </a:txBody>
                  <a:tcPr>
                    <a:solidFill>
                      <a:srgbClr val="59B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73%</a:t>
                      </a:r>
                      <a:endParaRPr lang="de-DE" dirty="0"/>
                    </a:p>
                  </a:txBody>
                  <a:tcPr>
                    <a:solidFill>
                      <a:srgbClr val="59B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PNP</a:t>
                      </a:r>
                      <a:endParaRPr lang="de-DE" dirty="0"/>
                    </a:p>
                  </a:txBody>
                  <a:tcPr>
                    <a:solidFill>
                      <a:srgbClr val="0092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50%</a:t>
                      </a:r>
                      <a:endParaRPr lang="de-DE" dirty="0"/>
                    </a:p>
                  </a:txBody>
                  <a:tcPr>
                    <a:solidFill>
                      <a:srgbClr val="0092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36%</a:t>
                      </a:r>
                      <a:endParaRPr lang="de-DE" dirty="0"/>
                    </a:p>
                  </a:txBody>
                  <a:tcPr>
                    <a:solidFill>
                      <a:srgbClr val="0092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kognitive Defizite</a:t>
                      </a:r>
                      <a:endParaRPr lang="de-DE" dirty="0"/>
                    </a:p>
                  </a:txBody>
                  <a:tcPr>
                    <a:solidFill>
                      <a:srgbClr val="59B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45%</a:t>
                      </a:r>
                      <a:endParaRPr lang="de-DE" dirty="0"/>
                    </a:p>
                  </a:txBody>
                  <a:tcPr>
                    <a:solidFill>
                      <a:srgbClr val="59B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27%</a:t>
                      </a:r>
                      <a:endParaRPr lang="de-DE" dirty="0"/>
                    </a:p>
                  </a:txBody>
                  <a:tcPr>
                    <a:solidFill>
                      <a:srgbClr val="59B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sexuelle Probleme</a:t>
                      </a:r>
                      <a:endParaRPr lang="de-DE" dirty="0"/>
                    </a:p>
                  </a:txBody>
                  <a:tcPr>
                    <a:solidFill>
                      <a:srgbClr val="0092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45%</a:t>
                      </a:r>
                      <a:endParaRPr lang="de-DE" dirty="0"/>
                    </a:p>
                  </a:txBody>
                  <a:tcPr>
                    <a:solidFill>
                      <a:srgbClr val="0092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45%</a:t>
                      </a:r>
                      <a:endParaRPr lang="de-DE" dirty="0"/>
                    </a:p>
                  </a:txBody>
                  <a:tcPr>
                    <a:solidFill>
                      <a:srgbClr val="0092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Übelkeit</a:t>
                      </a:r>
                      <a:endParaRPr lang="de-DE" dirty="0"/>
                    </a:p>
                  </a:txBody>
                  <a:tcPr>
                    <a:solidFill>
                      <a:srgbClr val="59B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23%</a:t>
                      </a:r>
                      <a:endParaRPr lang="de-DE" dirty="0"/>
                    </a:p>
                  </a:txBody>
                  <a:tcPr>
                    <a:solidFill>
                      <a:srgbClr val="59B8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46%</a:t>
                      </a:r>
                      <a:endParaRPr lang="de-DE" dirty="0"/>
                    </a:p>
                  </a:txBody>
                  <a:tcPr>
                    <a:solidFill>
                      <a:srgbClr val="59B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395536" y="6525344"/>
            <a:ext cx="295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>
                <a:solidFill>
                  <a:schemeClr val="bg1"/>
                </a:solidFill>
              </a:rPr>
              <a:t>UCCH, eigene </a:t>
            </a:r>
            <a:r>
              <a:rPr lang="de-DE" i="1" smtClean="0">
                <a:solidFill>
                  <a:schemeClr val="bg1"/>
                </a:solidFill>
              </a:rPr>
              <a:t>Daten 2013.</a:t>
            </a:r>
            <a:endParaRPr lang="de-DE" i="1" dirty="0">
              <a:solidFill>
                <a:schemeClr val="bg1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Häufigkeit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89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646"/>
    </mc:Choice>
    <mc:Fallback xmlns="">
      <p:transition spd="slow" advTm="866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567333"/>
            <a:ext cx="3115951" cy="4525963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Fragen???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93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62"/>
    </mc:Choice>
    <mc:Fallback xmlns="">
      <p:transition spd="slow" advTm="130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el 1"/>
          <p:cNvSpPr>
            <a:spLocks noGrp="1"/>
          </p:cNvSpPr>
          <p:nvPr>
            <p:ph type="title"/>
          </p:nvPr>
        </p:nvSpPr>
        <p:spPr>
          <a:xfrm>
            <a:off x="473909" y="-171400"/>
            <a:ext cx="8229600" cy="1143001"/>
          </a:xfrm>
        </p:spPr>
        <p:txBody>
          <a:bodyPr/>
          <a:lstStyle/>
          <a:p>
            <a:pPr eaLnBrk="1" hangingPunct="1"/>
            <a:r>
              <a:rPr lang="de-DE" dirty="0" smtClean="0">
                <a:solidFill>
                  <a:srgbClr val="446280"/>
                </a:solidFill>
              </a:rPr>
              <a:t>Danke für Ihre Aufmerksamkeit!</a:t>
            </a:r>
            <a:endParaRPr lang="de-DE" dirty="0">
              <a:solidFill>
                <a:srgbClr val="446280"/>
              </a:solidFill>
            </a:endParaRPr>
          </a:p>
        </p:txBody>
      </p:sp>
      <p:pic>
        <p:nvPicPr>
          <p:cNvPr id="3" name="Inhaltsplatzhalter 6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75677" y="1052736"/>
            <a:ext cx="8318769" cy="554400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 bwMode="gray">
          <a:xfrm>
            <a:off x="3275856" y="6597352"/>
            <a:ext cx="265136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g</a:t>
            </a:r>
            <a:r>
              <a:rPr lang="de-DE" smtClean="0">
                <a:solidFill>
                  <a:schemeClr val="bg1"/>
                </a:solidFill>
              </a:rPr>
              <a:t>.schilling@asklepios.com</a:t>
            </a:r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72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04"/>
    </mc:Choice>
    <mc:Fallback xmlns="">
      <p:transition spd="slow" advTm="381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39750" y="1242714"/>
            <a:ext cx="8208963" cy="5354638"/>
          </a:xfrm>
          <a:prstGeom prst="rect">
            <a:avLst/>
          </a:prstGeom>
          <a:noFill/>
        </p:spPr>
        <p:txBody>
          <a:bodyPr/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sz="2000" dirty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Eines der häufigsten Symptome, die im Zusammenhang mit einer Krebserkrankung auftreten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de-DE" sz="2000" dirty="0">
              <a:solidFill>
                <a:srgbClr val="00925A"/>
              </a:solidFill>
              <a:latin typeface="+mj-lt"/>
              <a:ea typeface="Calibri" charset="0"/>
              <a:cs typeface="Calibri" charset="0"/>
            </a:endParaRPr>
          </a:p>
          <a:p>
            <a:pPr marL="342900" indent="-342900">
              <a:buFont typeface="Arial" charset="0"/>
              <a:buChar char="•"/>
              <a:defRPr/>
            </a:pPr>
            <a:r>
              <a:rPr lang="de-DE" sz="2000" dirty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Bei fast allen Patienten, die in Chemo- oder Strahlentherapie sind, tritt </a:t>
            </a:r>
            <a:r>
              <a:rPr lang="de-DE" sz="2000" dirty="0" err="1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Fatigue</a:t>
            </a:r>
            <a:r>
              <a:rPr lang="de-DE" sz="2000" dirty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 im Verlauf der Behandlung </a:t>
            </a:r>
            <a:r>
              <a:rPr lang="de-DE" sz="2000" dirty="0" smtClean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auf</a:t>
            </a:r>
            <a:r>
              <a:rPr lang="de-DE" sz="2000" dirty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 </a:t>
            </a:r>
            <a:r>
              <a:rPr lang="de-DE" sz="2000" dirty="0" smtClean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(14-99%). </a:t>
            </a:r>
            <a:r>
              <a:rPr lang="de-DE" sz="2000" dirty="0" smtClean="0">
                <a:solidFill>
                  <a:srgbClr val="00925A"/>
                </a:solidFill>
                <a:latin typeface="+mj-lt"/>
              </a:rPr>
              <a:t>Auch </a:t>
            </a:r>
            <a:r>
              <a:rPr lang="de-DE" sz="2000" dirty="0">
                <a:solidFill>
                  <a:srgbClr val="00925A"/>
                </a:solidFill>
                <a:latin typeface="+mj-lt"/>
              </a:rPr>
              <a:t>Jahre nach der Therapie leiden bis zu 40% der Patienten bestimmter Tumorentitäten unter </a:t>
            </a:r>
            <a:r>
              <a:rPr lang="de-DE" sz="2000" dirty="0" err="1">
                <a:solidFill>
                  <a:srgbClr val="00925A"/>
                </a:solidFill>
                <a:latin typeface="+mj-lt"/>
              </a:rPr>
              <a:t>Fatigue</a:t>
            </a:r>
            <a:r>
              <a:rPr lang="de-DE" sz="2000" dirty="0">
                <a:solidFill>
                  <a:srgbClr val="00925A"/>
                </a:solidFill>
                <a:latin typeface="+mj-lt"/>
              </a:rPr>
              <a:t>.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de-DE" sz="2000" dirty="0">
              <a:solidFill>
                <a:srgbClr val="00925A"/>
              </a:solidFill>
              <a:latin typeface="+mj-lt"/>
              <a:ea typeface="Calibri" charset="0"/>
              <a:cs typeface="Calibri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sz="2000" dirty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Studie mit 1500 Krebspatienten in Chemo- oder Strahlentherapie </a:t>
            </a:r>
            <a:r>
              <a:rPr lang="de-DE" sz="2000" dirty="0" smtClean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litten:	80 % unter </a:t>
            </a:r>
            <a:r>
              <a:rPr lang="de-DE" sz="2000" dirty="0" err="1" smtClean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Fatigue</a:t>
            </a:r>
            <a:endParaRPr lang="de-DE" sz="2000" dirty="0" smtClean="0">
              <a:solidFill>
                <a:srgbClr val="00925A"/>
              </a:solidFill>
              <a:latin typeface="+mj-lt"/>
              <a:ea typeface="Calibri" charset="0"/>
              <a:cs typeface="Calibri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		48% unter Schmerzen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		48% unter Übelkeit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		46% unter Angst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de-DE" sz="2000" dirty="0">
              <a:solidFill>
                <a:srgbClr val="00925A"/>
              </a:solidFill>
              <a:latin typeface="+mj-lt"/>
              <a:ea typeface="Calibri" charset="0"/>
              <a:cs typeface="Calibri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sz="2000" dirty="0" err="1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Fatigue</a:t>
            </a:r>
            <a:r>
              <a:rPr lang="de-DE" sz="2000" dirty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 war in dieser Studie nicht nur das häufigste Symptom, sondern auch das am wenigsten behandelte: nur 23% der Patienten mit </a:t>
            </a:r>
            <a:r>
              <a:rPr lang="de-DE" sz="2000" dirty="0" err="1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Fatigue</a:t>
            </a:r>
            <a:r>
              <a:rPr lang="de-DE" sz="2000" dirty="0">
                <a:solidFill>
                  <a:srgbClr val="00925A"/>
                </a:solidFill>
                <a:latin typeface="+mj-lt"/>
                <a:ea typeface="Calibri" charset="0"/>
                <a:cs typeface="Calibri" charset="0"/>
              </a:rPr>
              <a:t> erhielten eine entsprechende Therapie.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sz="2000" dirty="0">
                <a:solidFill>
                  <a:srgbClr val="00925A"/>
                </a:solidFill>
                <a:latin typeface="Calibri" charset="0"/>
                <a:ea typeface="Calibri" charset="0"/>
                <a:cs typeface="Calibri" charset="0"/>
              </a:rPr>
              <a:t> 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de-DE" sz="2000" b="1" dirty="0">
              <a:solidFill>
                <a:srgbClr val="00925A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de-DE" sz="2400" b="1" dirty="0">
              <a:solidFill>
                <a:srgbClr val="00925A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de-DE" sz="2400" b="1" dirty="0">
              <a:solidFill>
                <a:srgbClr val="00925A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de-DE" sz="2400" dirty="0">
              <a:solidFill>
                <a:srgbClr val="00925A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de-DE" dirty="0">
              <a:solidFill>
                <a:srgbClr val="00925A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Titel 2"/>
          <p:cNvSpPr txBox="1">
            <a:spLocks/>
          </p:cNvSpPr>
          <p:nvPr/>
        </p:nvSpPr>
        <p:spPr>
          <a:xfrm>
            <a:off x="457200" y="0"/>
            <a:ext cx="8229600" cy="9032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accent1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endParaRPr lang="de-DE" dirty="0" smtClean="0"/>
          </a:p>
          <a:p>
            <a:r>
              <a:rPr lang="de-DE" dirty="0" smtClean="0"/>
              <a:t>Relevanz</a:t>
            </a:r>
            <a:endParaRPr lang="de-DE" dirty="0"/>
          </a:p>
        </p:txBody>
      </p:sp>
      <p:pic>
        <p:nvPicPr>
          <p:cNvPr id="3" name="Sound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2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14"/>
    </mc:Choice>
    <mc:Fallback xmlns="">
      <p:transition spd="slow" advTm="402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1352128"/>
            <a:ext cx="4191000" cy="5029200"/>
          </a:xfrm>
          <a:prstGeom prst="rect">
            <a:avLst/>
          </a:prstGeom>
        </p:spPr>
      </p:pic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2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5"/>
    </mc:Choice>
    <mc:Fallback xmlns="">
      <p:transition spd="slow" advTm="32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71" name="Group 51"/>
          <p:cNvGraphicFramePr>
            <a:graphicFrameLocks noGrp="1"/>
          </p:cNvGraphicFramePr>
          <p:nvPr>
            <p:ph idx="1"/>
            <p:extLst/>
          </p:nvPr>
        </p:nvGraphicFramePr>
        <p:xfrm>
          <a:off x="468313" y="1844675"/>
          <a:ext cx="8229600" cy="4430713"/>
        </p:xfrm>
        <a:graphic>
          <a:graphicData uri="http://schemas.openxmlformats.org/drawingml/2006/table">
            <a:tbl>
              <a:tblPr/>
              <a:tblGrid>
                <a:gridCol w="935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3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9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Rang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  1983</a:t>
                      </a:r>
                      <a:endParaRPr kumimoji="0" lang="en-US" sz="2200" b="1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  1995</a:t>
                      </a:r>
                      <a:endParaRPr kumimoji="0" lang="en-US" sz="2200" b="1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  2009</a:t>
                      </a:r>
                      <a:endParaRPr kumimoji="0" lang="en-US" sz="2200" b="1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Erbrechen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Übelkeit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2.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Übelkeit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Haarausfall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Haarausfall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3.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Haarausfall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Erbrechen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Übelkeit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3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4.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Gedanken an die Therapie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Müdigkeit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Erbrechen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2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5.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Länge des Klinikaufenthaltes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Gedanken</a:t>
                      </a: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 an </a:t>
                      </a: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eine</a:t>
                      </a: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Injektion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äußerliche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Veränderungen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395288" y="405483"/>
            <a:ext cx="6408737" cy="503237"/>
          </a:xfrm>
        </p:spPr>
        <p:txBody>
          <a:bodyPr/>
          <a:lstStyle/>
          <a:p>
            <a:r>
              <a:rPr lang="de-DE" dirty="0" smtClean="0"/>
              <a:t>Bedeutung der Therapie-NW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266274"/>
      </p:ext>
    </p:extLst>
  </p:cSld>
  <p:clrMapOvr>
    <a:masterClrMapping/>
  </p:clrMapOvr>
  <p:transition advTm="343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71" name="Group 51"/>
          <p:cNvGraphicFramePr>
            <a:graphicFrameLocks noGrp="1"/>
          </p:cNvGraphicFramePr>
          <p:nvPr>
            <p:ph idx="1"/>
            <p:extLst/>
          </p:nvPr>
        </p:nvGraphicFramePr>
        <p:xfrm>
          <a:off x="468313" y="1844675"/>
          <a:ext cx="8229600" cy="4430713"/>
        </p:xfrm>
        <a:graphic>
          <a:graphicData uri="http://schemas.openxmlformats.org/drawingml/2006/table">
            <a:tbl>
              <a:tblPr/>
              <a:tblGrid>
                <a:gridCol w="935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3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9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Rang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  1983</a:t>
                      </a:r>
                      <a:endParaRPr kumimoji="0" lang="en-US" sz="2200" b="1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  1995</a:t>
                      </a:r>
                      <a:endParaRPr kumimoji="0" lang="en-US" sz="2200" b="1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  2009</a:t>
                      </a:r>
                      <a:endParaRPr kumimoji="0" lang="en-US" sz="2200" b="1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1.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Erbrechen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Übelkeit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Abgeschlagenheit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2.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Übelkeit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Haarausfall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Haarausfall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3.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Haarausfall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Erbrechen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Übelkeit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3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4.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Gedanken an die Therapie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Müdigkeit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libri"/>
                          <a:cs typeface="Calibri"/>
                        </a:rPr>
                        <a:t>Erbrechen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2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5.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Länge des Klinikaufenthaltes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Gedanken</a:t>
                      </a: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 an </a:t>
                      </a: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eine</a:t>
                      </a: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kumimoji="0" lang="en-US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Injektion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äußerliche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Veränderungen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5867400" y="1752600"/>
            <a:ext cx="2819400" cy="1295400"/>
          </a:xfrm>
          <a:prstGeom prst="ellipse">
            <a:avLst/>
          </a:prstGeom>
          <a:noFill/>
          <a:ln w="1905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95288" y="405483"/>
            <a:ext cx="6408737" cy="503237"/>
          </a:xfrm>
        </p:spPr>
        <p:txBody>
          <a:bodyPr/>
          <a:lstStyle/>
          <a:p>
            <a:r>
              <a:rPr lang="de-DE" dirty="0" smtClean="0"/>
              <a:t>Bedeutung der Therapie-NW</a:t>
            </a:r>
            <a:endParaRPr lang="de-DE" dirty="0"/>
          </a:p>
        </p:txBody>
      </p: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84131582"/>
      </p:ext>
    </p:extLst>
  </p:cSld>
  <p:clrMapOvr>
    <a:masterClrMapping/>
  </p:clrMapOvr>
  <p:transition advTm="81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9|6.7|6|14.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1.8|6.6|6.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4|5.8|10.5|6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6|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heme/theme1.xml><?xml version="1.0" encoding="utf-8"?>
<a:theme xmlns:a="http://schemas.openxmlformats.org/drawingml/2006/main" name="Asklepios_PPT-Vorlage_2015">
  <a:themeElements>
    <a:clrScheme name="Asklepios">
      <a:dk1>
        <a:srgbClr val="000000"/>
      </a:dk1>
      <a:lt1>
        <a:srgbClr val="FFFFFF"/>
      </a:lt1>
      <a:dk2>
        <a:srgbClr val="D84000"/>
      </a:dk2>
      <a:lt2>
        <a:srgbClr val="FFC200"/>
      </a:lt2>
      <a:accent1>
        <a:srgbClr val="446280"/>
      </a:accent1>
      <a:accent2>
        <a:srgbClr val="00925A"/>
      </a:accent2>
      <a:accent3>
        <a:srgbClr val="1692C6"/>
      </a:accent3>
      <a:accent4>
        <a:srgbClr val="BDC3C7"/>
      </a:accent4>
      <a:accent5>
        <a:srgbClr val="6E6E6E"/>
      </a:accent5>
      <a:accent6>
        <a:srgbClr val="BFBB11"/>
      </a:accent6>
      <a:hlink>
        <a:srgbClr val="7BD3A7"/>
      </a:hlink>
      <a:folHlink>
        <a:srgbClr val="BAE8D1"/>
      </a:folHlink>
    </a:clrScheme>
    <a:fontScheme name="Asklepios">
      <a:majorFont>
        <a:latin typeface="Franklin Gothic Medium"/>
        <a:ea typeface=""/>
        <a:cs typeface=""/>
      </a:majorFont>
      <a:minorFont>
        <a:latin typeface="Palatino Linotyp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buClr>
            <a:schemeClr val="accent2"/>
          </a:buClr>
          <a:buFont typeface="Arial" pitchFamily="34" charset="0"/>
          <a:buNone/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180000" indent="-180000">
          <a:buFont typeface="Wingdings" panose="05000000000000000000" pitchFamily="2" charset="2"/>
          <a:buChar char="§"/>
          <a:defRPr dirty="0" err="1" smtClean="0"/>
        </a:defPPr>
      </a:lstStyle>
    </a:txDef>
  </a:objectDefaults>
  <a:extraClrSchemeLst/>
  <a:custClrLst>
    <a:custClr>
      <a:srgbClr val="283D4F"/>
    </a:custClr>
    <a:custClr>
      <a:srgbClr val="005C39"/>
    </a:custClr>
    <a:custClr>
      <a:srgbClr val="1692C6"/>
    </a:custClr>
    <a:custClr>
      <a:srgbClr val="6E6E6E"/>
    </a:custClr>
    <a:custClr>
      <a:srgbClr val="BFC611"/>
    </a:custClr>
    <a:custClr>
      <a:srgbClr val="FFCC00"/>
    </a:custClr>
    <a:custClr>
      <a:srgbClr val="D84000"/>
    </a:custClr>
    <a:custClr>
      <a:srgbClr val="8F336B"/>
    </a:custClr>
    <a:custClr>
      <a:srgbClr val="FFFFFF"/>
    </a:custClr>
    <a:custClr>
      <a:srgbClr val="FFFFFF"/>
    </a:custClr>
    <a:custClr>
      <a:srgbClr val="446280"/>
    </a:custClr>
    <a:custClr>
      <a:srgbClr val="00925A"/>
    </a:custClr>
    <a:custClr>
      <a:srgbClr val="67B8DA"/>
    </a:custClr>
    <a:custClr>
      <a:srgbClr val="BDC3C7"/>
    </a:custClr>
    <a:custClr>
      <a:srgbClr val="D5D364"/>
    </a:custClr>
    <a:custClr>
      <a:srgbClr val="FFDE59"/>
    </a:custClr>
    <a:custClr>
      <a:srgbClr val="E88801"/>
    </a:custClr>
    <a:custClr>
      <a:srgbClr val="B67A9F"/>
    </a:custClr>
    <a:custClr>
      <a:srgbClr val="FFFFFF"/>
    </a:custClr>
    <a:custClr>
      <a:srgbClr val="FFFFFF"/>
    </a:custClr>
    <a:custClr>
      <a:srgbClr val="8599AC"/>
    </a:custClr>
    <a:custClr>
      <a:srgbClr val="59B894"/>
    </a:custClr>
    <a:custClr>
      <a:srgbClr val="B9DEEE"/>
    </a:custClr>
    <a:custClr>
      <a:srgbClr val="DEE1E3"/>
    </a:custClr>
    <a:custClr>
      <a:srgbClr val="ECEAB7"/>
    </a:custClr>
    <a:custClr>
      <a:srgbClr val="FFF0B2"/>
    </a:custClr>
    <a:custClr>
      <a:srgbClr val="F0B25A"/>
    </a:custClr>
    <a:custClr>
      <a:srgbClr val="DDC1D2"/>
    </a:custClr>
    <a:custClr>
      <a:srgbClr val="FFFFFF"/>
    </a:custClr>
    <a:custClr>
      <a:srgbClr val="FFFFFF"/>
    </a:custClr>
    <a:custClr>
      <a:srgbClr val="C7D0D9"/>
    </a:custClr>
    <a:custClr>
      <a:srgbClr val="B2DECD"/>
    </a:custClr>
    <a:custClr>
      <a:srgbClr val="E0F1F8"/>
    </a:custClr>
    <a:custClr>
      <a:srgbClr val="EBEDEE"/>
    </a:custClr>
    <a:custClr>
      <a:srgbClr val="F7F6E1"/>
    </a:custClr>
    <a:custClr>
      <a:srgbClr val="FFF9E1"/>
    </a:custClr>
    <a:custClr>
      <a:srgbClr val="F8DBB2"/>
    </a:custClr>
    <a:custClr>
      <a:srgbClr val="ECDCE6"/>
    </a:custClr>
    <a:custClr>
      <a:srgbClr val="FFFFFF"/>
    </a:custClr>
    <a:custClr>
      <a:srgbClr val="FFFFFF"/>
    </a:custClr>
  </a:custClrLst>
</a:theme>
</file>

<file path=ppt/theme/theme2.xml><?xml version="1.0" encoding="utf-8"?>
<a:theme xmlns:a="http://schemas.openxmlformats.org/drawingml/2006/main" name="Larissa-Design">
  <a:themeElements>
    <a:clrScheme name="Asklepios">
      <a:dk1>
        <a:srgbClr val="000000"/>
      </a:dk1>
      <a:lt1>
        <a:srgbClr val="FFFFFF"/>
      </a:lt1>
      <a:dk2>
        <a:srgbClr val="E88801"/>
      </a:dk2>
      <a:lt2>
        <a:srgbClr val="FFC200"/>
      </a:lt2>
      <a:accent1>
        <a:srgbClr val="283D4F"/>
      </a:accent1>
      <a:accent2>
        <a:srgbClr val="00915A"/>
      </a:accent2>
      <a:accent3>
        <a:srgbClr val="6E6E6E"/>
      </a:accent3>
      <a:accent4>
        <a:srgbClr val="BDC3C7"/>
      </a:accent4>
      <a:accent5>
        <a:srgbClr val="E0DED8"/>
      </a:accent5>
      <a:accent6>
        <a:srgbClr val="F4F3F1"/>
      </a:accent6>
      <a:hlink>
        <a:srgbClr val="7BD3A7"/>
      </a:hlink>
      <a:folHlink>
        <a:srgbClr val="BAE8D1"/>
      </a:folHlink>
    </a:clrScheme>
    <a:fontScheme name="Asklepios">
      <a:majorFont>
        <a:latin typeface="Franklin Gothic Medium"/>
        <a:ea typeface=""/>
        <a:cs typeface=""/>
      </a:majorFont>
      <a:minorFont>
        <a:latin typeface="Palatino Linotyp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buClr>
            <a:schemeClr val="accent2"/>
          </a:buClr>
          <a:buFont typeface="Arial" pitchFamily="34" charset="0"/>
          <a:buNone/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180000" indent="-180000">
          <a:buFont typeface="Wingdings" panose="05000000000000000000" pitchFamily="2" charset="2"/>
          <a:buChar char="§"/>
          <a:defRPr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Asklepios">
      <a:dk1>
        <a:srgbClr val="000000"/>
      </a:dk1>
      <a:lt1>
        <a:srgbClr val="FFFFFF"/>
      </a:lt1>
      <a:dk2>
        <a:srgbClr val="E88801"/>
      </a:dk2>
      <a:lt2>
        <a:srgbClr val="FFC200"/>
      </a:lt2>
      <a:accent1>
        <a:srgbClr val="283D4F"/>
      </a:accent1>
      <a:accent2>
        <a:srgbClr val="00915A"/>
      </a:accent2>
      <a:accent3>
        <a:srgbClr val="6E6E6E"/>
      </a:accent3>
      <a:accent4>
        <a:srgbClr val="BDC3C7"/>
      </a:accent4>
      <a:accent5>
        <a:srgbClr val="E0DED8"/>
      </a:accent5>
      <a:accent6>
        <a:srgbClr val="F4F3F1"/>
      </a:accent6>
      <a:hlink>
        <a:srgbClr val="7BD3A7"/>
      </a:hlink>
      <a:folHlink>
        <a:srgbClr val="BAE8D1"/>
      </a:folHlink>
    </a:clrScheme>
    <a:fontScheme name="Asklepios">
      <a:majorFont>
        <a:latin typeface="Franklin Gothic Medium"/>
        <a:ea typeface=""/>
        <a:cs typeface=""/>
      </a:majorFont>
      <a:minorFont>
        <a:latin typeface="Palatino Linotyp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buClr>
            <a:schemeClr val="accent2"/>
          </a:buClr>
          <a:buFont typeface="Arial" pitchFamily="34" charset="0"/>
          <a:buNone/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180000" indent="-180000">
          <a:buFont typeface="Wingdings" panose="05000000000000000000" pitchFamily="2" charset="2"/>
          <a:buChar char="§"/>
          <a:defRPr dirty="0" err="1" smtClean="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F45D7C4394DA341A1E822DF0D68F542" ma:contentTypeVersion="6" ma:contentTypeDescription="Ein neues Dokument erstellen." ma:contentTypeScope="" ma:versionID="befc99527d5bdd63c18dd8df699621c5">
  <xsd:schema xmlns:xsd="http://www.w3.org/2001/XMLSchema" xmlns:xs="http://www.w3.org/2001/XMLSchema" xmlns:p="http://schemas.microsoft.com/office/2006/metadata/properties" xmlns:ns3="81908abe-58c4-4cd9-999c-6f8a116506c2" targetNamespace="http://schemas.microsoft.com/office/2006/metadata/properties" ma:root="true" ma:fieldsID="54d89aa8ba508247f0a6ba25a66e64d6" ns3:_="">
    <xsd:import namespace="81908abe-58c4-4cd9-999c-6f8a116506c2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908abe-58c4-4cd9-999c-6f8a116506c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F54812-7EA8-4246-A5D7-13CEDC446C3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4BED8554-891E-4F46-AB55-BA4CC7F68D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908abe-58c4-4cd9-999c-6f8a116506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F3C9579-379A-4428-85B0-168BEB0F2E09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81908abe-58c4-4cd9-999c-6f8a116506c2"/>
    <ds:schemaRef ds:uri="http://schemas.openxmlformats.org/package/2006/metadata/core-properties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B2377FFF-7CC1-4E6E-B977-2D912661FD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PowerpointTuZ</Template>
  <TotalTime>0</TotalTime>
  <Words>1806</Words>
  <Application>Microsoft Office PowerPoint</Application>
  <PresentationFormat>Bildschirmpräsentation (4:3)</PresentationFormat>
  <Paragraphs>495</Paragraphs>
  <Slides>51</Slides>
  <Notes>12</Notes>
  <HiddenSlides>2</HiddenSlides>
  <MMClips>49</MMClips>
  <ScaleCrop>false</ScaleCrop>
  <HeadingPairs>
    <vt:vector size="8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51</vt:i4>
      </vt:variant>
    </vt:vector>
  </HeadingPairs>
  <TitlesOfParts>
    <vt:vector size="64" baseType="lpstr">
      <vt:lpstr>Microsoft YaHei</vt:lpstr>
      <vt:lpstr>ＭＳ Ｐゴシック</vt:lpstr>
      <vt:lpstr>Arial</vt:lpstr>
      <vt:lpstr>Book Antiqua</vt:lpstr>
      <vt:lpstr>Calibri</vt:lpstr>
      <vt:lpstr>Franklin Gothic Book</vt:lpstr>
      <vt:lpstr>Franklin Gothic Medium</vt:lpstr>
      <vt:lpstr>Palatino Linotype</vt:lpstr>
      <vt:lpstr>Tahoma</vt:lpstr>
      <vt:lpstr>Wingdings</vt:lpstr>
      <vt:lpstr>Asklepios_PPT-Vorlage_2015</vt:lpstr>
      <vt:lpstr>think-cell Folie</vt:lpstr>
      <vt:lpstr>Arbeitsblatt</vt:lpstr>
      <vt:lpstr>Fatigue ist fatal! </vt:lpstr>
      <vt:lpstr>FATIGUE</vt:lpstr>
      <vt:lpstr>Definition</vt:lpstr>
      <vt:lpstr>PowerPoint-Präsentation</vt:lpstr>
      <vt:lpstr>Häufigkeit</vt:lpstr>
      <vt:lpstr>PowerPoint-Präsentation</vt:lpstr>
      <vt:lpstr>PowerPoint-Präsentation</vt:lpstr>
      <vt:lpstr>Bedeutung der Therapie-NW</vt:lpstr>
      <vt:lpstr>Bedeutung der Therapie-NW</vt:lpstr>
      <vt:lpstr>PowerPoint-Präsentation</vt:lpstr>
      <vt:lpstr>multifaktorielle Genese...</vt:lpstr>
      <vt:lpstr>... vielfältige Symptome</vt:lpstr>
      <vt:lpstr>Fatigue</vt:lpstr>
      <vt:lpstr>Fatigue</vt:lpstr>
      <vt:lpstr>Erschöpfung und Müdigkeit bei Gesunden</vt:lpstr>
      <vt:lpstr>Erschöpfung und Müdigkeit bei Tumorpatienten</vt:lpstr>
      <vt:lpstr>das sagen Patienten</vt:lpstr>
      <vt:lpstr>das sagen Patienten</vt:lpstr>
      <vt:lpstr>Fatigue, eine Diagnose?</vt:lpstr>
      <vt:lpstr>PowerPoint-Präsentation</vt:lpstr>
      <vt:lpstr>Folgen</vt:lpstr>
      <vt:lpstr>Alltagsbeeinträchtigung</vt:lpstr>
      <vt:lpstr>Konsequenzen für den beruflichen Wiedereinstieg</vt:lpstr>
      <vt:lpstr>das Dilemma:</vt:lpstr>
      <vt:lpstr>PowerPoint-Präsentation</vt:lpstr>
      <vt:lpstr>PowerPoint-Präsentation</vt:lpstr>
      <vt:lpstr>Problematik – fehlende Thematisierung</vt:lpstr>
      <vt:lpstr>Risikofaktoren</vt:lpstr>
      <vt:lpstr>Diagnostik</vt:lpstr>
      <vt:lpstr>Therapie</vt:lpstr>
      <vt:lpstr>Therapie</vt:lpstr>
      <vt:lpstr>Therapie</vt:lpstr>
      <vt:lpstr>Selbstmanagement</vt:lpstr>
      <vt:lpstr>Sport und Bewegung</vt:lpstr>
      <vt:lpstr>ganzheitliche Ansätze</vt:lpstr>
      <vt:lpstr>medikamentöse Ansätze</vt:lpstr>
      <vt:lpstr>Gingseng</vt:lpstr>
      <vt:lpstr>Fatigue und Depression</vt:lpstr>
      <vt:lpstr>Fatigue und Depression</vt:lpstr>
      <vt:lpstr>PowerPoint-Präsentation</vt:lpstr>
      <vt:lpstr>Was können wir tun?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Broschüren</vt:lpstr>
      <vt:lpstr>Broschüren</vt:lpstr>
      <vt:lpstr>Hilfe</vt:lpstr>
      <vt:lpstr>Fragen???</vt:lpstr>
      <vt:lpstr>Danke für Ihre Aufmerksamkeit!</vt:lpstr>
    </vt:vector>
  </TitlesOfParts>
  <Company>Asklepios Kliniken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Thema der Präsentation</dc:subject>
  <dc:creator>Friedrich Hagenmüller</dc:creator>
  <dc:description>Optimiert für PowerPoint 2007.</dc:description>
  <cp:lastModifiedBy>Marion König</cp:lastModifiedBy>
  <cp:revision>39</cp:revision>
  <cp:lastPrinted>2015-05-22T08:32:07Z</cp:lastPrinted>
  <dcterms:created xsi:type="dcterms:W3CDTF">2017-02-12T21:26:02Z</dcterms:created>
  <dcterms:modified xsi:type="dcterms:W3CDTF">2020-04-16T15:18:49Z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0x0101005F45D7C4394DA341A1E822DF0D68F542</vt:lpwstr>
  </property>
</Properties>
</file>