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43"/>
  </p:notesMasterIdLst>
  <p:handoutMasterIdLst>
    <p:handoutMasterId r:id="rId44"/>
  </p:handoutMasterIdLst>
  <p:sldIdLst>
    <p:sldId id="317" r:id="rId3"/>
    <p:sldId id="337" r:id="rId4"/>
    <p:sldId id="356" r:id="rId5"/>
    <p:sldId id="318" r:id="rId6"/>
    <p:sldId id="321" r:id="rId7"/>
    <p:sldId id="320" r:id="rId8"/>
    <p:sldId id="322" r:id="rId9"/>
    <p:sldId id="324" r:id="rId10"/>
    <p:sldId id="327" r:id="rId11"/>
    <p:sldId id="339" r:id="rId12"/>
    <p:sldId id="340" r:id="rId13"/>
    <p:sldId id="330" r:id="rId14"/>
    <p:sldId id="331" r:id="rId15"/>
    <p:sldId id="332" r:id="rId16"/>
    <p:sldId id="341" r:id="rId17"/>
    <p:sldId id="334" r:id="rId18"/>
    <p:sldId id="335" r:id="rId19"/>
    <p:sldId id="309" r:id="rId20"/>
    <p:sldId id="310" r:id="rId21"/>
    <p:sldId id="311" r:id="rId22"/>
    <p:sldId id="345" r:id="rId23"/>
    <p:sldId id="346" r:id="rId24"/>
    <p:sldId id="316" r:id="rId25"/>
    <p:sldId id="347" r:id="rId26"/>
    <p:sldId id="315" r:id="rId27"/>
    <p:sldId id="314" r:id="rId28"/>
    <p:sldId id="343" r:id="rId29"/>
    <p:sldId id="336" r:id="rId30"/>
    <p:sldId id="344" r:id="rId31"/>
    <p:sldId id="360" r:id="rId32"/>
    <p:sldId id="361" r:id="rId33"/>
    <p:sldId id="364" r:id="rId34"/>
    <p:sldId id="363" r:id="rId35"/>
    <p:sldId id="365" r:id="rId36"/>
    <p:sldId id="362" r:id="rId37"/>
    <p:sldId id="358" r:id="rId38"/>
    <p:sldId id="366" r:id="rId39"/>
    <p:sldId id="367" r:id="rId40"/>
    <p:sldId id="368" r:id="rId41"/>
    <p:sldId id="370" r:id="rId4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492" autoAdjust="0"/>
    <p:restoredTop sz="94660"/>
  </p:normalViewPr>
  <p:slideViewPr>
    <p:cSldViewPr showGuides="1">
      <p:cViewPr varScale="1">
        <p:scale>
          <a:sx n="68" d="100"/>
          <a:sy n="68" d="100"/>
        </p:scale>
        <p:origin x="72" y="2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948"/>
    </p:cViewPr>
  </p:sorterViewPr>
  <p:notesViewPr>
    <p:cSldViewPr showGuides="1">
      <p:cViewPr varScale="1">
        <p:scale>
          <a:sx n="121" d="100"/>
          <a:sy n="121" d="100"/>
        </p:scale>
        <p:origin x="493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F12D9D2-CC69-41D9-BB66-813C924D25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89A7A0-4427-4E2B-A6BF-911E26D100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75188-09E6-40C1-BA69-B40F31A21593}" type="datetimeFigureOut">
              <a:rPr lang="de-DE" smtClean="0"/>
              <a:t>22.05.2020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D805CFA-683E-4BD6-BAFA-45967DB33A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A90E33A-EF00-4298-9951-D26E61E2BC1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D62E7-1059-4CCE-AFEA-5FC3F0EF3A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1190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F8A44-DEFE-468C-B96B-5A4DE0836B82}" type="datetimeFigureOut">
              <a:rPr lang="de-DE" smtClean="0"/>
              <a:t>22.05.2020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2306A-0AB1-46AD-8629-156322E380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901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emf"/><Relationship Id="rId4" Type="http://schemas.openxmlformats.org/officeDocument/2006/relationships/image" Target="../media/image15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6F5204C9-84E4-49C3-B029-F316D26301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636" y="388776"/>
            <a:ext cx="5588000" cy="5524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C0A3D46-B006-495D-82EB-22328AC27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9919" y="3356992"/>
            <a:ext cx="11440606" cy="1419958"/>
          </a:xfrm>
        </p:spPr>
        <p:txBody>
          <a:bodyPr anchor="b"/>
          <a:lstStyle>
            <a:lvl1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 sz="5000" spc="-70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CE04B38-B4EF-4FD9-8501-FD4DE7896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919" y="4847922"/>
            <a:ext cx="11440606" cy="1065516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300" spc="-5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390D418-A971-4D53-B67F-2CBAE2220E2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5903149"/>
            <a:ext cx="1985456" cy="573491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0F79649-4678-4A6A-B6F0-5688D01A36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918" y="6236676"/>
            <a:ext cx="5571619" cy="144000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900" cap="all" baseline="0" dirty="0" smtClean="0">
                <a:latin typeface="+mj-lt"/>
              </a:defRPr>
            </a:lvl1pPr>
          </a:lstStyle>
          <a:p>
            <a:pPr marL="0" lvl="0"/>
            <a:r>
              <a:rPr lang="de-DE" dirty="0"/>
              <a:t>Name, Funktion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5D26715E-11E2-4084-AC6D-B6E2E9D6E5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9918" y="6359684"/>
            <a:ext cx="5571619" cy="144000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900" dirty="0" smtClean="0"/>
            </a:lvl1pPr>
          </a:lstStyle>
          <a:p>
            <a:pPr marL="0" lvl="0"/>
            <a:r>
              <a:rPr lang="de-DE" dirty="0"/>
              <a:t>Ort, Datum</a:t>
            </a:r>
          </a:p>
        </p:txBody>
      </p:sp>
    </p:spTree>
    <p:extLst>
      <p:ext uri="{BB962C8B-B14F-4D97-AF65-F5344CB8AC3E}">
        <p14:creationId xmlns:p14="http://schemas.microsoft.com/office/powerpoint/2010/main" val="256898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46179"/>
            <a:ext cx="5580063" cy="87376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520826"/>
            <a:ext cx="5580063" cy="43926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Bildplatzhalter 8">
            <a:extLst>
              <a:ext uri="{FF2B5EF4-FFF2-40B4-BE49-F238E27FC236}">
                <a16:creationId xmlns:a16="http://schemas.microsoft.com/office/drawing/2014/main" id="{70B86358-3A8E-42E4-835A-B106677742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0465" y="368300"/>
            <a:ext cx="5580060" cy="5545138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89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6" y="1520826"/>
            <a:ext cx="3619500" cy="43926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008E79D9-5756-48A9-87D5-99035E8C6D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6725" y="1520824"/>
            <a:ext cx="3638550" cy="439261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703736-4606-474A-8696-D207CD416C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1024" y="1520824"/>
            <a:ext cx="3619499" cy="2052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B09398A2-1284-44D5-8C45-3C9BA4B319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01024" y="3861437"/>
            <a:ext cx="3619499" cy="2052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7006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94">
          <p15:clr>
            <a:srgbClr val="FBAE40"/>
          </p15:clr>
        </p15:guide>
        <p15:guide id="2" pos="2514">
          <p15:clr>
            <a:srgbClr val="FBAE40"/>
          </p15:clr>
        </p15:guide>
        <p15:guide id="3" pos="4986">
          <p15:clr>
            <a:srgbClr val="FBAE40"/>
          </p15:clr>
        </p15:guide>
        <p15:guide id="4" pos="516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008E79D9-5756-48A9-87D5-99035E8C6D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520824"/>
            <a:ext cx="5580063" cy="324032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5A679828-851C-4B19-914F-C791884F06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464" y="1520824"/>
            <a:ext cx="5580061" cy="324032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7EA7C55-AA0D-4C1D-817C-F38839EEE49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1474" y="4989617"/>
            <a:ext cx="5580063" cy="491611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9B8B0D2D-C151-4596-950B-1A94408E1E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4" y="4989617"/>
            <a:ext cx="5580063" cy="491611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4990957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008E79D9-5756-48A9-87D5-99035E8C6D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520824"/>
            <a:ext cx="2644776" cy="408942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5A679828-851C-4B19-914F-C791884F06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464" y="1520824"/>
            <a:ext cx="2644775" cy="408942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7EA7C55-AA0D-4C1D-817C-F38839EEE49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1475" y="5733256"/>
            <a:ext cx="2644776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9B8B0D2D-C151-4596-950B-1A94408E1E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5" y="5733256"/>
            <a:ext cx="2644776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317BDBB5-1BD3-42FC-A270-47D29D45F86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306762" y="1520824"/>
            <a:ext cx="2643190" cy="408942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F087D051-A80E-4858-B7E6-A4B22228EB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75752" y="1520824"/>
            <a:ext cx="2644774" cy="408942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F1EB8A09-82EC-4D8C-BD45-B38F8C97CE8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06762" y="5733256"/>
            <a:ext cx="2643190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96F55B4B-84D7-4E2D-B9F9-1307019CE04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75752" y="5733256"/>
            <a:ext cx="2644775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4213988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85B5B-F2BA-4B62-84A7-20EB58973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0680"/>
            <a:ext cx="11449050" cy="417816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B890D6F-4513-4BBF-9DA0-6DA92A856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636912"/>
            <a:ext cx="5580063" cy="327652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E7C4710D-3811-4F10-A4DA-A11E7B4D0A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51964" y="2636912"/>
            <a:ext cx="5580063" cy="327652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11674BF-A3AC-4864-9341-D160CFF833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1440" y="1695284"/>
            <a:ext cx="3780098" cy="574675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F917002A-A982-438D-8C45-A76EB9CABA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901504"/>
            <a:ext cx="1548061" cy="1548000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2F430FD7-3B98-4F9B-BB61-A8EF2649B3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47229" y="1695284"/>
            <a:ext cx="3780098" cy="574675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38908A9C-DDDC-423C-889A-4B1543A60D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7264" y="901504"/>
            <a:ext cx="1548061" cy="1548000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53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85B5B-F2BA-4B62-84A7-20EB58973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0680"/>
            <a:ext cx="11449050" cy="417816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B890D6F-4513-4BBF-9DA0-6DA92A856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636912"/>
            <a:ext cx="3744305" cy="327652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E7C4710D-3811-4F10-A4DA-A11E7B4D0A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46380" y="2636912"/>
            <a:ext cx="3744305" cy="327652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11674BF-A3AC-4864-9341-D160CFF833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524" y="1695284"/>
            <a:ext cx="2304256" cy="417817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F917002A-A982-438D-8C45-A76EB9CABA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153522"/>
            <a:ext cx="1296033" cy="1295982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2F430FD7-3B98-4F9B-BB61-A8EF2649B3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86429" y="1695284"/>
            <a:ext cx="2304256" cy="417817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38908A9C-DDDC-423C-889A-4B1543A60D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46380" y="1153522"/>
            <a:ext cx="1296033" cy="1295982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F32E8810-A884-4A50-A383-A9703EAEA0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88277" y="1695284"/>
            <a:ext cx="2232248" cy="417817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7" name="Bildplatzhalter 8">
            <a:extLst>
              <a:ext uri="{FF2B5EF4-FFF2-40B4-BE49-F238E27FC236}">
                <a16:creationId xmlns:a16="http://schemas.microsoft.com/office/drawing/2014/main" id="{678A80E0-D91C-4739-8DD4-A725AE4F0AB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48228" y="1153522"/>
            <a:ext cx="1296033" cy="1295982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2C0B99E7-4114-4A80-935D-B024F0CDF97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48228" y="2636912"/>
            <a:ext cx="3672297" cy="327652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04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B890D6F-4513-4BBF-9DA0-6DA92A856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3551914"/>
            <a:ext cx="3528281" cy="2361524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11674BF-A3AC-4864-9341-D160CFF833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902" y="1515197"/>
            <a:ext cx="1619858" cy="574675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F917002A-A982-438D-8C45-A76EB9CABA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520824"/>
            <a:ext cx="1692218" cy="1692151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38908A9C-DDDC-423C-889A-4B1543A60D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81430" y="1520825"/>
            <a:ext cx="1224147" cy="1224099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AF1F9B0-DE17-4835-8958-49B338A2FD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35960" y="1880828"/>
            <a:ext cx="2412268" cy="1980220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B11D5919-FD65-4E84-82B3-E93EE46648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35960" y="1515197"/>
            <a:ext cx="2412268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8" name="Bildplatzhalter 8">
            <a:extLst>
              <a:ext uri="{FF2B5EF4-FFF2-40B4-BE49-F238E27FC236}">
                <a16:creationId xmlns:a16="http://schemas.microsoft.com/office/drawing/2014/main" id="{7E3322EB-053B-4001-B321-5E7B747B001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148228" y="1520825"/>
            <a:ext cx="1224147" cy="1224099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E0EEF809-5547-4B0E-9E6B-5360B7BF94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02759" y="1880828"/>
            <a:ext cx="2217766" cy="1980220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0" name="Textplatzhalter 10">
            <a:extLst>
              <a:ext uri="{FF2B5EF4-FFF2-40B4-BE49-F238E27FC236}">
                <a16:creationId xmlns:a16="http://schemas.microsoft.com/office/drawing/2014/main" id="{1944A33E-0DDC-4F30-9496-DD480C96CF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602759" y="1515197"/>
            <a:ext cx="2217766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5DB079F0-D8EA-4AAD-9E7F-ED81308F034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81430" y="4082700"/>
            <a:ext cx="1224147" cy="1224099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BE57AFC6-3037-4777-8EAB-9B47E0E1632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735960" y="4442703"/>
            <a:ext cx="2412268" cy="1470735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E3056500-4746-48A0-BFD8-F42C7052B5E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735960" y="4077072"/>
            <a:ext cx="2412268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24" name="Bildplatzhalter 8">
            <a:extLst>
              <a:ext uri="{FF2B5EF4-FFF2-40B4-BE49-F238E27FC236}">
                <a16:creationId xmlns:a16="http://schemas.microsoft.com/office/drawing/2014/main" id="{79CC0DA1-59BB-4D5D-81A8-BA4542F6A17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148228" y="4082700"/>
            <a:ext cx="1224147" cy="1224099"/>
          </a:xfrm>
          <a:prstGeom prst="ellipse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78707E84-C083-4F62-AAB6-EF117835C17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02759" y="4442703"/>
            <a:ext cx="2217766" cy="1470735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6" name="Textplatzhalter 10">
            <a:extLst>
              <a:ext uri="{FF2B5EF4-FFF2-40B4-BE49-F238E27FC236}">
                <a16:creationId xmlns:a16="http://schemas.microsoft.com/office/drawing/2014/main" id="{D7065B84-FBFE-45BD-8308-017A21F0F2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602759" y="4077072"/>
            <a:ext cx="2217766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7983CB3-D578-4F47-AF7F-F1C8FECAF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292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C0FB12F-BB2F-41F5-99C9-4221FB673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091D92-B862-4D44-9CB2-9ECF5AF18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3A4684F-9ABE-4D1B-BB32-DDE1E1A5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7124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6A67432C-BFB0-441C-AA06-09D6984701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C0A3D46-B006-495D-82EB-22328AC271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9919" y="3356992"/>
            <a:ext cx="11440606" cy="1419958"/>
          </a:xfrm>
        </p:spPr>
        <p:txBody>
          <a:bodyPr anchor="b"/>
          <a:lstStyle>
            <a:lvl1pPr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 sz="5000" spc="-80" baseline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CE04B38-B4EF-4FD9-8501-FD4DE78968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919" y="4847922"/>
            <a:ext cx="11440606" cy="1065516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4300" spc="-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390D418-A971-4D53-B67F-2CBAE2220E2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29800" y="5903422"/>
            <a:ext cx="1985456" cy="572945"/>
          </a:xfrm>
          <a:prstGeom prst="rect">
            <a:avLst/>
          </a:prstGeom>
        </p:spPr>
      </p:pic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45E90240-F57E-49BB-92D1-C79793837D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918" y="6236676"/>
            <a:ext cx="5571619" cy="144000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900" cap="all" baseline="0" dirty="0" smtClean="0">
                <a:latin typeface="+mj-lt"/>
              </a:defRPr>
            </a:lvl1pPr>
          </a:lstStyle>
          <a:p>
            <a:pPr marL="0" lvl="0"/>
            <a:r>
              <a:rPr lang="de-DE" dirty="0"/>
              <a:t>Name, Funktion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29D85214-41DE-432D-9C23-A88CC28DAA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9918" y="6359684"/>
            <a:ext cx="5571619" cy="144000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>
              <a:buNone/>
              <a:defRPr lang="de-DE" sz="900" dirty="0" smtClean="0"/>
            </a:lvl1pPr>
          </a:lstStyle>
          <a:p>
            <a:pPr marL="0" lvl="0"/>
            <a:r>
              <a:rPr lang="de-DE" dirty="0"/>
              <a:t>Ort, Datum</a:t>
            </a:r>
          </a:p>
        </p:txBody>
      </p:sp>
    </p:spTree>
    <p:extLst>
      <p:ext uri="{BB962C8B-B14F-4D97-AF65-F5344CB8AC3E}">
        <p14:creationId xmlns:p14="http://schemas.microsoft.com/office/powerpoint/2010/main" val="20615336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8A73CE2-B45B-46DC-8C5B-8D8C5FA286B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C0FB12F-BB2F-41F5-99C9-4221FB673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091D92-B862-4D44-9CB2-9ECF5AF18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3A4684F-9ABE-4D1B-BB32-DDE1E1A5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D63870-074D-4E8E-A60A-211C0897E07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CFCE091-5425-4B49-88BB-C091E00D35ED}"/>
              </a:ext>
            </a:extLst>
          </p:cNvPr>
          <p:cNvSpPr txBox="1"/>
          <p:nvPr userDrawn="1"/>
        </p:nvSpPr>
        <p:spPr>
          <a:xfrm>
            <a:off x="371474" y="6359684"/>
            <a:ext cx="899989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>
              <a:defRPr sz="900"/>
            </a:lvl1pPr>
          </a:lstStyle>
          <a:p>
            <a:pPr lvl="0"/>
            <a:fld id="{6A19E559-5E2B-42CA-8026-DA4DEAFA7BC4}" type="datetime1">
              <a:rPr lang="de-DE" smtClean="0">
                <a:solidFill>
                  <a:schemeClr val="bg1"/>
                </a:solidFill>
              </a:rPr>
              <a:t>22.05.2020</a:t>
            </a:fld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AC8DBD9-6C06-4532-935B-FEDE841C0F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463" y="440670"/>
            <a:ext cx="5580061" cy="3059978"/>
          </a:xfrm>
        </p:spPr>
        <p:txBody>
          <a:bodyPr anchor="ctr"/>
          <a:lstStyle>
            <a:lvl1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None/>
              <a:defRPr sz="4300">
                <a:solidFill>
                  <a:schemeClr val="bg1"/>
                </a:solidFill>
              </a:defRPr>
            </a:lvl2pPr>
            <a:lvl3pPr marL="541338" indent="-541338">
              <a:lnSpc>
                <a:spcPct val="95000"/>
              </a:lnSpc>
              <a:spcAft>
                <a:spcPts val="0"/>
              </a:spcAft>
              <a:buSzPct val="70000"/>
              <a:buFontTx/>
              <a:buBlip>
                <a:blip r:embed="rId3"/>
              </a:buBlip>
              <a:defRPr sz="4300">
                <a:solidFill>
                  <a:schemeClr val="bg1"/>
                </a:solidFill>
              </a:defRPr>
            </a:lvl3pPr>
            <a:lvl4pPr marL="990600" indent="-449263">
              <a:lnSpc>
                <a:spcPct val="95000"/>
              </a:lnSpc>
              <a:spcAft>
                <a:spcPts val="0"/>
              </a:spcAft>
              <a:buSzPct val="75000"/>
              <a:buFontTx/>
              <a:buBlip>
                <a:blip r:embed="rId4"/>
              </a:buBlip>
              <a:defRPr sz="4300">
                <a:solidFill>
                  <a:schemeClr val="bg1"/>
                </a:solidFill>
              </a:defRPr>
            </a:lvl4pPr>
            <a:lvl5pPr>
              <a:lnSpc>
                <a:spcPts val="5000"/>
              </a:lnSpc>
              <a:spcAft>
                <a:spcPts val="0"/>
              </a:spcAft>
              <a:defRPr sz="4300"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dirty="0"/>
              <a:t>Kapitel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3C026244-3A98-453E-BEE7-A107C1CE8A9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4" y="250228"/>
            <a:ext cx="5580064" cy="4546924"/>
          </a:xfrm>
        </p:spPr>
        <p:txBody>
          <a:bodyPr anchor="b"/>
          <a:lstStyle>
            <a:lvl1pPr marL="0" indent="0" algn="l">
              <a:spcAft>
                <a:spcPts val="0"/>
              </a:spcAft>
              <a:buFont typeface="Arial" panose="020B0604020202020204" pitchFamily="34" charset="0"/>
              <a:buNone/>
              <a:defRPr sz="35000" b="0" i="1">
                <a:ln w="12700">
                  <a:solidFill>
                    <a:schemeClr val="bg2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de-DE" dirty="0"/>
              <a:t>0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5BAD1B2-6194-4067-A2FC-5C3B2ACA152F}"/>
              </a:ext>
            </a:extLst>
          </p:cNvPr>
          <p:cNvCxnSpPr/>
          <p:nvPr userDrawn="1"/>
        </p:nvCxnSpPr>
        <p:spPr>
          <a:xfrm>
            <a:off x="6240463" y="368660"/>
            <a:ext cx="558006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AA5B50DE-2492-4677-90BE-CB0366E93F25}"/>
              </a:ext>
            </a:extLst>
          </p:cNvPr>
          <p:cNvCxnSpPr/>
          <p:nvPr userDrawn="1"/>
        </p:nvCxnSpPr>
        <p:spPr>
          <a:xfrm>
            <a:off x="6240463" y="3573017"/>
            <a:ext cx="558006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5DAF6370-0ADE-4008-9C1C-D821E1A3348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81059" y="6092590"/>
            <a:ext cx="443164" cy="43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C0FB12F-BB2F-41F5-99C9-4221FB673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091D92-B862-4D44-9CB2-9ECF5AF18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 der Präsentation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3A4684F-9ABE-4D1B-BB32-DDE1E1A5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D63870-074D-4E8E-A60A-211C0897E07B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CFCE091-5425-4B49-88BB-C091E00D35ED}"/>
              </a:ext>
            </a:extLst>
          </p:cNvPr>
          <p:cNvSpPr txBox="1"/>
          <p:nvPr userDrawn="1"/>
        </p:nvSpPr>
        <p:spPr>
          <a:xfrm>
            <a:off x="371474" y="6359684"/>
            <a:ext cx="899989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>
              <a:defRPr sz="900"/>
            </a:lvl1pPr>
          </a:lstStyle>
          <a:p>
            <a:pPr lvl="0"/>
            <a:fld id="{6A19E559-5E2B-42CA-8026-DA4DEAFA7BC4}" type="datetime1">
              <a:rPr lang="de-DE" smtClean="0">
                <a:solidFill>
                  <a:schemeClr val="bg1"/>
                </a:solidFill>
              </a:rPr>
              <a:t>22.05.2020</a:t>
            </a:fld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AC8DBD9-6C06-4532-935B-FEDE841C0F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0463" y="440670"/>
            <a:ext cx="5580061" cy="3059978"/>
          </a:xfrm>
        </p:spPr>
        <p:txBody>
          <a:bodyPr anchor="ctr"/>
          <a:lstStyle>
            <a:lvl1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None/>
              <a:defRPr sz="5000">
                <a:solidFill>
                  <a:schemeClr val="accent1"/>
                </a:solidFill>
                <a:latin typeface="+mj-lt"/>
              </a:defRPr>
            </a:lvl1pPr>
            <a:lvl2pPr marL="0" indent="0">
              <a:lnSpc>
                <a:spcPct val="95000"/>
              </a:lnSpc>
              <a:spcAft>
                <a:spcPts val="0"/>
              </a:spcAft>
              <a:buFont typeface="Arial" panose="020B0604020202020204" pitchFamily="34" charset="0"/>
              <a:buNone/>
              <a:defRPr sz="4300">
                <a:solidFill>
                  <a:schemeClr val="accent1"/>
                </a:solidFill>
              </a:defRPr>
            </a:lvl2pPr>
            <a:lvl3pPr marL="541338" indent="-541338">
              <a:lnSpc>
                <a:spcPct val="95000"/>
              </a:lnSpc>
              <a:spcAft>
                <a:spcPts val="0"/>
              </a:spcAft>
              <a:buSzPct val="70000"/>
              <a:buFontTx/>
              <a:buBlip>
                <a:blip r:embed="rId2"/>
              </a:buBlip>
              <a:defRPr sz="4300">
                <a:solidFill>
                  <a:schemeClr val="accent1"/>
                </a:solidFill>
              </a:defRPr>
            </a:lvl3pPr>
            <a:lvl4pPr marL="990600" indent="-449263">
              <a:lnSpc>
                <a:spcPct val="95000"/>
              </a:lnSpc>
              <a:spcAft>
                <a:spcPts val="0"/>
              </a:spcAft>
              <a:buSzPct val="75000"/>
              <a:buFontTx/>
              <a:buBlip>
                <a:blip r:embed="rId3"/>
              </a:buBlip>
              <a:defRPr sz="4300">
                <a:solidFill>
                  <a:schemeClr val="accent1"/>
                </a:solidFill>
              </a:defRPr>
            </a:lvl4pPr>
            <a:lvl5pPr>
              <a:lnSpc>
                <a:spcPts val="5000"/>
              </a:lnSpc>
              <a:spcAft>
                <a:spcPts val="0"/>
              </a:spcAft>
              <a:defRPr sz="4300">
                <a:solidFill>
                  <a:schemeClr val="accent1"/>
                </a:solidFill>
              </a:defRPr>
            </a:lvl5pPr>
          </a:lstStyle>
          <a:p>
            <a:pPr lvl="0"/>
            <a:r>
              <a:rPr lang="de-DE" dirty="0"/>
              <a:t>Kapitel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3C026244-3A98-453E-BEE7-A107C1CE8A9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4" y="250228"/>
            <a:ext cx="5580064" cy="4546924"/>
          </a:xfrm>
        </p:spPr>
        <p:txBody>
          <a:bodyPr anchor="b"/>
          <a:lstStyle>
            <a:lvl1pPr marL="0" indent="0" algn="l">
              <a:spcAft>
                <a:spcPts val="0"/>
              </a:spcAft>
              <a:buFont typeface="Arial" panose="020B0604020202020204" pitchFamily="34" charset="0"/>
              <a:buNone/>
              <a:defRPr sz="35000" b="0" i="1">
                <a:ln w="12700">
                  <a:solidFill>
                    <a:schemeClr val="accent1"/>
                  </a:solidFill>
                </a:ln>
                <a:noFill/>
                <a:latin typeface="+mj-lt"/>
              </a:defRPr>
            </a:lvl1pPr>
          </a:lstStyle>
          <a:p>
            <a:pPr lvl="0"/>
            <a:r>
              <a:rPr lang="de-DE" dirty="0"/>
              <a:t>0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5BAD1B2-6194-4067-A2FC-5C3B2ACA152F}"/>
              </a:ext>
            </a:extLst>
          </p:cNvPr>
          <p:cNvCxnSpPr/>
          <p:nvPr userDrawn="1"/>
        </p:nvCxnSpPr>
        <p:spPr>
          <a:xfrm>
            <a:off x="6240463" y="368660"/>
            <a:ext cx="558006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AA5B50DE-2492-4677-90BE-CB0366E93F25}"/>
              </a:ext>
            </a:extLst>
          </p:cNvPr>
          <p:cNvCxnSpPr/>
          <p:nvPr userDrawn="1"/>
        </p:nvCxnSpPr>
        <p:spPr>
          <a:xfrm>
            <a:off x="6240463" y="3573017"/>
            <a:ext cx="558006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5DAF6370-0ADE-4008-9C1C-D821E1A3348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81059" y="6092590"/>
            <a:ext cx="443164" cy="43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059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00" spc="-80" baseline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6659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00" spc="-80" baseline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3386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00" spc="-80" baseline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469420"/>
            <a:ext cx="11449050" cy="4444018"/>
          </a:xfrm>
        </p:spPr>
        <p:txBody>
          <a:bodyPr/>
          <a:lstStyle>
            <a:lvl1pPr marL="266700" indent="-266700">
              <a:defRPr sz="2300"/>
            </a:lvl1pPr>
            <a:lvl2pPr marL="541338" indent="-274638">
              <a:defRPr sz="2300"/>
            </a:lvl2pPr>
            <a:lvl3pPr marL="808038" indent="-266700">
              <a:defRPr sz="2300"/>
            </a:lvl3pPr>
            <a:lvl4pPr marL="1074738" indent="-266700">
              <a:defRPr sz="2300"/>
            </a:lvl4pPr>
            <a:lvl5pPr marL="1341438" indent="-266700">
              <a:defRPr sz="23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363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46179"/>
            <a:ext cx="5580063" cy="873760"/>
          </a:xfrm>
        </p:spPr>
        <p:txBody>
          <a:bodyPr/>
          <a:lstStyle>
            <a:lvl1pPr>
              <a:defRPr sz="5000" spc="-80" baseline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469420"/>
            <a:ext cx="5580063" cy="4444018"/>
          </a:xfrm>
        </p:spPr>
        <p:txBody>
          <a:bodyPr/>
          <a:lstStyle>
            <a:lvl1pPr marL="266700" indent="-266700">
              <a:defRPr sz="2300"/>
            </a:lvl1pPr>
            <a:lvl2pPr marL="541338" indent="-274638">
              <a:defRPr sz="2300"/>
            </a:lvl2pPr>
            <a:lvl3pPr marL="808038" indent="-266700">
              <a:defRPr sz="2300"/>
            </a:lvl3pPr>
            <a:lvl4pPr marL="1074738" indent="-266700">
              <a:defRPr sz="2300"/>
            </a:lvl4pPr>
            <a:lvl5pPr marL="1341438" indent="-266700">
              <a:defRPr sz="23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6AF51FB-A681-4EAC-A185-6B1693BC02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0465" y="368300"/>
            <a:ext cx="5580060" cy="5545138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172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00" spc="-80" baseline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4778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20646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520826"/>
            <a:ext cx="5580063" cy="439261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2B3BEA8-1D4D-482F-BCEB-77F7D37C63E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8402" y="1520826"/>
            <a:ext cx="5572123" cy="439261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651986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6" y="1520826"/>
            <a:ext cx="3619500" cy="439261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2B3BEA8-1D4D-482F-BCEB-77F7D37C63E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276726" y="1520826"/>
            <a:ext cx="3638549" cy="439261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8014837-0441-4034-857B-F64B214EBBD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01025" y="1520826"/>
            <a:ext cx="3619500" cy="439261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08599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94">
          <p15:clr>
            <a:srgbClr val="FBAE40"/>
          </p15:clr>
        </p15:guide>
        <p15:guide id="2" pos="2514">
          <p15:clr>
            <a:srgbClr val="FBAE40"/>
          </p15:clr>
        </p15:guide>
        <p15:guide id="3" pos="4986">
          <p15:clr>
            <a:srgbClr val="FBAE40"/>
          </p15:clr>
        </p15:guide>
        <p15:guide id="4" pos="516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85B5B-F2BA-4B62-84A7-20EB58973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38230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46179"/>
            <a:ext cx="5580063" cy="873760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520826"/>
            <a:ext cx="5580063" cy="439261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Bildplatzhalter 8">
            <a:extLst>
              <a:ext uri="{FF2B5EF4-FFF2-40B4-BE49-F238E27FC236}">
                <a16:creationId xmlns:a16="http://schemas.microsoft.com/office/drawing/2014/main" id="{70B86358-3A8E-42E4-835A-B106677742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0465" y="368300"/>
            <a:ext cx="5580060" cy="5545138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913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00" spc="-80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469420"/>
            <a:ext cx="11449050" cy="4444018"/>
          </a:xfrm>
        </p:spPr>
        <p:txBody>
          <a:bodyPr/>
          <a:lstStyle>
            <a:lvl1pPr marL="266700" indent="-266700">
              <a:defRPr sz="2300"/>
            </a:lvl1pPr>
            <a:lvl2pPr marL="541338" indent="-274638">
              <a:defRPr sz="2300"/>
            </a:lvl2pPr>
            <a:lvl3pPr marL="808038" indent="-266700">
              <a:defRPr sz="2300"/>
            </a:lvl3pPr>
            <a:lvl4pPr marL="1074738" indent="-266700">
              <a:defRPr sz="2300"/>
            </a:lvl4pPr>
            <a:lvl5pPr marL="1341438" indent="-266700">
              <a:defRPr sz="23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5574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6" y="1520826"/>
            <a:ext cx="3619500" cy="4392612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008E79D9-5756-48A9-87D5-99035E8C6D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76725" y="1520824"/>
            <a:ext cx="3638550" cy="4392613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703736-4606-474A-8696-D207CD416C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01024" y="1520824"/>
            <a:ext cx="3619499" cy="2052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B09398A2-1284-44D5-8C45-3C9BA4B3195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01024" y="3861437"/>
            <a:ext cx="3619499" cy="2052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1557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94">
          <p15:clr>
            <a:srgbClr val="FBAE40"/>
          </p15:clr>
        </p15:guide>
        <p15:guide id="2" pos="2514">
          <p15:clr>
            <a:srgbClr val="FBAE40"/>
          </p15:clr>
        </p15:guide>
        <p15:guide id="3" pos="4986">
          <p15:clr>
            <a:srgbClr val="FBAE40"/>
          </p15:clr>
        </p15:guide>
        <p15:guide id="4" pos="5166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008E79D9-5756-48A9-87D5-99035E8C6D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520824"/>
            <a:ext cx="5580063" cy="3240323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5A679828-851C-4B19-914F-C791884F06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464" y="1520824"/>
            <a:ext cx="5580061" cy="3240323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7EA7C55-AA0D-4C1D-817C-F38839EEE49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1474" y="4989617"/>
            <a:ext cx="5580063" cy="491611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9B8B0D2D-C151-4596-950B-1A94408E1E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4" y="4989617"/>
            <a:ext cx="5580063" cy="491611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034650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Bildplatzhalter 8">
            <a:extLst>
              <a:ext uri="{FF2B5EF4-FFF2-40B4-BE49-F238E27FC236}">
                <a16:creationId xmlns:a16="http://schemas.microsoft.com/office/drawing/2014/main" id="{008E79D9-5756-48A9-87D5-99035E8C6D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1475" y="1520824"/>
            <a:ext cx="2644776" cy="4089423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5A679828-851C-4B19-914F-C791884F06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40464" y="1520824"/>
            <a:ext cx="2644775" cy="4089423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97EA7C55-AA0D-4C1D-817C-F38839EEE49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1475" y="5733256"/>
            <a:ext cx="2644776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9B8B0D2D-C151-4596-950B-1A94408E1E6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5" y="5733256"/>
            <a:ext cx="2644776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317BDBB5-1BD3-42FC-A270-47D29D45F86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306762" y="1520824"/>
            <a:ext cx="2643190" cy="4089423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3" name="Bildplatzhalter 8">
            <a:extLst>
              <a:ext uri="{FF2B5EF4-FFF2-40B4-BE49-F238E27FC236}">
                <a16:creationId xmlns:a16="http://schemas.microsoft.com/office/drawing/2014/main" id="{F087D051-A80E-4858-B7E6-A4B22228EB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75752" y="1520824"/>
            <a:ext cx="2644774" cy="4089423"/>
          </a:xfr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6" name="Textplatzhalter 7">
            <a:extLst>
              <a:ext uri="{FF2B5EF4-FFF2-40B4-BE49-F238E27FC236}">
                <a16:creationId xmlns:a16="http://schemas.microsoft.com/office/drawing/2014/main" id="{F1EB8A09-82EC-4D8C-BD45-B38F8C97CE8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06762" y="5733256"/>
            <a:ext cx="2643190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96F55B4B-84D7-4E2D-B9F9-1307019CE04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175752" y="5733256"/>
            <a:ext cx="2644775" cy="239583"/>
          </a:xfrm>
        </p:spPr>
        <p:txBody>
          <a:bodyPr/>
          <a:lstStyle>
            <a:lvl1pPr marL="0" indent="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None/>
              <a:defRPr sz="1100"/>
            </a:lvl1pPr>
            <a:lvl2pPr marL="182562" indent="0">
              <a:lnSpc>
                <a:spcPct val="110000"/>
              </a:lnSpc>
              <a:spcAft>
                <a:spcPts val="0"/>
              </a:spcAft>
              <a:buNone/>
              <a:defRPr/>
            </a:lvl2pPr>
            <a:lvl3pPr>
              <a:lnSpc>
                <a:spcPct val="110000"/>
              </a:lnSpc>
              <a:spcAft>
                <a:spcPts val="0"/>
              </a:spcAft>
              <a:defRPr/>
            </a:lvl3pPr>
            <a:lvl4pPr>
              <a:lnSpc>
                <a:spcPct val="110000"/>
              </a:lnSpc>
              <a:spcAft>
                <a:spcPts val="0"/>
              </a:spcAft>
              <a:defRPr/>
            </a:lvl4pPr>
            <a:lvl5pPr>
              <a:lnSpc>
                <a:spcPct val="110000"/>
              </a:lnSpc>
              <a:spcAft>
                <a:spcPts val="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234071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85B5B-F2BA-4B62-84A7-20EB58973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0680"/>
            <a:ext cx="11449050" cy="417816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B890D6F-4513-4BBF-9DA0-6DA92A856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636912"/>
            <a:ext cx="5580063" cy="32765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E7C4710D-3811-4F10-A4DA-A11E7B4D0A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51964" y="2636912"/>
            <a:ext cx="5580063" cy="327652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11674BF-A3AC-4864-9341-D160CFF833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71440" y="1695284"/>
            <a:ext cx="3780098" cy="574675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F917002A-A982-438D-8C45-A76EB9CABA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901504"/>
            <a:ext cx="1548061" cy="1548000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2F430FD7-3B98-4F9B-BB61-A8EF2649B3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047229" y="1695284"/>
            <a:ext cx="3780098" cy="574675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38908A9C-DDDC-423C-889A-4B1543A60D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7264" y="901504"/>
            <a:ext cx="1548061" cy="1548000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0373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85B5B-F2BA-4B62-84A7-20EB58973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0680"/>
            <a:ext cx="11449050" cy="417816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B890D6F-4513-4BBF-9DA0-6DA92A856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636912"/>
            <a:ext cx="3744305" cy="327652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E7C4710D-3811-4F10-A4DA-A11E7B4D0A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46380" y="2636912"/>
            <a:ext cx="3744305" cy="327652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11674BF-A3AC-4864-9341-D160CFF833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524" y="1695284"/>
            <a:ext cx="2304256" cy="417817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F917002A-A982-438D-8C45-A76EB9CABA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153522"/>
            <a:ext cx="1296033" cy="1295982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2F430FD7-3B98-4F9B-BB61-A8EF2649B3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86429" y="1695284"/>
            <a:ext cx="2304256" cy="417817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38908A9C-DDDC-423C-889A-4B1543A60D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46380" y="1153522"/>
            <a:ext cx="1296033" cy="1295982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F32E8810-A884-4A50-A383-A9703EAEA0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88277" y="1695284"/>
            <a:ext cx="2232248" cy="417817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7" name="Bildplatzhalter 8">
            <a:extLst>
              <a:ext uri="{FF2B5EF4-FFF2-40B4-BE49-F238E27FC236}">
                <a16:creationId xmlns:a16="http://schemas.microsoft.com/office/drawing/2014/main" id="{678A80E0-D91C-4739-8DD4-A725AE4F0AB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48228" y="1153522"/>
            <a:ext cx="1296033" cy="1295982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2C0B99E7-4114-4A80-935D-B024F0CDF97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48228" y="2636912"/>
            <a:ext cx="3672297" cy="327652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055594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(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B890D6F-4513-4BBF-9DA0-6DA92A856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3551914"/>
            <a:ext cx="3528281" cy="2361524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011674BF-A3AC-4864-9341-D160CFF8333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315902" y="1515197"/>
            <a:ext cx="1619858" cy="574675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F917002A-A982-438D-8C45-A76EB9CABA6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71475" y="1520824"/>
            <a:ext cx="1692218" cy="1692151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6" name="Bildplatzhalter 8">
            <a:extLst>
              <a:ext uri="{FF2B5EF4-FFF2-40B4-BE49-F238E27FC236}">
                <a16:creationId xmlns:a16="http://schemas.microsoft.com/office/drawing/2014/main" id="{38908A9C-DDDC-423C-889A-4B1543A60D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81430" y="1520825"/>
            <a:ext cx="1224147" cy="1224099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0AF1F9B0-DE17-4835-8958-49B338A2FDF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35960" y="1880828"/>
            <a:ext cx="2412268" cy="1980220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B11D5919-FD65-4E84-82B3-E93EE466488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735960" y="1515197"/>
            <a:ext cx="2412268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18" name="Bildplatzhalter 8">
            <a:extLst>
              <a:ext uri="{FF2B5EF4-FFF2-40B4-BE49-F238E27FC236}">
                <a16:creationId xmlns:a16="http://schemas.microsoft.com/office/drawing/2014/main" id="{7E3322EB-053B-4001-B321-5E7B747B001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8148228" y="1520825"/>
            <a:ext cx="1224147" cy="1224099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9" name="Textplatzhalter 7">
            <a:extLst>
              <a:ext uri="{FF2B5EF4-FFF2-40B4-BE49-F238E27FC236}">
                <a16:creationId xmlns:a16="http://schemas.microsoft.com/office/drawing/2014/main" id="{E0EEF809-5547-4B0E-9E6B-5360B7BF94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02759" y="1880828"/>
            <a:ext cx="2217766" cy="1980220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0" name="Textplatzhalter 10">
            <a:extLst>
              <a:ext uri="{FF2B5EF4-FFF2-40B4-BE49-F238E27FC236}">
                <a16:creationId xmlns:a16="http://schemas.microsoft.com/office/drawing/2014/main" id="{1944A33E-0DDC-4F30-9496-DD480C96CF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602759" y="1515197"/>
            <a:ext cx="2217766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21" name="Bildplatzhalter 8">
            <a:extLst>
              <a:ext uri="{FF2B5EF4-FFF2-40B4-BE49-F238E27FC236}">
                <a16:creationId xmlns:a16="http://schemas.microsoft.com/office/drawing/2014/main" id="{5DB079F0-D8EA-4AAD-9E7F-ED81308F034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81430" y="4082700"/>
            <a:ext cx="1224147" cy="1224099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Textplatzhalter 7">
            <a:extLst>
              <a:ext uri="{FF2B5EF4-FFF2-40B4-BE49-F238E27FC236}">
                <a16:creationId xmlns:a16="http://schemas.microsoft.com/office/drawing/2014/main" id="{BE57AFC6-3037-4777-8EAB-9B47E0E1632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735960" y="4442703"/>
            <a:ext cx="2412268" cy="1470735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E3056500-4746-48A0-BFD8-F42C7052B5E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735960" y="4077072"/>
            <a:ext cx="2412268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24" name="Bildplatzhalter 8">
            <a:extLst>
              <a:ext uri="{FF2B5EF4-FFF2-40B4-BE49-F238E27FC236}">
                <a16:creationId xmlns:a16="http://schemas.microsoft.com/office/drawing/2014/main" id="{79CC0DA1-59BB-4D5D-81A8-BA4542F6A17A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148228" y="4082700"/>
            <a:ext cx="1224147" cy="1224099"/>
          </a:xfrm>
          <a:prstGeom prst="ellipse">
            <a:avLst/>
          </a:prstGeom>
          <a:solidFill>
            <a:schemeClr val="bg1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25" name="Textplatzhalter 7">
            <a:extLst>
              <a:ext uri="{FF2B5EF4-FFF2-40B4-BE49-F238E27FC236}">
                <a16:creationId xmlns:a16="http://schemas.microsoft.com/office/drawing/2014/main" id="{78707E84-C083-4F62-AAB6-EF117835C17B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02759" y="4442703"/>
            <a:ext cx="2217766" cy="1470735"/>
          </a:xfrm>
        </p:spPr>
        <p:txBody>
          <a:bodyPr/>
          <a:lstStyle>
            <a:lvl1pPr>
              <a:spcAft>
                <a:spcPts val="600"/>
              </a:spcAft>
              <a:defRPr sz="1100"/>
            </a:lvl1pPr>
            <a:lvl2pPr>
              <a:spcAft>
                <a:spcPts val="600"/>
              </a:spcAft>
              <a:defRPr sz="1100"/>
            </a:lvl2pPr>
            <a:lvl3pPr>
              <a:spcAft>
                <a:spcPts val="600"/>
              </a:spcAft>
              <a:defRPr sz="1100"/>
            </a:lvl3pPr>
            <a:lvl4pPr>
              <a:spcAft>
                <a:spcPts val="600"/>
              </a:spcAft>
              <a:defRPr sz="1100"/>
            </a:lvl4pPr>
            <a:lvl5pPr>
              <a:spcAft>
                <a:spcPts val="600"/>
              </a:spcAft>
              <a:defRPr sz="11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6" name="Textplatzhalter 10">
            <a:extLst>
              <a:ext uri="{FF2B5EF4-FFF2-40B4-BE49-F238E27FC236}">
                <a16:creationId xmlns:a16="http://schemas.microsoft.com/office/drawing/2014/main" id="{D7065B84-FBFE-45BD-8308-017A21F0F2B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602759" y="4077072"/>
            <a:ext cx="2217766" cy="36563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0"/>
              </a:spcAft>
              <a:buNone/>
              <a:defRPr sz="1200" cap="all" baseline="0">
                <a:latin typeface="+mj-lt"/>
              </a:defRPr>
            </a:lvl1pPr>
            <a:lvl2pPr marL="0" indent="0">
              <a:lnSpc>
                <a:spcPct val="90000"/>
              </a:lnSpc>
              <a:spcAft>
                <a:spcPts val="0"/>
              </a:spcAft>
              <a:buFont typeface="Arial" panose="020B0604020202020204" pitchFamily="34" charset="0"/>
              <a:buNone/>
              <a:defRPr sz="900"/>
            </a:lvl2pPr>
            <a:lvl3pPr marL="358775" indent="0">
              <a:buNone/>
              <a:defRPr/>
            </a:lvl3pPr>
          </a:lstStyle>
          <a:p>
            <a:pPr lvl="0"/>
            <a:r>
              <a:rPr lang="de-DE" dirty="0"/>
              <a:t>Vorname Nachname</a:t>
            </a:r>
          </a:p>
          <a:p>
            <a:pPr lvl="1"/>
            <a:r>
              <a:rPr lang="de-DE" dirty="0"/>
              <a:t>Funktion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97983CB3-D578-4F47-AF7F-F1C8FECAF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113132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C0FB12F-BB2F-41F5-99C9-4221FB673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091D92-B862-4D44-9CB2-9ECF5AF18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3A4684F-9ABE-4D1B-BB32-DDE1E1A5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077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46179"/>
            <a:ext cx="5580063" cy="873760"/>
          </a:xfrm>
        </p:spPr>
        <p:txBody>
          <a:bodyPr/>
          <a:lstStyle>
            <a:lvl1pPr>
              <a:defRPr sz="5000" spc="-80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469420"/>
            <a:ext cx="5580063" cy="4444018"/>
          </a:xfrm>
        </p:spPr>
        <p:txBody>
          <a:bodyPr/>
          <a:lstStyle>
            <a:lvl1pPr marL="266700" indent="-266700">
              <a:defRPr sz="2300"/>
            </a:lvl1pPr>
            <a:lvl2pPr marL="541338" indent="-274638">
              <a:defRPr sz="2300"/>
            </a:lvl2pPr>
            <a:lvl3pPr marL="808038" indent="-266700">
              <a:defRPr sz="2300"/>
            </a:lvl3pPr>
            <a:lvl4pPr marL="1074738" indent="-266700">
              <a:defRPr sz="2300"/>
            </a:lvl4pPr>
            <a:lvl5pPr marL="1341438" indent="-266700">
              <a:defRPr sz="23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76AF51FB-A681-4EAC-A185-6B1693BC02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40465" y="368300"/>
            <a:ext cx="5580060" cy="5545138"/>
          </a:xfrm>
          <a:solidFill>
            <a:schemeClr val="bg2"/>
          </a:solidFill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8785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5000" spc="-80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848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771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520826"/>
            <a:ext cx="5580063" cy="43926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2B3BEA8-1D4D-482F-BCEB-77F7D37C63E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8402" y="1520826"/>
            <a:ext cx="5572123" cy="43926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0360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B0833-061F-4F6F-9A29-DFE4880D7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985D85-F69D-4C9C-AEDE-A519F1B89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6" y="1520826"/>
            <a:ext cx="3619500" cy="43926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741685-9CB7-4892-9064-12270C9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76F1577-8ECF-497D-A62F-356DFB996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D95795-5B80-4680-9304-B2EB867E2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B2B3BEA8-1D4D-482F-BCEB-77F7D37C63E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276726" y="1520826"/>
            <a:ext cx="3638549" cy="43926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78014837-0441-4034-857B-F64B214EBBD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8201025" y="1520826"/>
            <a:ext cx="3619500" cy="439261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0865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94" userDrawn="1">
          <p15:clr>
            <a:srgbClr val="FBAE40"/>
          </p15:clr>
        </p15:guide>
        <p15:guide id="2" pos="2514" userDrawn="1">
          <p15:clr>
            <a:srgbClr val="FBAE40"/>
          </p15:clr>
        </p15:guide>
        <p15:guide id="3" pos="4986" userDrawn="1">
          <p15:clr>
            <a:srgbClr val="FBAE40"/>
          </p15:clr>
        </p15:guide>
        <p15:guide id="4" pos="516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85B5B-F2BA-4B62-84A7-20EB58973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0512E3-0758-4BBF-B4E7-2566AA36F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4DE7BD3-901C-4A84-A07F-6AFBD664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2231D3-D0A7-4A8C-8C01-0A73C90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821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0.xml"/><Relationship Id="rId21" Type="http://schemas.openxmlformats.org/officeDocument/2006/relationships/image" Target="../media/image8.emf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23" Type="http://schemas.openxmlformats.org/officeDocument/2006/relationships/image" Target="../media/image10.emf"/><Relationship Id="rId10" Type="http://schemas.openxmlformats.org/officeDocument/2006/relationships/slideLayout" Target="../slideLayouts/slideLayout27.xml"/><Relationship Id="rId19" Type="http://schemas.openxmlformats.org/officeDocument/2006/relationships/slideLayout" Target="../slideLayouts/slideLayout36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Relationship Id="rId22" Type="http://schemas.openxmlformats.org/officeDocument/2006/relationships/image" Target="../media/image9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AB51E0-4640-48D1-AF56-AFC72C78F52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46179"/>
            <a:ext cx="11449050" cy="8737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DF6E6C-8241-4F17-82E2-21701D546D5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520826"/>
            <a:ext cx="11449050" cy="4392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C0C947-8361-4DDA-BDE1-616AB53D236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3472" y="6359684"/>
            <a:ext cx="9648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Untertitel der Präsentation (Eingabe im Menü "Einfügen &gt; Kopf- und Fußzeile")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C03738-7276-4E4C-A8CA-215CE04C4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343472" y="6236676"/>
            <a:ext cx="9648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 cap="all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 der Präsentation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A74DE3-A242-4CD7-953B-9B91B100F3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71474" y="6236676"/>
            <a:ext cx="899989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  <a:latin typeface="+mj-lt"/>
              </a:defRPr>
            </a:lvl1pPr>
          </a:lstStyle>
          <a:p>
            <a:fld id="{A0D63870-074D-4E8E-A60A-211C0897E07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BE83705-96E6-47E8-BDCE-F590B0A1C4DA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379994" y="6092590"/>
            <a:ext cx="445294" cy="43251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8640F909-A8FD-47BE-B1D6-F7EF11F3C438}"/>
              </a:ext>
            </a:extLst>
          </p:cNvPr>
          <p:cNvSpPr txBox="1"/>
          <p:nvPr userDrawn="1"/>
        </p:nvSpPr>
        <p:spPr bwMode="gray">
          <a:xfrm>
            <a:off x="371474" y="6359684"/>
            <a:ext cx="899989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>
              <a:defRPr sz="900"/>
            </a:lvl1pPr>
          </a:lstStyle>
          <a:p>
            <a:pPr lvl="0"/>
            <a:fld id="{6A19E559-5E2B-42CA-8026-DA4DEAFA7BC4}" type="datetime1">
              <a:rPr lang="de-DE" smtClean="0"/>
              <a:t>22.05.2020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399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9" r:id="rId3"/>
    <p:sldLayoutId id="2147483660" r:id="rId4"/>
    <p:sldLayoutId id="2147483665" r:id="rId5"/>
    <p:sldLayoutId id="2147483650" r:id="rId6"/>
    <p:sldLayoutId id="2147483656" r:id="rId7"/>
    <p:sldLayoutId id="2147483657" r:id="rId8"/>
    <p:sldLayoutId id="2147483654" r:id="rId9"/>
    <p:sldLayoutId id="2147483661" r:id="rId10"/>
    <p:sldLayoutId id="2147483662" r:id="rId11"/>
    <p:sldLayoutId id="2147483663" r:id="rId12"/>
    <p:sldLayoutId id="2147483664" r:id="rId13"/>
    <p:sldLayoutId id="2147483666" r:id="rId14"/>
    <p:sldLayoutId id="2147483667" r:id="rId15"/>
    <p:sldLayoutId id="2147483668" r:id="rId16"/>
    <p:sldLayoutId id="2147483655" r:id="rId1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0" kern="1200" spc="-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0"/>
        </a:buBlip>
        <a:defRPr sz="15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1"/>
        </a:buBlip>
        <a:defRPr sz="15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1"/>
        </a:buBlip>
        <a:defRPr sz="15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1"/>
        </a:buBlip>
        <a:defRPr sz="15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1"/>
        </a:buBlip>
        <a:defRPr sz="15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58" userDrawn="1">
          <p15:clr>
            <a:srgbClr val="F26B43"/>
          </p15:clr>
        </p15:guide>
        <p15:guide id="2" pos="3749" userDrawn="1">
          <p15:clr>
            <a:srgbClr val="F26B43"/>
          </p15:clr>
        </p15:guide>
        <p15:guide id="3" pos="3931" userDrawn="1">
          <p15:clr>
            <a:srgbClr val="F26B43"/>
          </p15:clr>
        </p15:guide>
        <p15:guide id="4" pos="234" userDrawn="1">
          <p15:clr>
            <a:srgbClr val="F26B43"/>
          </p15:clr>
        </p15:guide>
        <p15:guide id="5" pos="7446" userDrawn="1">
          <p15:clr>
            <a:srgbClr val="F26B43"/>
          </p15:clr>
        </p15:guide>
        <p15:guide id="6" orient="horz" pos="232" userDrawn="1">
          <p15:clr>
            <a:srgbClr val="F26B43"/>
          </p15:clr>
        </p15:guide>
        <p15:guide id="7" pos="2082" userDrawn="1">
          <p15:clr>
            <a:srgbClr val="F26B43"/>
          </p15:clr>
        </p15:guide>
        <p15:guide id="8" pos="1900" userDrawn="1">
          <p15:clr>
            <a:srgbClr val="F26B43"/>
          </p15:clr>
        </p15:guide>
        <p15:guide id="9" pos="5780" userDrawn="1">
          <p15:clr>
            <a:srgbClr val="F26B43"/>
          </p15:clr>
        </p15:guide>
        <p15:guide id="10" pos="5598" userDrawn="1">
          <p15:clr>
            <a:srgbClr val="F26B43"/>
          </p15:clr>
        </p15:guide>
        <p15:guide id="11" orient="horz" pos="372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AB51E0-4640-48D1-AF56-AFC72C78F52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46179"/>
            <a:ext cx="11449050" cy="8737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DF6E6C-8241-4F17-82E2-21701D546D5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520826"/>
            <a:ext cx="11449050" cy="43926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C0C947-8361-4DDA-BDE1-616AB53D236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43472" y="6359684"/>
            <a:ext cx="9648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DE"/>
              <a:t>Untertitel der Präsentation (Eingabe im Menü "Einfügen &gt; Kopf- und Fußzeile")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C03738-7276-4E4C-A8CA-215CE04C4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343472" y="6236676"/>
            <a:ext cx="9648000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/>
              <a:t>Titel der Präsentation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A74DE3-A242-4CD7-953B-9B91B100F3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71474" y="6236676"/>
            <a:ext cx="899989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bg1"/>
                </a:solidFill>
                <a:latin typeface="+mj-lt"/>
              </a:defRPr>
            </a:lvl1pPr>
          </a:lstStyle>
          <a:p>
            <a:fld id="{A0D63870-074D-4E8E-A60A-211C0897E07B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5BE83705-96E6-47E8-BDCE-F590B0A1C4DA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11381059" y="6092590"/>
            <a:ext cx="443164" cy="432511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8640F909-A8FD-47BE-B1D6-F7EF11F3C438}"/>
              </a:ext>
            </a:extLst>
          </p:cNvPr>
          <p:cNvSpPr txBox="1"/>
          <p:nvPr userDrawn="1"/>
        </p:nvSpPr>
        <p:spPr bwMode="gray">
          <a:xfrm>
            <a:off x="371474" y="6359684"/>
            <a:ext cx="899989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>
              <a:defRPr sz="900"/>
            </a:lvl1pPr>
          </a:lstStyle>
          <a:p>
            <a:pPr lvl="0"/>
            <a:fld id="{6A19E559-5E2B-42CA-8026-DA4DEAFA7BC4}" type="datetime1">
              <a:rPr lang="de-DE" smtClean="0">
                <a:solidFill>
                  <a:schemeClr val="bg1"/>
                </a:solidFill>
              </a:rPr>
              <a:t>22.05.2020</a:t>
            </a:fld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54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87" r:id="rId3"/>
    <p:sldLayoutId id="2147483688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  <p:sldLayoutId id="2147483686" r:id="rId19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0" kern="1200" spc="-2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2"/>
        </a:buBlip>
        <a:defRPr sz="1500" b="0" kern="1200">
          <a:solidFill>
            <a:schemeClr val="bg1"/>
          </a:solidFill>
          <a:latin typeface="+mn-lt"/>
          <a:ea typeface="+mn-ea"/>
          <a:cs typeface="+mn-cs"/>
        </a:defRPr>
      </a:lvl1pPr>
      <a:lvl2pPr marL="358775" indent="-17621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3"/>
        </a:buBlip>
        <a:defRPr sz="1500" b="0" kern="1200">
          <a:solidFill>
            <a:schemeClr val="bg1"/>
          </a:solidFill>
          <a:latin typeface="+mn-lt"/>
          <a:ea typeface="+mn-ea"/>
          <a:cs typeface="+mn-cs"/>
        </a:defRPr>
      </a:lvl2pPr>
      <a:lvl3pPr marL="541338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3"/>
        </a:buBlip>
        <a:defRPr sz="1500" b="0" kern="1200">
          <a:solidFill>
            <a:schemeClr val="bg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3"/>
        </a:buBlip>
        <a:defRPr sz="1500" b="0" kern="1200">
          <a:solidFill>
            <a:schemeClr val="bg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23"/>
        </a:buBlip>
        <a:defRPr sz="1500" b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958">
          <p15:clr>
            <a:srgbClr val="F26B43"/>
          </p15:clr>
        </p15:guide>
        <p15:guide id="2" pos="3749">
          <p15:clr>
            <a:srgbClr val="F26B43"/>
          </p15:clr>
        </p15:guide>
        <p15:guide id="3" pos="3931">
          <p15:clr>
            <a:srgbClr val="F26B43"/>
          </p15:clr>
        </p15:guide>
        <p15:guide id="4" pos="234">
          <p15:clr>
            <a:srgbClr val="F26B43"/>
          </p15:clr>
        </p15:guide>
        <p15:guide id="5" pos="7446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pos="2082">
          <p15:clr>
            <a:srgbClr val="F26B43"/>
          </p15:clr>
        </p15:guide>
        <p15:guide id="8" pos="1900">
          <p15:clr>
            <a:srgbClr val="F26B43"/>
          </p15:clr>
        </p15:guide>
        <p15:guide id="9" pos="5780">
          <p15:clr>
            <a:srgbClr val="F26B43"/>
          </p15:clr>
        </p15:guide>
        <p15:guide id="10" pos="5598">
          <p15:clr>
            <a:srgbClr val="F26B43"/>
          </p15:clr>
        </p15:guide>
        <p15:guide id="11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emf"/><Relationship Id="rId3" Type="http://schemas.microsoft.com/office/2007/relationships/media" Target="../media/media2.wmv"/><Relationship Id="rId7" Type="http://schemas.openxmlformats.org/officeDocument/2006/relationships/image" Target="../media/image67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66.png"/><Relationship Id="rId5" Type="http://schemas.openxmlformats.org/officeDocument/2006/relationships/slideLayout" Target="../slideLayouts/slideLayout24.xml"/><Relationship Id="rId4" Type="http://schemas.openxmlformats.org/officeDocument/2006/relationships/video" Target="../media/media2.wm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emf"/><Relationship Id="rId7" Type="http://schemas.openxmlformats.org/officeDocument/2006/relationships/image" Target="../media/image87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Relationship Id="rId9" Type="http://schemas.openxmlformats.org/officeDocument/2006/relationships/image" Target="../media/image8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82.emf"/><Relationship Id="rId7" Type="http://schemas.openxmlformats.org/officeDocument/2006/relationships/image" Target="../media/image86.e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5.emf"/><Relationship Id="rId5" Type="http://schemas.openxmlformats.org/officeDocument/2006/relationships/image" Target="../media/image84.emf"/><Relationship Id="rId4" Type="http://schemas.openxmlformats.org/officeDocument/2006/relationships/image" Target="../media/image83.emf"/><Relationship Id="rId9" Type="http://schemas.openxmlformats.org/officeDocument/2006/relationships/image" Target="../media/image90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3.emf"/><Relationship Id="rId7" Type="http://schemas.openxmlformats.org/officeDocument/2006/relationships/image" Target="../media/image91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jpeg"/><Relationship Id="rId3" Type="http://schemas.openxmlformats.org/officeDocument/2006/relationships/image" Target="../media/image83.emf"/><Relationship Id="rId7" Type="http://schemas.openxmlformats.org/officeDocument/2006/relationships/image" Target="../media/image93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emf"/><Relationship Id="rId9" Type="http://schemas.openxmlformats.org/officeDocument/2006/relationships/image" Target="../media/image9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7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09A3D-EF19-4046-A377-B4A8174C35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19" y="0"/>
            <a:ext cx="9840416" cy="3195736"/>
          </a:xfrm>
        </p:spPr>
        <p:txBody>
          <a:bodyPr/>
          <a:lstStyle/>
          <a:p>
            <a:pPr algn="ctr"/>
            <a:r>
              <a:rPr lang="de-DE" sz="28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de-DE" sz="2800" b="1" dirty="0" smtClean="0">
                <a:latin typeface="Calibri" pitchFamily="34" charset="0"/>
                <a:cs typeface="Calibri" pitchFamily="34" charset="0"/>
              </a:rPr>
            </a:br>
            <a:r>
              <a:rPr lang="de-DE" sz="2800" b="1" dirty="0">
                <a:latin typeface="Calibri" pitchFamily="34" charset="0"/>
                <a:cs typeface="Calibri" pitchFamily="34" charset="0"/>
              </a:rPr>
              <a:t/>
            </a:r>
            <a:br>
              <a:rPr lang="de-DE" sz="2800" b="1" dirty="0">
                <a:latin typeface="Calibri" pitchFamily="34" charset="0"/>
                <a:cs typeface="Calibri" pitchFamily="34" charset="0"/>
              </a:rPr>
            </a:br>
            <a:r>
              <a:rPr lang="de-DE" sz="28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de-DE" sz="2800" b="1" dirty="0" smtClean="0">
                <a:latin typeface="Calibri" pitchFamily="34" charset="0"/>
                <a:cs typeface="Calibri" pitchFamily="34" charset="0"/>
              </a:rPr>
            </a:br>
            <a:r>
              <a:rPr lang="de-DE" sz="2800" b="1" dirty="0">
                <a:latin typeface="Calibri" pitchFamily="34" charset="0"/>
                <a:cs typeface="Calibri" pitchFamily="34" charset="0"/>
              </a:rPr>
              <a:t/>
            </a:r>
            <a:br>
              <a:rPr lang="de-DE" sz="2800" b="1" dirty="0">
                <a:latin typeface="Calibri" pitchFamily="34" charset="0"/>
                <a:cs typeface="Calibri" pitchFamily="34" charset="0"/>
              </a:rPr>
            </a:br>
            <a:r>
              <a:rPr lang="de-DE" sz="2800" b="1" dirty="0" smtClean="0">
                <a:latin typeface="Calibri" pitchFamily="34" charset="0"/>
                <a:cs typeface="Calibri" pitchFamily="34" charset="0"/>
              </a:rPr>
              <a:t>Asklepios </a:t>
            </a:r>
            <a:r>
              <a:rPr lang="de-DE" sz="2800" b="1" dirty="0">
                <a:latin typeface="Calibri" pitchFamily="34" charset="0"/>
                <a:cs typeface="Calibri" pitchFamily="34" charset="0"/>
              </a:rPr>
              <a:t>Klinikum Harburg</a:t>
            </a:r>
            <a:br>
              <a:rPr lang="de-DE" sz="2800" b="1" dirty="0">
                <a:latin typeface="Calibri" pitchFamily="34" charset="0"/>
                <a:cs typeface="Calibri" pitchFamily="34" charset="0"/>
              </a:rPr>
            </a:br>
            <a:r>
              <a:rPr lang="de-DE" sz="2800" b="1" dirty="0">
                <a:latin typeface="Calibri" pitchFamily="34" charset="0"/>
                <a:cs typeface="Calibri" pitchFamily="34" charset="0"/>
              </a:rPr>
              <a:t>Abteilung Herzchirurgie</a:t>
            </a:r>
            <a:br>
              <a:rPr lang="de-DE" sz="2800" b="1" dirty="0">
                <a:latin typeface="Calibri" pitchFamily="34" charset="0"/>
                <a:cs typeface="Calibri" pitchFamily="34" charset="0"/>
              </a:rPr>
            </a:br>
            <a:r>
              <a:rPr lang="de-DE" sz="2800" b="1" dirty="0">
                <a:latin typeface="Calibri" pitchFamily="34" charset="0"/>
                <a:cs typeface="Calibri" pitchFamily="34" charset="0"/>
              </a:rPr>
              <a:t/>
            </a:r>
            <a:br>
              <a:rPr lang="de-DE" sz="2800" b="1" dirty="0">
                <a:latin typeface="Calibri" pitchFamily="34" charset="0"/>
                <a:cs typeface="Calibri" pitchFamily="34" charset="0"/>
              </a:rPr>
            </a:br>
            <a:r>
              <a:rPr lang="de-DE" sz="2800" b="1" dirty="0">
                <a:latin typeface="Calibri" pitchFamily="34" charset="0"/>
                <a:cs typeface="Calibri" pitchFamily="34" charset="0"/>
              </a:rPr>
              <a:t>Herz- und Gefäß  Operationen</a:t>
            </a:r>
            <a:r>
              <a:rPr lang="ar-EG" sz="2800" b="1" dirty="0">
                <a:latin typeface="Calibri" pitchFamily="34" charset="0"/>
                <a:cs typeface="Calibri" pitchFamily="34" charset="0"/>
              </a:rPr>
              <a:t/>
            </a:r>
            <a:br>
              <a:rPr lang="ar-EG" sz="2800" b="1" dirty="0">
                <a:latin typeface="Calibri" pitchFamily="34" charset="0"/>
                <a:cs typeface="Calibri" pitchFamily="34" charset="0"/>
              </a:rPr>
            </a:br>
            <a:r>
              <a:rPr lang="de-DE" sz="7200" b="1" dirty="0">
                <a:solidFill>
                  <a:srgbClr val="FF0000"/>
                </a:solidFill>
              </a:rPr>
              <a:t/>
            </a:r>
            <a:br>
              <a:rPr lang="de-DE" sz="7200" b="1" dirty="0">
                <a:solidFill>
                  <a:srgbClr val="FF0000"/>
                </a:solidFill>
              </a:rPr>
            </a:b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59C837D-AD73-498E-BC48-B47043FCD8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9456" y="4872073"/>
            <a:ext cx="7948329" cy="1065516"/>
          </a:xfrm>
        </p:spPr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                 </a:t>
            </a:r>
            <a:r>
              <a:rPr lang="de-DE" dirty="0" err="1" smtClean="0">
                <a:solidFill>
                  <a:srgbClr val="FF0000"/>
                </a:solidFill>
              </a:rPr>
              <a:t>Operacije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srca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953340F-C77F-4B1F-93AE-2F08E4E4B2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1345" y="5775165"/>
            <a:ext cx="5571619" cy="359388"/>
          </a:xfrm>
        </p:spPr>
        <p:txBody>
          <a:bodyPr/>
          <a:lstStyle/>
          <a:p>
            <a:r>
              <a:rPr lang="de-DE" sz="2400" b="1" dirty="0" smtClean="0">
                <a:latin typeface="Calibri" pitchFamily="34" charset="0"/>
                <a:cs typeface="Calibri" pitchFamily="34" charset="0"/>
              </a:rPr>
              <a:t>Dr</a:t>
            </a:r>
            <a:r>
              <a:rPr lang="de-DE" sz="2400" b="1" dirty="0">
                <a:latin typeface="Calibri" pitchFamily="34" charset="0"/>
                <a:cs typeface="Calibri" pitchFamily="34" charset="0"/>
              </a:rPr>
              <a:t>. </a:t>
            </a:r>
            <a:r>
              <a:rPr lang="ar-EG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400" b="1" dirty="0">
                <a:latin typeface="Calibri" pitchFamily="34" charset="0"/>
                <a:cs typeface="Calibri" pitchFamily="34" charset="0"/>
              </a:rPr>
              <a:t>Vladimir </a:t>
            </a:r>
            <a:r>
              <a:rPr lang="de-DE" sz="2400" b="1" dirty="0" err="1" smtClean="0">
                <a:latin typeface="Calibri" pitchFamily="34" charset="0"/>
                <a:cs typeface="Calibri" pitchFamily="34" charset="0"/>
              </a:rPr>
              <a:t>Vulevi</a:t>
            </a:r>
            <a:r>
              <a:rPr lang="sr-Latn-RS" sz="2400" b="1" dirty="0">
                <a:latin typeface="Calibri" pitchFamily="34" charset="0"/>
                <a:cs typeface="Calibri" pitchFamily="34" charset="0"/>
              </a:rPr>
              <a:t>Ć</a:t>
            </a:r>
            <a:endParaRPr lang="de-DE" sz="2400" b="1" dirty="0">
              <a:latin typeface="Calibri" pitchFamily="34" charset="0"/>
              <a:cs typeface="Calibri" pitchFamily="34" charset="0"/>
            </a:endParaRPr>
          </a:p>
          <a:p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B071CA6-1C50-485B-B982-65F8F8F38DE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1346" y="6134553"/>
            <a:ext cx="5760192" cy="369131"/>
          </a:xfrm>
        </p:spPr>
        <p:txBody>
          <a:bodyPr/>
          <a:lstStyle/>
          <a:p>
            <a:r>
              <a:rPr lang="de-DE" sz="1600" dirty="0" smtClean="0"/>
              <a:t>Hamburg, </a:t>
            </a:r>
            <a:r>
              <a:rPr lang="de-DE" sz="1600" dirty="0"/>
              <a:t>Fortbildungsreihe </a:t>
            </a:r>
            <a:r>
              <a:rPr lang="de-DE" sz="1600" dirty="0" smtClean="0"/>
              <a:t>2020</a:t>
            </a:r>
            <a:endParaRPr lang="de-DE" sz="1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5" y="1889472"/>
            <a:ext cx="3600400" cy="2791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265" y="1889471"/>
            <a:ext cx="3293156" cy="2791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30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2EEECC-8FB9-4419-BD08-DB07356F5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Za</a:t>
            </a:r>
            <a:r>
              <a:rPr lang="sr-Latn-RS" dirty="0" smtClean="0"/>
              <a:t>č</a:t>
            </a:r>
            <a:r>
              <a:rPr lang="de-DE" dirty="0" err="1" smtClean="0"/>
              <a:t>etnik</a:t>
            </a:r>
            <a:r>
              <a:rPr lang="de-DE" dirty="0" smtClean="0"/>
              <a:t> </a:t>
            </a:r>
            <a:r>
              <a:rPr lang="de-DE" dirty="0" err="1" smtClean="0"/>
              <a:t>bajpas</a:t>
            </a:r>
            <a:r>
              <a:rPr lang="de-DE" dirty="0" smtClean="0"/>
              <a:t> </a:t>
            </a:r>
            <a:r>
              <a:rPr lang="de-DE" dirty="0" err="1" smtClean="0"/>
              <a:t>hirurgije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3C5F1D-647C-4B67-ADB8-4F172B7F6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10</a:t>
            </a:fld>
            <a:endParaRPr lang="de-DE"/>
          </a:p>
        </p:txBody>
      </p:sp>
      <p:pic>
        <p:nvPicPr>
          <p:cNvPr id="13" name="Picture 2" descr="C:\Users\Ahmed\Pictures\AhmedArbeit\a20798.000-1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6" y="1003861"/>
            <a:ext cx="3168352" cy="230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Ahmed\Pictures\AhmedArbeit\csm_RIVA_vor_Stent_24b68ccc3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983984"/>
            <a:ext cx="3024336" cy="230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1904" y="3600391"/>
            <a:ext cx="6048672" cy="283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431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9388F-E268-4EAC-B51B-853B301B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Bajpas</a:t>
            </a:r>
            <a:r>
              <a:rPr lang="de-DE" dirty="0" smtClean="0"/>
              <a:t> </a:t>
            </a:r>
            <a:r>
              <a:rPr lang="de-DE" dirty="0" err="1" smtClean="0"/>
              <a:t>operacija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464C5E-05B9-47C3-9AD9-344E266CD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11</a:t>
            </a:fld>
            <a:endParaRPr lang="de-DE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11" y="1381694"/>
            <a:ext cx="10471261" cy="473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848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16F6F1-3C8C-44E8-825C-7FBC6DFA9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Otvaranje</a:t>
            </a:r>
            <a:r>
              <a:rPr lang="de-DE" dirty="0" smtClean="0"/>
              <a:t> </a:t>
            </a:r>
            <a:r>
              <a:rPr lang="de-DE" dirty="0" err="1" smtClean="0"/>
              <a:t>grudnog</a:t>
            </a:r>
            <a:r>
              <a:rPr lang="de-DE" dirty="0" smtClean="0"/>
              <a:t> </a:t>
            </a:r>
            <a:r>
              <a:rPr lang="de-DE" dirty="0" err="1" smtClean="0"/>
              <a:t>ko</a:t>
            </a:r>
            <a:r>
              <a:rPr lang="sr-Latn-RS" dirty="0" smtClean="0"/>
              <a:t>š</a:t>
            </a:r>
            <a:r>
              <a:rPr lang="de-DE" dirty="0" smtClean="0"/>
              <a:t>a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44400B-CA45-434E-B76A-5FA61517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12</a:t>
            </a:fld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C34059C5-C9B2-4E1A-8B41-ABEDAF113FA5}"/>
              </a:ext>
            </a:extLst>
          </p:cNvPr>
          <p:cNvSpPr/>
          <p:nvPr/>
        </p:nvSpPr>
        <p:spPr>
          <a:xfrm>
            <a:off x="6240462" y="6256026"/>
            <a:ext cx="4896097" cy="24929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900" dirty="0">
                <a:latin typeface="+mj-lt"/>
              </a:rPr>
              <a:t>QUELLE</a:t>
            </a:r>
          </a:p>
          <a:p>
            <a:pPr>
              <a:lnSpc>
                <a:spcPct val="90000"/>
              </a:lnSpc>
            </a:pPr>
            <a:r>
              <a:rPr lang="de-DE" sz="900" dirty="0"/>
              <a:t>Statistisches Bundesamt (Destatis), Grunddaten der Krankenhäuser 2016.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114"/>
            <a:ext cx="4836368" cy="3223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960" y="2784932"/>
            <a:ext cx="4751992" cy="312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12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16F6F1-3C8C-44E8-825C-7FBC6DFA9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Pristup srčanoj kesi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44400B-CA45-434E-B76A-5FA61517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13</a:t>
            </a:fld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0D24321-76A8-4542-ADB6-5508BC4212BD}"/>
              </a:ext>
            </a:extLst>
          </p:cNvPr>
          <p:cNvSpPr/>
          <p:nvPr/>
        </p:nvSpPr>
        <p:spPr>
          <a:xfrm>
            <a:off x="6240462" y="6256026"/>
            <a:ext cx="4896097" cy="24929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900" dirty="0">
                <a:latin typeface="+mj-lt"/>
              </a:rPr>
              <a:t>QUELLE</a:t>
            </a:r>
          </a:p>
          <a:p>
            <a:pPr>
              <a:lnSpc>
                <a:spcPct val="90000"/>
              </a:lnSpc>
            </a:pPr>
            <a:r>
              <a:rPr lang="de-DE" sz="900" dirty="0"/>
              <a:t>Statistisches Bundesamt (Destatis), Grunddaten der Krankenhäuser 2016.</a:t>
            </a:r>
          </a:p>
        </p:txBody>
      </p:sp>
      <p:pic>
        <p:nvPicPr>
          <p:cNvPr id="10" name="Picture 3077" descr="IMG0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644154">
            <a:off x="1062923" y="132935"/>
            <a:ext cx="3204986" cy="4988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300000"/>
            </a:camera>
            <a:lightRig rig="threePt" dir="t"/>
          </a:scene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031133" y="1558209"/>
            <a:ext cx="3544702" cy="512604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30000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95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78FD9-5C0E-4ED8-8065-641CCCF7D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Bajpas materijal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BC90EC-B630-4BE8-B646-9D8D2B04A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14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333B235-D4BA-4A6D-9188-3F2021174EC8}"/>
              </a:ext>
            </a:extLst>
          </p:cNvPr>
          <p:cNvSpPr/>
          <p:nvPr/>
        </p:nvSpPr>
        <p:spPr>
          <a:xfrm>
            <a:off x="6240462" y="6256026"/>
            <a:ext cx="4896097" cy="24929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900" dirty="0">
                <a:latin typeface="+mj-lt"/>
              </a:rPr>
              <a:t>QUELLE</a:t>
            </a:r>
          </a:p>
          <a:p>
            <a:pPr>
              <a:lnSpc>
                <a:spcPct val="90000"/>
              </a:lnSpc>
            </a:pPr>
            <a:r>
              <a:rPr lang="de-DE" sz="900" dirty="0"/>
              <a:t>Statistisches Bundesamt (Destatis), Grunddaten der Krankenhäuser 2016.</a:t>
            </a:r>
          </a:p>
        </p:txBody>
      </p:sp>
      <p:pic>
        <p:nvPicPr>
          <p:cNvPr id="16" name="Content Placeholder 3" descr="E:\PHOTO_CD\IMAGES\IMG0040.PC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9"/>
            <a:ext cx="4104455" cy="2448272"/>
          </a:xfrm>
          <a:prstGeom prst="rect">
            <a:avLst/>
          </a:prstGeom>
          <a:noFill/>
        </p:spPr>
      </p:pic>
      <p:pic>
        <p:nvPicPr>
          <p:cNvPr id="17" name="Picture 4" descr="E:\PHOTO_CD\IMAGES\IMG0016.PC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88899" y="3489868"/>
            <a:ext cx="4104455" cy="2623800"/>
          </a:xfrm>
          <a:prstGeom prst="rect">
            <a:avLst/>
          </a:prstGeom>
          <a:noFill/>
        </p:spPr>
      </p:pic>
      <p:pic>
        <p:nvPicPr>
          <p:cNvPr id="18" name="Picture 5" descr="DSCN0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4032" y="980729"/>
            <a:ext cx="3960440" cy="24482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298" y="3671876"/>
            <a:ext cx="4025907" cy="244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57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16F6F1-3C8C-44E8-825C-7FBC6DFA9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Kanuliranje srca ( ekstrakorporalni krvotok )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44400B-CA45-434E-B76A-5FA61517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15</a:t>
            </a:fld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0D24321-76A8-4542-ADB6-5508BC4212BD}"/>
              </a:ext>
            </a:extLst>
          </p:cNvPr>
          <p:cNvSpPr/>
          <p:nvPr/>
        </p:nvSpPr>
        <p:spPr>
          <a:xfrm>
            <a:off x="6240462" y="6256026"/>
            <a:ext cx="4896097" cy="24929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900" dirty="0">
                <a:solidFill>
                  <a:schemeClr val="bg1"/>
                </a:solidFill>
                <a:latin typeface="+mj-lt"/>
              </a:rPr>
              <a:t>QUELLE</a:t>
            </a:r>
          </a:p>
          <a:p>
            <a:pPr>
              <a:lnSpc>
                <a:spcPct val="90000"/>
              </a:lnSpc>
            </a:pPr>
            <a:r>
              <a:rPr lang="de-DE" sz="900" dirty="0">
                <a:solidFill>
                  <a:schemeClr val="bg1"/>
                </a:solidFill>
              </a:rPr>
              <a:t>Statistisches Bundesamt (Destatis), Grunddaten der Krankenhäuser 2016.</a:t>
            </a:r>
          </a:p>
        </p:txBody>
      </p:sp>
      <p:pic>
        <p:nvPicPr>
          <p:cNvPr id="10" name="Picture 4" descr="IMG0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536" y="1054939"/>
            <a:ext cx="7872331" cy="506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427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577016-AB90-4883-AE1B-4B087F49A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Mašina za ekstarkorporalni krvotok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9B30D4-8660-411E-A3E6-2C07C24F2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16</a:t>
            </a:fld>
            <a:endParaRPr lang="de-DE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03" y="980728"/>
            <a:ext cx="8352927" cy="491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892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95DDB9-10F4-48DF-90BF-B8D575F2E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Šematski prikaz ekstrakorporalnog krvotoka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085B73-A6F0-4757-B136-C5D61E3B3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17</a:t>
            </a:fld>
            <a:endParaRPr lang="de-DE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195676"/>
            <a:ext cx="6552727" cy="446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75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7AA3B8-DDFA-4146-A862-2A6063E00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Bajpas pomoću unutrašnje grudne arterije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E805A4-14A0-4457-9ACF-26410F4CB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18</a:t>
            </a:fld>
            <a:endParaRPr lang="de-DE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532" y="1260569"/>
            <a:ext cx="8424936" cy="4844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699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7AA3B8-DDFA-4146-A862-2A6063E00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T-Graft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E805A4-14A0-4457-9ACF-26410F4CB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19</a:t>
            </a:fld>
            <a:endParaRPr lang="de-DE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908720"/>
            <a:ext cx="8280920" cy="498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2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777" y="1106505"/>
            <a:ext cx="7992889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gray">
          <a:xfrm>
            <a:off x="263352" y="67282"/>
            <a:ext cx="8496944" cy="100373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5000" b="0" kern="1200" spc="-8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b="1" dirty="0" err="1" smtClean="0">
                <a:solidFill>
                  <a:srgbClr val="FFFF00"/>
                </a:solidFill>
              </a:rPr>
              <a:t>Naj</a:t>
            </a:r>
            <a:r>
              <a:rPr lang="sr-Latn-RS" sz="4000" b="1" dirty="0">
                <a:solidFill>
                  <a:srgbClr val="FFFF00"/>
                </a:solidFill>
              </a:rPr>
              <a:t>č</a:t>
            </a:r>
            <a:r>
              <a:rPr lang="de-DE" sz="4000" b="1" dirty="0" smtClean="0">
                <a:solidFill>
                  <a:srgbClr val="FFFF00"/>
                </a:solidFill>
              </a:rPr>
              <a:t>e</a:t>
            </a:r>
            <a:r>
              <a:rPr lang="sr-Latn-RS" sz="4000" b="1" dirty="0" smtClean="0">
                <a:solidFill>
                  <a:srgbClr val="FFFF00"/>
                </a:solidFill>
              </a:rPr>
              <a:t>šć</a:t>
            </a:r>
            <a:r>
              <a:rPr lang="de-DE" sz="4000" b="1" dirty="0" smtClean="0">
                <a:solidFill>
                  <a:srgbClr val="FFFF00"/>
                </a:solidFill>
              </a:rPr>
              <a:t>i </a:t>
            </a:r>
            <a:r>
              <a:rPr lang="de-DE" sz="4000" b="1" dirty="0" err="1" smtClean="0">
                <a:solidFill>
                  <a:srgbClr val="FFFF00"/>
                </a:solidFill>
              </a:rPr>
              <a:t>uzrok</a:t>
            </a:r>
            <a:r>
              <a:rPr lang="de-DE" sz="4000" b="1" dirty="0" smtClean="0">
                <a:solidFill>
                  <a:srgbClr val="FFFF00"/>
                </a:solidFill>
              </a:rPr>
              <a:t> </a:t>
            </a:r>
            <a:r>
              <a:rPr lang="de-DE" sz="4000" b="1" dirty="0" err="1" smtClean="0">
                <a:solidFill>
                  <a:srgbClr val="FFFF00"/>
                </a:solidFill>
              </a:rPr>
              <a:t>smrti</a:t>
            </a:r>
            <a:r>
              <a:rPr lang="de-DE" sz="4000" b="1" dirty="0" smtClean="0">
                <a:solidFill>
                  <a:srgbClr val="FFFF00"/>
                </a:solidFill>
              </a:rPr>
              <a:t> u Nema</a:t>
            </a:r>
            <a:r>
              <a:rPr lang="sr-Latn-RS" sz="4000" b="1" dirty="0">
                <a:solidFill>
                  <a:srgbClr val="FFFF00"/>
                </a:solidFill>
              </a:rPr>
              <a:t>č</a:t>
            </a:r>
            <a:r>
              <a:rPr lang="de-DE" sz="4000" b="1" dirty="0" err="1" smtClean="0">
                <a:solidFill>
                  <a:srgbClr val="FFFF00"/>
                </a:solidFill>
              </a:rPr>
              <a:t>koj</a:t>
            </a:r>
            <a:r>
              <a:rPr lang="de-DE" sz="4000" b="1" dirty="0" smtClean="0">
                <a:solidFill>
                  <a:srgbClr val="FFFF00"/>
                </a:solidFill>
              </a:rPr>
              <a:t> 2015 :</a:t>
            </a:r>
            <a:endParaRPr lang="de-DE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90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A8FE6C-66BF-4E9E-B2B3-CC7273822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DEA09A6-8D7C-49F9-A049-9905D4AB1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Untertitel der Präsentation (Eingabe im Menü "Einfügen &gt; Kopf- und Fußzeile")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7AC8021-F02B-4892-9476-3B49F35D7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Titel der 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151B20-C3F3-41D4-9D6F-A4183E3D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20</a:t>
            </a:fld>
            <a:endParaRPr lang="de-DE"/>
          </a:p>
        </p:txBody>
      </p:sp>
      <p:pic>
        <p:nvPicPr>
          <p:cNvPr id="24" name="Picture 3" descr="IMG00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783632" y="1158818"/>
            <a:ext cx="5832648" cy="493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018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151B20-C3F3-41D4-9D6F-A4183E3D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21</a:t>
            </a:fld>
            <a:endParaRPr lang="de-DE"/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F8730D39-A0AC-4445-A72D-7ED83DCF2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46179"/>
            <a:ext cx="11449050" cy="873760"/>
          </a:xfrm>
        </p:spPr>
        <p:txBody>
          <a:bodyPr/>
          <a:lstStyle/>
          <a:p>
            <a:r>
              <a:rPr lang="de-DE" dirty="0" err="1" smtClean="0"/>
              <a:t>Tehnika</a:t>
            </a:r>
            <a:r>
              <a:rPr lang="de-DE" dirty="0" smtClean="0"/>
              <a:t> </a:t>
            </a:r>
            <a:r>
              <a:rPr lang="sr-Latn-RS" dirty="0" smtClean="0"/>
              <a:t>šivenja anastomoze </a:t>
            </a:r>
            <a:endParaRPr lang="de-DE" dirty="0"/>
          </a:p>
        </p:txBody>
      </p:sp>
      <p:pic>
        <p:nvPicPr>
          <p:cNvPr id="30" name="Picture 4" descr="IMG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7568" y="1052736"/>
            <a:ext cx="702230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001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1FAC4F-CF8E-420F-B9E9-F96834EF4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>
                <a:solidFill>
                  <a:schemeClr val="accent3"/>
                </a:solidFill>
              </a:rPr>
              <a:t>Bajpas bez pomoći mašine za ekstrakorporalnu cirkulaciju</a:t>
            </a:r>
            <a:endParaRPr lang="de-DE" dirty="0">
              <a:solidFill>
                <a:schemeClr val="accent3"/>
              </a:solidFill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356C81-C8AF-48D5-8BFE-344BE4770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22</a:t>
            </a:fld>
            <a:endParaRPr lang="de-DE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680" y="1219939"/>
            <a:ext cx="546893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8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A41BB8-6000-44DF-BC45-D8B40A823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23</a:t>
            </a:fld>
            <a:endParaRPr lang="de-DE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1268760"/>
            <a:ext cx="4680520" cy="3892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72" y="1240447"/>
            <a:ext cx="50800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A11FAC4F-CF8E-420F-B9E9-F96834EF4AD3}"/>
              </a:ext>
            </a:extLst>
          </p:cNvPr>
          <p:cNvSpPr txBox="1">
            <a:spLocks/>
          </p:cNvSpPr>
          <p:nvPr/>
        </p:nvSpPr>
        <p:spPr>
          <a:xfrm>
            <a:off x="371475" y="346179"/>
            <a:ext cx="11449050" cy="873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0" kern="1200" spc="-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Latn-RS" dirty="0" smtClean="0">
                <a:solidFill>
                  <a:schemeClr val="accent3"/>
                </a:solidFill>
              </a:rPr>
              <a:t>Prikaz srčanih zalistaka</a:t>
            </a:r>
            <a:endParaRPr lang="de-DE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2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42726B29-5D07-4F84-8249-5A87C40BD2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545F355-1F6C-4EDA-9C23-71F83BDF0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24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0436107-85EB-4374-A1ED-ED2958332C0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81059" y="6092590"/>
            <a:ext cx="443164" cy="43251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E0235E80-C6CF-4898-A7E9-2B528E0B3609}"/>
              </a:ext>
            </a:extLst>
          </p:cNvPr>
          <p:cNvSpPr txBox="1"/>
          <p:nvPr/>
        </p:nvSpPr>
        <p:spPr>
          <a:xfrm>
            <a:off x="371474" y="6359684"/>
            <a:ext cx="899989" cy="1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>
              <a:defRPr sz="900"/>
            </a:lvl1pPr>
          </a:lstStyle>
          <a:p>
            <a:pPr lvl="0"/>
            <a:fld id="{6A19E559-5E2B-42CA-8026-DA4DEAFA7BC4}" type="datetime1">
              <a:rPr lang="de-DE" smtClean="0">
                <a:solidFill>
                  <a:schemeClr val="bg1"/>
                </a:solidFill>
              </a:rPr>
              <a:t>22.05.2020</a:t>
            </a:fld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871" y="776627"/>
            <a:ext cx="2448272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888" y="776627"/>
            <a:ext cx="2429892" cy="2285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871" y="3583096"/>
            <a:ext cx="9144000" cy="294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el 1">
            <a:extLst>
              <a:ext uri="{FF2B5EF4-FFF2-40B4-BE49-F238E27FC236}">
                <a16:creationId xmlns:a16="http://schemas.microsoft.com/office/drawing/2014/main" id="{A11FAC4F-CF8E-420F-B9E9-F96834EF4AD3}"/>
              </a:ext>
            </a:extLst>
          </p:cNvPr>
          <p:cNvSpPr txBox="1">
            <a:spLocks/>
          </p:cNvSpPr>
          <p:nvPr/>
        </p:nvSpPr>
        <p:spPr>
          <a:xfrm>
            <a:off x="371474" y="130969"/>
            <a:ext cx="11449050" cy="87376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0" kern="1200" spc="-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Latn-RS" dirty="0" smtClean="0">
                <a:solidFill>
                  <a:schemeClr val="bg1"/>
                </a:solidFill>
              </a:rPr>
              <a:t>Stepen stenoze aortnog zalistka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A11FAC4F-CF8E-420F-B9E9-F96834EF4AD3}"/>
              </a:ext>
            </a:extLst>
          </p:cNvPr>
          <p:cNvSpPr txBox="1">
            <a:spLocks/>
          </p:cNvSpPr>
          <p:nvPr/>
        </p:nvSpPr>
        <p:spPr>
          <a:xfrm>
            <a:off x="4295745" y="990415"/>
            <a:ext cx="4260234" cy="250802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0" kern="1200" spc="-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Latn-RS" dirty="0" smtClean="0">
                <a:solidFill>
                  <a:schemeClr val="bg1"/>
                </a:solidFill>
              </a:rPr>
              <a:t>Aortni zalistak</a:t>
            </a:r>
          </a:p>
          <a:p>
            <a:pPr algn="ctr"/>
            <a:endParaRPr lang="sr-Latn-RS" dirty="0" smtClean="0">
              <a:solidFill>
                <a:schemeClr val="bg1"/>
              </a:solidFill>
            </a:endParaRPr>
          </a:p>
          <a:p>
            <a:pPr algn="ctr"/>
            <a:r>
              <a:rPr lang="sr-Latn-RS" sz="2400" dirty="0">
                <a:solidFill>
                  <a:srgbClr val="FFFF00"/>
                </a:solidFill>
              </a:rPr>
              <a:t>←</a:t>
            </a:r>
            <a:r>
              <a:rPr lang="sr-Latn-RS" sz="2400" dirty="0" smtClean="0">
                <a:solidFill>
                  <a:srgbClr val="FFFF00"/>
                </a:solidFill>
              </a:rPr>
              <a:t>dvolistni   i   trolistni→</a:t>
            </a:r>
          </a:p>
          <a:p>
            <a:pPr algn="ctr"/>
            <a:endParaRPr lang="sr-Latn-RS" sz="2800" dirty="0">
              <a:solidFill>
                <a:schemeClr val="bg1"/>
              </a:solidFill>
            </a:endParaRPr>
          </a:p>
          <a:p>
            <a:pPr algn="ctr"/>
            <a:r>
              <a:rPr lang="de-DE" sz="2000" dirty="0" err="1" smtClean="0">
                <a:solidFill>
                  <a:schemeClr val="bg1"/>
                </a:solidFill>
              </a:rPr>
              <a:t>Stenoti</a:t>
            </a:r>
            <a:r>
              <a:rPr lang="sr-Latn-RS" sz="2000" dirty="0" smtClean="0">
                <a:solidFill>
                  <a:schemeClr val="bg1"/>
                </a:solidFill>
              </a:rPr>
              <a:t>čni aortni zalistak:</a:t>
            </a:r>
          </a:p>
          <a:p>
            <a:pPr algn="ctr"/>
            <a:r>
              <a:rPr lang="sr-Latn-RS" sz="2000" dirty="0">
                <a:solidFill>
                  <a:schemeClr val="bg1"/>
                </a:solidFill>
              </a:rPr>
              <a:t>l</a:t>
            </a:r>
            <a:r>
              <a:rPr lang="sr-Latn-RS" sz="2000" dirty="0" smtClean="0">
                <a:solidFill>
                  <a:schemeClr val="bg1"/>
                </a:solidFill>
              </a:rPr>
              <a:t>ako, srdenje teško i teško</a:t>
            </a:r>
          </a:p>
          <a:p>
            <a:pPr algn="ctr"/>
            <a:r>
              <a:rPr lang="sr-Latn-RS" sz="2000" dirty="0">
                <a:solidFill>
                  <a:schemeClr val="bg1"/>
                </a:solidFill>
              </a:rPr>
              <a:t>s</a:t>
            </a:r>
            <a:r>
              <a:rPr lang="sr-Latn-RS" sz="2000" dirty="0" smtClean="0">
                <a:solidFill>
                  <a:schemeClr val="bg1"/>
                </a:solidFill>
              </a:rPr>
              <a:t>tenotični</a:t>
            </a:r>
          </a:p>
          <a:p>
            <a:pPr algn="ctr"/>
            <a:r>
              <a:rPr lang="sr-Latn-RS" sz="2000" dirty="0" smtClean="0">
                <a:solidFill>
                  <a:schemeClr val="bg1"/>
                </a:solidFill>
              </a:rPr>
              <a:t>↓</a:t>
            </a:r>
            <a:endParaRPr lang="de-DE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9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0CE534-DA96-433C-96F4-6A30B9E92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25</a:t>
            </a:fld>
            <a:endParaRPr lang="de-DE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403" y="1284728"/>
            <a:ext cx="3312368" cy="2732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7A65CE6A-3F26-4BDB-BB35-682EE464274C}"/>
              </a:ext>
            </a:extLst>
          </p:cNvPr>
          <p:cNvSpPr/>
          <p:nvPr/>
        </p:nvSpPr>
        <p:spPr>
          <a:xfrm>
            <a:off x="371474" y="404664"/>
            <a:ext cx="10910284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3000" spc="-50" dirty="0" err="1" smtClean="0">
                <a:solidFill>
                  <a:srgbClr val="FF0000"/>
                </a:solidFill>
                <a:latin typeface="+mj-lt"/>
              </a:rPr>
              <a:t>Kalcifikovani</a:t>
            </a:r>
            <a:r>
              <a:rPr lang="de-DE" sz="3000" spc="-5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000" spc="-50" dirty="0" err="1" smtClean="0">
                <a:solidFill>
                  <a:srgbClr val="FF0000"/>
                </a:solidFill>
                <a:latin typeface="+mj-lt"/>
              </a:rPr>
              <a:t>aortni</a:t>
            </a:r>
            <a:r>
              <a:rPr lang="de-DE" sz="3000" spc="-5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000" spc="-50" dirty="0" err="1" smtClean="0">
                <a:solidFill>
                  <a:srgbClr val="FF0000"/>
                </a:solidFill>
                <a:latin typeface="+mj-lt"/>
              </a:rPr>
              <a:t>zalistak</a:t>
            </a:r>
            <a:endParaRPr lang="de-DE" sz="3000" spc="-50" dirty="0">
              <a:solidFill>
                <a:srgbClr val="FF0000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endParaRPr lang="de-DE" sz="1100" dirty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r>
              <a:rPr lang="de-DE" sz="1100" dirty="0">
                <a:solidFill>
                  <a:schemeClr val="bg1"/>
                </a:solidFill>
                <a:latin typeface="+mj-lt"/>
              </a:rPr>
              <a:t>/ Titel Name Nachname, </a:t>
            </a:r>
          </a:p>
          <a:p>
            <a:pPr algn="ctr">
              <a:lnSpc>
                <a:spcPct val="90000"/>
              </a:lnSpc>
            </a:pPr>
            <a:r>
              <a:rPr lang="de-DE" sz="1100" dirty="0">
                <a:solidFill>
                  <a:schemeClr val="bg1"/>
                </a:solidFill>
              </a:rPr>
              <a:t>Funktion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2520280" cy="315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66" y="3244541"/>
            <a:ext cx="3181850" cy="2869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477" y="2651006"/>
            <a:ext cx="3723995" cy="337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70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5F5119-6E49-4C41-9B00-C8A3733D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26</a:t>
            </a:fld>
            <a:endParaRPr lang="de-DE"/>
          </a:p>
        </p:txBody>
      </p:sp>
      <p:pic>
        <p:nvPicPr>
          <p:cNvPr id="6" name="Picture 2" descr="Bildergebnis für Herzklappe endokardit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5042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7A65CE6A-3F26-4BDB-BB35-682EE464274C}"/>
              </a:ext>
            </a:extLst>
          </p:cNvPr>
          <p:cNvSpPr/>
          <p:nvPr/>
        </p:nvSpPr>
        <p:spPr>
          <a:xfrm>
            <a:off x="371474" y="404664"/>
            <a:ext cx="10910284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3000" spc="-50" dirty="0" err="1" smtClean="0">
                <a:solidFill>
                  <a:srgbClr val="FF0000"/>
                </a:solidFill>
                <a:latin typeface="+mj-lt"/>
              </a:rPr>
              <a:t>Tipovi</a:t>
            </a:r>
            <a:r>
              <a:rPr lang="de-DE" sz="3000" spc="-5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000" spc="-50" dirty="0" err="1" smtClean="0">
                <a:solidFill>
                  <a:srgbClr val="FF0000"/>
                </a:solidFill>
                <a:latin typeface="+mj-lt"/>
              </a:rPr>
              <a:t>ve</a:t>
            </a:r>
            <a:r>
              <a:rPr lang="sr-Latn-RS" sz="3000" spc="-50" dirty="0" smtClean="0">
                <a:solidFill>
                  <a:srgbClr val="FF0000"/>
                </a:solidFill>
                <a:latin typeface="+mj-lt"/>
              </a:rPr>
              <a:t>štačkih zalistaka ( bio- i mehanički</a:t>
            </a:r>
            <a:r>
              <a:rPr lang="de-DE" sz="3000" spc="-5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000" spc="-50" dirty="0" err="1" smtClean="0">
                <a:solidFill>
                  <a:srgbClr val="FF0000"/>
                </a:solidFill>
                <a:latin typeface="+mj-lt"/>
              </a:rPr>
              <a:t>zalistci</a:t>
            </a:r>
            <a:r>
              <a:rPr lang="sr-Latn-RS" sz="3000" spc="-50" dirty="0" smtClean="0">
                <a:solidFill>
                  <a:srgbClr val="FF0000"/>
                </a:solidFill>
                <a:latin typeface="+mj-lt"/>
              </a:rPr>
              <a:t> )</a:t>
            </a:r>
            <a:endParaRPr lang="de-DE" sz="3000" spc="-50" dirty="0">
              <a:solidFill>
                <a:srgbClr val="FF0000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endParaRPr lang="de-DE" sz="1100" dirty="0">
              <a:solidFill>
                <a:schemeClr val="bg1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r>
              <a:rPr lang="de-DE" sz="1100" dirty="0">
                <a:solidFill>
                  <a:schemeClr val="bg1"/>
                </a:solidFill>
                <a:latin typeface="+mj-lt"/>
              </a:rPr>
              <a:t>/ Titel Name Nachname, </a:t>
            </a:r>
          </a:p>
          <a:p>
            <a:pPr algn="ctr">
              <a:lnSpc>
                <a:spcPct val="90000"/>
              </a:lnSpc>
            </a:pPr>
            <a:r>
              <a:rPr lang="de-DE" sz="1100" dirty="0">
                <a:solidFill>
                  <a:schemeClr val="bg1"/>
                </a:solidFill>
              </a:rPr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394928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FAD62D1-0EA5-40E9-8DE6-4ED7175256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9" r="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56FEC9-C43C-49CF-8EEE-F72D3E2A9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27</a:t>
            </a:fld>
            <a:endParaRPr lang="de-DE"/>
          </a:p>
        </p:txBody>
      </p:sp>
      <p:pic>
        <p:nvPicPr>
          <p:cNvPr id="7" name="Picture 2" descr="Bildergebnis für perceval valv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1484784"/>
            <a:ext cx="324036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www.heart-valve-surgery.com/Images/perceval-animation-featur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08" y="1520788"/>
            <a:ext cx="36724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A65CE6A-3F26-4BDB-BB35-682EE464274C}"/>
              </a:ext>
            </a:extLst>
          </p:cNvPr>
          <p:cNvSpPr/>
          <p:nvPr/>
        </p:nvSpPr>
        <p:spPr>
          <a:xfrm>
            <a:off x="-54921" y="5675848"/>
            <a:ext cx="10910284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sr-Latn-RS" sz="3000" spc="-50" dirty="0" smtClean="0">
                <a:solidFill>
                  <a:srgbClr val="FF0000"/>
                </a:solidFill>
                <a:latin typeface="+mj-lt"/>
              </a:rPr>
              <a:t>Perceval Bio-Klappe ( biozalistak )</a:t>
            </a:r>
            <a:endParaRPr lang="de-DE" sz="3000" spc="-50" dirty="0">
              <a:solidFill>
                <a:srgbClr val="FF0000"/>
              </a:solidFill>
              <a:latin typeface="+mj-lt"/>
            </a:endParaRPr>
          </a:p>
          <a:p>
            <a:pPr algn="ctr">
              <a:lnSpc>
                <a:spcPct val="90000"/>
              </a:lnSpc>
            </a:pPr>
            <a:endParaRPr lang="de-DE" sz="1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617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1A10F-51A6-46C6-9FC1-A9FFA08B5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TAVI transfemoralni pristup</a:t>
            </a:r>
            <a:endParaRPr lang="de-DE" sz="4300" dirty="0">
              <a:latin typeface="+mn-lt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15312F1-8DDB-43E8-BDC3-D5DFA68FB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28</a:t>
            </a:fld>
            <a:endParaRPr lang="de-DE"/>
          </a:p>
        </p:txBody>
      </p:sp>
      <p:pic>
        <p:nvPicPr>
          <p:cNvPr id="11" name="Picture 2" descr="http://www.hdz-nrw.de/fileadmin/_processed_/2/c/csm_hdz_chirurgie-tvr_d37b9cab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3"/>
            <a:ext cx="930086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0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33926-CD2B-4A02-9CD6-EAEAADB4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 smtClean="0"/>
              <a:t>TAVI transapikal</a:t>
            </a:r>
            <a:endParaRPr lang="de-DE" sz="44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29</a:t>
            </a:fld>
            <a:endParaRPr lang="de-DE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23" y="1844824"/>
            <a:ext cx="10328649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33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4FC54-4EC9-49C5-BFC4-49F8C1000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Postupanje</a:t>
            </a:r>
            <a:r>
              <a:rPr lang="de-DE" dirty="0" smtClean="0"/>
              <a:t> </a:t>
            </a:r>
            <a:r>
              <a:rPr lang="de-DE" dirty="0" err="1" smtClean="0"/>
              <a:t>Pacijenta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F38D928-7C18-4B0D-8D0C-014F2E7981F5}"/>
              </a:ext>
            </a:extLst>
          </p:cNvPr>
          <p:cNvSpPr/>
          <p:nvPr/>
        </p:nvSpPr>
        <p:spPr>
          <a:xfrm>
            <a:off x="1349456" y="1595689"/>
            <a:ext cx="3882447" cy="1125949"/>
          </a:xfrm>
          <a:prstGeom prst="rect">
            <a:avLst/>
          </a:prstGeom>
        </p:spPr>
        <p:txBody>
          <a:bodyPr wrap="square" lIns="0" anchor="t" anchorCtr="0">
            <a:spAutoFit/>
          </a:bodyPr>
          <a:lstStyle/>
          <a:p>
            <a:pPr>
              <a:spcAft>
                <a:spcPts val="1700"/>
              </a:spcAft>
            </a:pPr>
            <a:r>
              <a:rPr lang="de-DE" sz="3000" dirty="0" err="1" smtClean="0">
                <a:solidFill>
                  <a:srgbClr val="FFFF00"/>
                </a:solidFill>
                <a:latin typeface="Franklin Gothic Demi Cond"/>
              </a:rPr>
              <a:t>Hitan</a:t>
            </a:r>
            <a:r>
              <a:rPr lang="de-DE" sz="3000" dirty="0" smtClean="0">
                <a:solidFill>
                  <a:srgbClr val="FFFF00"/>
                </a:solidFill>
                <a:latin typeface="Franklin Gothic Demi Cond"/>
              </a:rPr>
              <a:t> </a:t>
            </a:r>
            <a:r>
              <a:rPr lang="de-DE" sz="3000" dirty="0" err="1" smtClean="0">
                <a:solidFill>
                  <a:srgbClr val="FFFF00"/>
                </a:solidFill>
                <a:latin typeface="Franklin Gothic Demi Cond"/>
              </a:rPr>
              <a:t>slu</a:t>
            </a:r>
            <a:r>
              <a:rPr lang="sr-Latn-RS" sz="3000" dirty="0" smtClean="0">
                <a:solidFill>
                  <a:srgbClr val="FFFF00"/>
                </a:solidFill>
                <a:latin typeface="Franklin Gothic Demi Cond"/>
              </a:rPr>
              <a:t>č</a:t>
            </a:r>
            <a:r>
              <a:rPr lang="de-DE" sz="3000" dirty="0" err="1" smtClean="0">
                <a:solidFill>
                  <a:srgbClr val="FFFF00"/>
                </a:solidFill>
                <a:latin typeface="Franklin Gothic Demi Cond"/>
              </a:rPr>
              <a:t>aj</a:t>
            </a:r>
            <a:endParaRPr lang="de-DE" sz="3000" dirty="0">
              <a:solidFill>
                <a:srgbClr val="FFFF00"/>
              </a:solidFill>
              <a:latin typeface="+mj-lt"/>
            </a:endParaRPr>
          </a:p>
          <a:p>
            <a:pPr marL="449263" indent="-449263">
              <a:spcAft>
                <a:spcPts val="1700"/>
              </a:spcAft>
              <a:buBlip>
                <a:blip r:embed="rId2"/>
              </a:buBlip>
            </a:pPr>
            <a:r>
              <a:rPr lang="de-DE" sz="2300" dirty="0" smtClean="0">
                <a:solidFill>
                  <a:schemeClr val="bg1"/>
                </a:solidFill>
              </a:rPr>
              <a:t>Krankenhaus / </a:t>
            </a:r>
            <a:r>
              <a:rPr lang="de-DE" sz="2300" dirty="0" err="1" smtClean="0">
                <a:solidFill>
                  <a:schemeClr val="bg1"/>
                </a:solidFill>
              </a:rPr>
              <a:t>Bolnica</a:t>
            </a:r>
            <a:endParaRPr lang="de-DE" sz="2300" dirty="0">
              <a:solidFill>
                <a:schemeClr val="bg1"/>
              </a:solidFill>
            </a:endParaRPr>
          </a:p>
        </p:txBody>
      </p:sp>
      <p:sp>
        <p:nvSpPr>
          <p:cNvPr id="7" name="Bogen 6">
            <a:extLst>
              <a:ext uri="{FF2B5EF4-FFF2-40B4-BE49-F238E27FC236}">
                <a16:creationId xmlns:a16="http://schemas.microsoft.com/office/drawing/2014/main" id="{BE30DA50-6D98-487C-9D9C-FF1261961E6B}"/>
              </a:ext>
            </a:extLst>
          </p:cNvPr>
          <p:cNvSpPr/>
          <p:nvPr/>
        </p:nvSpPr>
        <p:spPr>
          <a:xfrm>
            <a:off x="371364" y="1540513"/>
            <a:ext cx="664351" cy="664351"/>
          </a:xfrm>
          <a:prstGeom prst="arc">
            <a:avLst>
              <a:gd name="adj1" fmla="val 82779"/>
              <a:gd name="adj2" fmla="val 19075561"/>
            </a:avLst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3000" dirty="0">
                <a:solidFill>
                  <a:schemeClr val="accent3"/>
                </a:solidFill>
                <a:latin typeface="+mj-lt"/>
              </a:rPr>
              <a:t>1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E48ED40-EB5C-41D0-9F90-E05BD7D5BB01}"/>
              </a:ext>
            </a:extLst>
          </p:cNvPr>
          <p:cNvSpPr/>
          <p:nvPr/>
        </p:nvSpPr>
        <p:spPr>
          <a:xfrm>
            <a:off x="1349456" y="3654824"/>
            <a:ext cx="6186703" cy="2269852"/>
          </a:xfrm>
          <a:prstGeom prst="rect">
            <a:avLst/>
          </a:prstGeom>
        </p:spPr>
        <p:txBody>
          <a:bodyPr wrap="square" lIns="0" anchor="t" anchorCtr="0">
            <a:spAutoFit/>
          </a:bodyPr>
          <a:lstStyle/>
          <a:p>
            <a:pPr>
              <a:spcAft>
                <a:spcPts val="1700"/>
              </a:spcAft>
            </a:pPr>
            <a:r>
              <a:rPr lang="de-DE" sz="3000" dirty="0" err="1" smtClean="0">
                <a:solidFill>
                  <a:srgbClr val="FFFF00"/>
                </a:solidFill>
                <a:latin typeface="Franklin Gothic Demi Cond"/>
              </a:rPr>
              <a:t>Elektivni</a:t>
            </a:r>
            <a:r>
              <a:rPr lang="de-DE" sz="3000" dirty="0" smtClean="0">
                <a:solidFill>
                  <a:srgbClr val="FFFF00"/>
                </a:solidFill>
                <a:latin typeface="Franklin Gothic Demi Cond"/>
              </a:rPr>
              <a:t> </a:t>
            </a:r>
            <a:endParaRPr lang="de-DE" sz="3000" dirty="0">
              <a:solidFill>
                <a:srgbClr val="FFFF00"/>
              </a:solidFill>
              <a:latin typeface="Franklin Gothic Demi Cond"/>
            </a:endParaRPr>
          </a:p>
          <a:p>
            <a:pPr marL="449263" indent="-449263">
              <a:spcAft>
                <a:spcPts val="1700"/>
              </a:spcAft>
              <a:buBlip>
                <a:blip r:embed="rId2"/>
              </a:buBlip>
            </a:pPr>
            <a:r>
              <a:rPr lang="de-DE" sz="2300" dirty="0" smtClean="0">
                <a:solidFill>
                  <a:schemeClr val="bg1"/>
                </a:solidFill>
              </a:rPr>
              <a:t>Hausarzt / </a:t>
            </a:r>
            <a:r>
              <a:rPr lang="de-DE" sz="2300" dirty="0" err="1" smtClean="0">
                <a:solidFill>
                  <a:schemeClr val="bg1"/>
                </a:solidFill>
              </a:rPr>
              <a:t>Ku</a:t>
            </a:r>
            <a:r>
              <a:rPr lang="sr-Latn-RS" sz="2300" dirty="0" smtClean="0">
                <a:solidFill>
                  <a:schemeClr val="bg1"/>
                </a:solidFill>
              </a:rPr>
              <a:t>ć</a:t>
            </a:r>
            <a:r>
              <a:rPr lang="de-DE" sz="2300" dirty="0" err="1" smtClean="0">
                <a:solidFill>
                  <a:schemeClr val="bg1"/>
                </a:solidFill>
              </a:rPr>
              <a:t>ni</a:t>
            </a:r>
            <a:r>
              <a:rPr lang="de-DE" sz="2300" dirty="0" smtClean="0">
                <a:solidFill>
                  <a:schemeClr val="bg1"/>
                </a:solidFill>
              </a:rPr>
              <a:t> </a:t>
            </a:r>
            <a:r>
              <a:rPr lang="de-DE" sz="2300" dirty="0" err="1" smtClean="0">
                <a:solidFill>
                  <a:schemeClr val="bg1"/>
                </a:solidFill>
              </a:rPr>
              <a:t>lekar</a:t>
            </a:r>
            <a:endParaRPr lang="de-DE" sz="2300" dirty="0">
              <a:solidFill>
                <a:schemeClr val="bg1"/>
              </a:solidFill>
            </a:endParaRPr>
          </a:p>
          <a:p>
            <a:pPr marL="449263" indent="-449263">
              <a:spcAft>
                <a:spcPts val="1700"/>
              </a:spcAft>
              <a:buBlip>
                <a:blip r:embed="rId2"/>
              </a:buBlip>
            </a:pPr>
            <a:r>
              <a:rPr lang="de-DE" sz="2300" dirty="0" smtClean="0">
                <a:solidFill>
                  <a:schemeClr val="bg1"/>
                </a:solidFill>
              </a:rPr>
              <a:t>Kardiologe / Kardiolog</a:t>
            </a:r>
          </a:p>
          <a:p>
            <a:pPr marL="449263" indent="-449263">
              <a:spcAft>
                <a:spcPts val="1700"/>
              </a:spcAft>
              <a:buBlip>
                <a:blip r:embed="rId2"/>
              </a:buBlip>
            </a:pPr>
            <a:r>
              <a:rPr lang="de-DE" sz="2300" dirty="0" smtClean="0">
                <a:solidFill>
                  <a:schemeClr val="bg1"/>
                </a:solidFill>
              </a:rPr>
              <a:t>Herzchirurg ( Kardiochirurg ) / </a:t>
            </a:r>
            <a:r>
              <a:rPr lang="de-DE" sz="2300" dirty="0" err="1" smtClean="0">
                <a:solidFill>
                  <a:schemeClr val="bg1"/>
                </a:solidFill>
              </a:rPr>
              <a:t>Kardiohirurg</a:t>
            </a:r>
            <a:endParaRPr lang="de-DE" sz="2300" dirty="0" smtClean="0">
              <a:solidFill>
                <a:schemeClr val="bg1"/>
              </a:solidFill>
            </a:endParaRPr>
          </a:p>
        </p:txBody>
      </p:sp>
      <p:sp>
        <p:nvSpPr>
          <p:cNvPr id="9" name="Bogen 8">
            <a:extLst>
              <a:ext uri="{FF2B5EF4-FFF2-40B4-BE49-F238E27FC236}">
                <a16:creationId xmlns:a16="http://schemas.microsoft.com/office/drawing/2014/main" id="{990E3833-13BF-4063-9F04-80137EEE1194}"/>
              </a:ext>
            </a:extLst>
          </p:cNvPr>
          <p:cNvSpPr/>
          <p:nvPr/>
        </p:nvSpPr>
        <p:spPr>
          <a:xfrm>
            <a:off x="371364" y="3599648"/>
            <a:ext cx="664351" cy="664351"/>
          </a:xfrm>
          <a:prstGeom prst="arc">
            <a:avLst>
              <a:gd name="adj1" fmla="val 82779"/>
              <a:gd name="adj2" fmla="val 19075561"/>
            </a:avLst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3000" dirty="0">
                <a:solidFill>
                  <a:schemeClr val="accent3"/>
                </a:solidFill>
                <a:latin typeface="+mj-lt"/>
              </a:rPr>
              <a:t>2</a:t>
            </a:r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689" y="549807"/>
            <a:ext cx="4421836" cy="317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27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33926-CD2B-4A02-9CD6-EAEAADB4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 smtClean="0"/>
              <a:t>Prikaz</a:t>
            </a:r>
            <a:r>
              <a:rPr lang="de-DE" sz="3600" dirty="0" smtClean="0"/>
              <a:t> </a:t>
            </a:r>
            <a:r>
              <a:rPr lang="de-DE" sz="3600" dirty="0" err="1" smtClean="0"/>
              <a:t>otvaranja</a:t>
            </a:r>
            <a:r>
              <a:rPr lang="de-DE" sz="3600" dirty="0" smtClean="0"/>
              <a:t> </a:t>
            </a:r>
            <a:r>
              <a:rPr lang="de-DE" sz="3600" dirty="0" err="1" smtClean="0"/>
              <a:t>dva</a:t>
            </a:r>
            <a:r>
              <a:rPr lang="de-DE" sz="3600" dirty="0" smtClean="0"/>
              <a:t> </a:t>
            </a:r>
            <a:r>
              <a:rPr lang="de-DE" sz="3600" dirty="0" err="1" smtClean="0"/>
              <a:t>inplantirana</a:t>
            </a:r>
            <a:r>
              <a:rPr lang="de-DE" sz="3600" dirty="0" smtClean="0"/>
              <a:t> </a:t>
            </a:r>
            <a:r>
              <a:rPr lang="de-DE" sz="3600" dirty="0" err="1" smtClean="0"/>
              <a:t>srcana</a:t>
            </a:r>
            <a:r>
              <a:rPr lang="de-DE" sz="3600" dirty="0" smtClean="0"/>
              <a:t> </a:t>
            </a:r>
            <a:r>
              <a:rPr lang="de-DE" sz="3600" dirty="0" err="1" smtClean="0"/>
              <a:t>zalistka</a:t>
            </a:r>
            <a:r>
              <a:rPr lang="de-DE" sz="3600" dirty="0" smtClean="0"/>
              <a:t> ( Edwards i </a:t>
            </a:r>
            <a:r>
              <a:rPr lang="de-DE" sz="3600" dirty="0" err="1" smtClean="0"/>
              <a:t>Trifekta</a:t>
            </a:r>
            <a:r>
              <a:rPr lang="de-DE" sz="3600" dirty="0" smtClean="0"/>
              <a:t> )</a:t>
            </a:r>
            <a:endParaRPr lang="de-DE" sz="36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30</a:t>
            </a:fld>
            <a:endParaRPr lang="de-DE"/>
          </a:p>
        </p:txBody>
      </p:sp>
      <p:pic>
        <p:nvPicPr>
          <p:cNvPr id="7" name="MagnaEaseHZV7-5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 cstate="print"/>
          <a:srcRect l="11531" t="12752" r="27061" b="10903"/>
          <a:stretch/>
        </p:blipFill>
        <p:spPr>
          <a:xfrm>
            <a:off x="983432" y="1556792"/>
            <a:ext cx="3900763" cy="3637199"/>
          </a:xfrm>
          <a:prstGeom prst="rect">
            <a:avLst/>
          </a:prstGeom>
        </p:spPr>
      </p:pic>
      <p:pic>
        <p:nvPicPr>
          <p:cNvPr id="8" name="TrifectaHZV7-5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7" cstate="print"/>
          <a:srcRect l="11469" t="12796" r="26728" b="10792"/>
          <a:stretch/>
        </p:blipFill>
        <p:spPr>
          <a:xfrm>
            <a:off x="7680176" y="1556791"/>
            <a:ext cx="3922441" cy="3637199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00779F3A-601F-4050-B8D8-AB929FCF9E3B}"/>
              </a:ext>
            </a:extLst>
          </p:cNvPr>
          <p:cNvSpPr/>
          <p:nvPr/>
        </p:nvSpPr>
        <p:spPr>
          <a:xfrm>
            <a:off x="17788" y="1058305"/>
            <a:ext cx="5236305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447675" indent="-447675">
              <a:buBlip>
                <a:blip r:embed="rId8"/>
              </a:buBlip>
            </a:pPr>
            <a:r>
              <a:rPr lang="de-DE" sz="2300" dirty="0" smtClean="0">
                <a:solidFill>
                  <a:schemeClr val="bg1"/>
                </a:solidFill>
              </a:rPr>
              <a:t>Edwards Magna </a:t>
            </a:r>
            <a:r>
              <a:rPr lang="de-DE" sz="2300" dirty="0" err="1" smtClean="0">
                <a:solidFill>
                  <a:schemeClr val="bg1"/>
                </a:solidFill>
              </a:rPr>
              <a:t>Ease</a:t>
            </a:r>
            <a:r>
              <a:rPr lang="de-DE" sz="2300" dirty="0" smtClean="0">
                <a:solidFill>
                  <a:schemeClr val="bg1"/>
                </a:solidFill>
              </a:rPr>
              <a:t> 23mm / 5l/min</a:t>
            </a:r>
            <a:endParaRPr lang="de-DE" sz="2300" dirty="0">
              <a:solidFill>
                <a:schemeClr val="bg1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0779F3A-601F-4050-B8D8-AB929FCF9E3B}"/>
              </a:ext>
            </a:extLst>
          </p:cNvPr>
          <p:cNvSpPr/>
          <p:nvPr/>
        </p:nvSpPr>
        <p:spPr>
          <a:xfrm>
            <a:off x="6608203" y="1071868"/>
            <a:ext cx="4204164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447675" indent="-447675">
              <a:buBlip>
                <a:blip r:embed="rId8"/>
              </a:buBlip>
            </a:pPr>
            <a:r>
              <a:rPr lang="de-DE" sz="2300" dirty="0" smtClean="0">
                <a:solidFill>
                  <a:schemeClr val="bg1"/>
                </a:solidFill>
              </a:rPr>
              <a:t>SJM </a:t>
            </a:r>
            <a:r>
              <a:rPr lang="de-DE" sz="2300" dirty="0" err="1" smtClean="0">
                <a:solidFill>
                  <a:schemeClr val="bg1"/>
                </a:solidFill>
              </a:rPr>
              <a:t>Trifektza</a:t>
            </a:r>
            <a:r>
              <a:rPr lang="de-DE" sz="2300" dirty="0" smtClean="0">
                <a:solidFill>
                  <a:schemeClr val="bg1"/>
                </a:solidFill>
              </a:rPr>
              <a:t> 23mm / 5l/min</a:t>
            </a:r>
            <a:endParaRPr lang="de-DE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70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05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33926-CD2B-4A02-9CD6-EAEAADB4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 err="1" smtClean="0"/>
              <a:t>Parcijalna</a:t>
            </a:r>
            <a:r>
              <a:rPr lang="de-DE" sz="4400" dirty="0" smtClean="0"/>
              <a:t> </a:t>
            </a:r>
            <a:r>
              <a:rPr lang="de-DE" sz="4400" dirty="0" err="1" smtClean="0"/>
              <a:t>sternotomija</a:t>
            </a:r>
            <a:r>
              <a:rPr lang="de-DE" sz="4400" dirty="0" smtClean="0"/>
              <a:t> ( </a:t>
            </a:r>
            <a:r>
              <a:rPr lang="de-DE" sz="4400" dirty="0" err="1" smtClean="0"/>
              <a:t>Minimalno</a:t>
            </a:r>
            <a:r>
              <a:rPr lang="de-DE" sz="4400" dirty="0" smtClean="0"/>
              <a:t> </a:t>
            </a:r>
            <a:r>
              <a:rPr lang="de-DE" sz="4400" dirty="0" err="1" smtClean="0"/>
              <a:t>invazivan</a:t>
            </a:r>
            <a:r>
              <a:rPr lang="de-DE" sz="4400" dirty="0" smtClean="0"/>
              <a:t> </a:t>
            </a:r>
            <a:r>
              <a:rPr lang="de-DE" sz="4400" dirty="0" err="1" smtClean="0"/>
              <a:t>pristup</a:t>
            </a:r>
            <a:r>
              <a:rPr lang="de-DE" sz="4400" dirty="0" smtClean="0"/>
              <a:t> )</a:t>
            </a:r>
            <a:endParaRPr lang="de-DE" sz="44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31</a:t>
            </a:fld>
            <a:endParaRPr lang="de-DE"/>
          </a:p>
        </p:txBody>
      </p:sp>
      <p:pic>
        <p:nvPicPr>
          <p:cNvPr id="7" name="IMG_1164.MOV">
            <a:hlinkClick r:id="" action="ppaction://media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" y="1342947"/>
            <a:ext cx="3780310" cy="460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G_1174.MOV">
            <a:hlinkClick r:id="" action="ppaction://media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1342946"/>
            <a:ext cx="3672507" cy="447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94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33926-CD2B-4A02-9CD6-EAEAADB4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 err="1" smtClean="0"/>
              <a:t>Implantacija</a:t>
            </a:r>
            <a:r>
              <a:rPr lang="de-DE" sz="4400" dirty="0" smtClean="0"/>
              <a:t> </a:t>
            </a:r>
            <a:r>
              <a:rPr lang="de-DE" sz="4400" dirty="0" err="1" smtClean="0"/>
              <a:t>aortnog</a:t>
            </a:r>
            <a:r>
              <a:rPr lang="de-DE" sz="4400" dirty="0" smtClean="0"/>
              <a:t> </a:t>
            </a:r>
            <a:r>
              <a:rPr lang="de-DE" sz="4400" dirty="0" err="1" smtClean="0"/>
              <a:t>zalistka</a:t>
            </a:r>
            <a:endParaRPr lang="de-DE" sz="44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32</a:t>
            </a:fld>
            <a:endParaRPr lang="de-DE"/>
          </a:p>
        </p:txBody>
      </p:sp>
      <p:pic>
        <p:nvPicPr>
          <p:cNvPr id="7" name="Picture 3" descr="IMG003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2420888"/>
            <a:ext cx="49530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1312006"/>
            <a:ext cx="5316860" cy="3678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1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33926-CD2B-4A02-9CD6-EAEAADB4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 err="1" smtClean="0"/>
              <a:t>Implantacija</a:t>
            </a:r>
            <a:r>
              <a:rPr lang="de-DE" sz="4400" dirty="0" smtClean="0"/>
              <a:t> </a:t>
            </a:r>
            <a:r>
              <a:rPr lang="de-DE" sz="4400" dirty="0" err="1" smtClean="0"/>
              <a:t>aortnog</a:t>
            </a:r>
            <a:r>
              <a:rPr lang="de-DE" sz="4400" dirty="0" smtClean="0"/>
              <a:t> </a:t>
            </a:r>
            <a:r>
              <a:rPr lang="de-DE" sz="4400" dirty="0" err="1" smtClean="0"/>
              <a:t>zalistka</a:t>
            </a:r>
            <a:r>
              <a:rPr lang="de-DE" sz="4400" dirty="0" smtClean="0"/>
              <a:t> ( </a:t>
            </a:r>
            <a:r>
              <a:rPr lang="de-DE" sz="4400" dirty="0" err="1" smtClean="0"/>
              <a:t>Trifekta</a:t>
            </a:r>
            <a:r>
              <a:rPr lang="de-DE" sz="4400" dirty="0" smtClean="0"/>
              <a:t> ) </a:t>
            </a:r>
            <a:endParaRPr lang="de-DE" sz="44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33</a:t>
            </a:fld>
            <a:endParaRPr lang="de-DE"/>
          </a:p>
        </p:txBody>
      </p:sp>
      <p:pic>
        <p:nvPicPr>
          <p:cNvPr id="7" name="Picture 7" descr="IMG00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01" y="1730151"/>
            <a:ext cx="4620344" cy="412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414" y="91409"/>
            <a:ext cx="1926127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337" y="1272819"/>
            <a:ext cx="2583379" cy="2588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04" y="2931592"/>
            <a:ext cx="4427984" cy="3252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7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33926-CD2B-4A02-9CD6-EAEAADB4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 err="1" smtClean="0"/>
              <a:t>Implantacija</a:t>
            </a:r>
            <a:r>
              <a:rPr lang="de-DE" sz="4400" dirty="0" smtClean="0"/>
              <a:t> </a:t>
            </a:r>
            <a:r>
              <a:rPr lang="de-DE" sz="4400" dirty="0" err="1" smtClean="0"/>
              <a:t>aortnog</a:t>
            </a:r>
            <a:r>
              <a:rPr lang="de-DE" sz="4400" dirty="0" smtClean="0"/>
              <a:t> </a:t>
            </a:r>
            <a:r>
              <a:rPr lang="de-DE" sz="4400" dirty="0" err="1" smtClean="0"/>
              <a:t>zalistka</a:t>
            </a:r>
            <a:endParaRPr lang="de-DE" sz="44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200150"/>
            <a:ext cx="6742113" cy="445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34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933926-CD2B-4A02-9CD6-EAEAADB4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 err="1" smtClean="0"/>
              <a:t>Reparacija</a:t>
            </a:r>
            <a:r>
              <a:rPr lang="de-DE" sz="4400" dirty="0" smtClean="0"/>
              <a:t> </a:t>
            </a:r>
            <a:r>
              <a:rPr lang="de-DE" sz="4400" dirty="0" err="1" smtClean="0"/>
              <a:t>mitralnog</a:t>
            </a:r>
            <a:r>
              <a:rPr lang="de-DE" sz="4400" dirty="0" smtClean="0"/>
              <a:t> </a:t>
            </a:r>
            <a:r>
              <a:rPr lang="de-DE" sz="4400" dirty="0" err="1" smtClean="0"/>
              <a:t>zalistka</a:t>
            </a:r>
            <a:endParaRPr lang="de-DE" sz="44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35</a:t>
            </a:fld>
            <a:endParaRPr lang="de-DE"/>
          </a:p>
        </p:txBody>
      </p:sp>
      <p:pic>
        <p:nvPicPr>
          <p:cNvPr id="7" name="Picture 5" descr="IMG006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7" y="1307877"/>
            <a:ext cx="333109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912" y="1873601"/>
            <a:ext cx="6248400" cy="416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851" y="576550"/>
            <a:ext cx="2810461" cy="1656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IMG006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3735141"/>
            <a:ext cx="3352800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1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C7F60-B7DE-419C-B6FD-430DDCDE6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</a:t>
            </a:r>
            <a:r>
              <a:rPr lang="de-DE" dirty="0" err="1" smtClean="0"/>
              <a:t>mplantacija</a:t>
            </a:r>
            <a:r>
              <a:rPr lang="de-DE" dirty="0" smtClean="0"/>
              <a:t> </a:t>
            </a:r>
            <a:r>
              <a:rPr lang="de-DE" dirty="0" err="1" smtClean="0"/>
              <a:t>ringa</a:t>
            </a:r>
            <a:r>
              <a:rPr lang="de-DE" dirty="0" smtClean="0"/>
              <a:t> </a:t>
            </a:r>
            <a:r>
              <a:rPr lang="de-DE" dirty="0" err="1" smtClean="0"/>
              <a:t>kod</a:t>
            </a:r>
            <a:r>
              <a:rPr lang="de-DE" dirty="0" smtClean="0"/>
              <a:t> </a:t>
            </a:r>
            <a:r>
              <a:rPr lang="de-DE" dirty="0" err="1" smtClean="0"/>
              <a:t>Mitralnog</a:t>
            </a:r>
            <a:r>
              <a:rPr lang="de-DE" dirty="0" smtClean="0"/>
              <a:t> i </a:t>
            </a:r>
            <a:r>
              <a:rPr lang="de-DE" dirty="0" err="1" smtClean="0"/>
              <a:t>Trikuspidalnog</a:t>
            </a:r>
            <a:r>
              <a:rPr lang="de-DE" dirty="0" smtClean="0"/>
              <a:t> </a:t>
            </a:r>
            <a:r>
              <a:rPr lang="de-DE" dirty="0" err="1" smtClean="0"/>
              <a:t>zalistka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46CF4C-170B-4BC0-BE99-A06EA34D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36</a:t>
            </a:fld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0703ED3-44A0-4BAF-849F-AC03DF32385C}"/>
              </a:ext>
            </a:extLst>
          </p:cNvPr>
          <p:cNvSpPr/>
          <p:nvPr/>
        </p:nvSpPr>
        <p:spPr>
          <a:xfrm>
            <a:off x="3428937" y="3140968"/>
            <a:ext cx="1889300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2"/>
              </a:buBlip>
            </a:pPr>
            <a:r>
              <a:rPr lang="de-DE" sz="2300" dirty="0">
                <a:solidFill>
                  <a:schemeClr val="bg1"/>
                </a:solidFill>
              </a:rPr>
              <a:t>Gesundheit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D6860A9-0144-478C-9F18-E7DD2878AE21}"/>
              </a:ext>
            </a:extLst>
          </p:cNvPr>
          <p:cNvSpPr/>
          <p:nvPr/>
        </p:nvSpPr>
        <p:spPr>
          <a:xfrm>
            <a:off x="3428937" y="3717032"/>
            <a:ext cx="115352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3"/>
              </a:buBlip>
            </a:pPr>
            <a:r>
              <a:rPr lang="de-DE" sz="2300" dirty="0">
                <a:solidFill>
                  <a:schemeClr val="bg1"/>
                </a:solidFill>
              </a:rPr>
              <a:t>Klinik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B9D6CC9-8043-48F3-8643-47610247D562}"/>
              </a:ext>
            </a:extLst>
          </p:cNvPr>
          <p:cNvSpPr/>
          <p:nvPr/>
        </p:nvSpPr>
        <p:spPr>
          <a:xfrm>
            <a:off x="3428937" y="4293096"/>
            <a:ext cx="1099019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4"/>
              </a:buBlip>
            </a:pPr>
            <a:r>
              <a:rPr lang="de-DE" sz="2300" dirty="0">
                <a:solidFill>
                  <a:schemeClr val="bg1"/>
                </a:solidFill>
              </a:rPr>
              <a:t>Kreis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FCA8D99-F356-47F9-9D9F-36BB6C35AC94}"/>
              </a:ext>
            </a:extLst>
          </p:cNvPr>
          <p:cNvSpPr/>
          <p:nvPr/>
        </p:nvSpPr>
        <p:spPr>
          <a:xfrm>
            <a:off x="3428937" y="4869160"/>
            <a:ext cx="166071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5"/>
              </a:buBlip>
            </a:pPr>
            <a:r>
              <a:rPr lang="de-DE" sz="2300" dirty="0">
                <a:solidFill>
                  <a:schemeClr val="bg1"/>
                </a:solidFill>
              </a:rPr>
              <a:t>Checkbox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2D78FCD8-2A05-4595-8D45-EFF0888B8475}"/>
              </a:ext>
            </a:extLst>
          </p:cNvPr>
          <p:cNvSpPr/>
          <p:nvPr/>
        </p:nvSpPr>
        <p:spPr>
          <a:xfrm>
            <a:off x="3428937" y="5445224"/>
            <a:ext cx="1674113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6"/>
              </a:buBlip>
            </a:pPr>
            <a:r>
              <a:rPr lang="de-DE" sz="2300" dirty="0">
                <a:solidFill>
                  <a:schemeClr val="bg1"/>
                </a:solidFill>
              </a:rPr>
              <a:t>Totenkopf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512" y="1050846"/>
            <a:ext cx="3694113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3700463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088" y="3510186"/>
            <a:ext cx="3694113" cy="246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27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C7F60-B7DE-419C-B6FD-430DDCDE6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Krioablacija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46CF4C-170B-4BC0-BE99-A06EA34D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37</a:t>
            </a:fld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0703ED3-44A0-4BAF-849F-AC03DF32385C}"/>
              </a:ext>
            </a:extLst>
          </p:cNvPr>
          <p:cNvSpPr/>
          <p:nvPr/>
        </p:nvSpPr>
        <p:spPr>
          <a:xfrm>
            <a:off x="3428937" y="3140968"/>
            <a:ext cx="1889300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3"/>
              </a:buBlip>
            </a:pPr>
            <a:r>
              <a:rPr lang="de-DE" sz="2300" dirty="0">
                <a:solidFill>
                  <a:schemeClr val="bg1"/>
                </a:solidFill>
              </a:rPr>
              <a:t>Gesundheit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D6860A9-0144-478C-9F18-E7DD2878AE21}"/>
              </a:ext>
            </a:extLst>
          </p:cNvPr>
          <p:cNvSpPr/>
          <p:nvPr/>
        </p:nvSpPr>
        <p:spPr>
          <a:xfrm>
            <a:off x="3428937" y="3717032"/>
            <a:ext cx="115352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4"/>
              </a:buBlip>
            </a:pPr>
            <a:r>
              <a:rPr lang="de-DE" sz="2300" dirty="0">
                <a:solidFill>
                  <a:schemeClr val="bg1"/>
                </a:solidFill>
              </a:rPr>
              <a:t>Klinik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B9D6CC9-8043-48F3-8643-47610247D562}"/>
              </a:ext>
            </a:extLst>
          </p:cNvPr>
          <p:cNvSpPr/>
          <p:nvPr/>
        </p:nvSpPr>
        <p:spPr>
          <a:xfrm>
            <a:off x="3428937" y="4293096"/>
            <a:ext cx="1099019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5"/>
              </a:buBlip>
            </a:pPr>
            <a:r>
              <a:rPr lang="de-DE" sz="2300" dirty="0">
                <a:solidFill>
                  <a:schemeClr val="bg1"/>
                </a:solidFill>
              </a:rPr>
              <a:t>Kreis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FCA8D99-F356-47F9-9D9F-36BB6C35AC94}"/>
              </a:ext>
            </a:extLst>
          </p:cNvPr>
          <p:cNvSpPr/>
          <p:nvPr/>
        </p:nvSpPr>
        <p:spPr>
          <a:xfrm>
            <a:off x="3428937" y="4869160"/>
            <a:ext cx="166071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6"/>
              </a:buBlip>
            </a:pPr>
            <a:r>
              <a:rPr lang="de-DE" sz="2300" dirty="0">
                <a:solidFill>
                  <a:schemeClr val="bg1"/>
                </a:solidFill>
              </a:rPr>
              <a:t>Checkbox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2D78FCD8-2A05-4595-8D45-EFF0888B8475}"/>
              </a:ext>
            </a:extLst>
          </p:cNvPr>
          <p:cNvSpPr/>
          <p:nvPr/>
        </p:nvSpPr>
        <p:spPr>
          <a:xfrm>
            <a:off x="3428937" y="5445224"/>
            <a:ext cx="1674113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7"/>
              </a:buBlip>
            </a:pPr>
            <a:r>
              <a:rPr lang="de-DE" sz="2300" dirty="0">
                <a:solidFill>
                  <a:schemeClr val="bg1"/>
                </a:solidFill>
              </a:rPr>
              <a:t>Totenkopf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277213"/>
              </p:ext>
            </p:extLst>
          </p:nvPr>
        </p:nvGraphicFramePr>
        <p:xfrm>
          <a:off x="2459831" y="1404974"/>
          <a:ext cx="7272337" cy="408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Folie" r:id="rId8" imgW="4572000" imgH="3429000" progId="PowerPoint.Slide.8">
                  <p:embed/>
                </p:oleObj>
              </mc:Choice>
              <mc:Fallback>
                <p:oleObj name="Folie" r:id="rId8" imgW="4572000" imgH="3429000" progId="PowerPoint.Slide.8">
                  <p:embed/>
                  <p:pic>
                    <p:nvPicPr>
                      <p:cNvPr id="3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9831" y="1404974"/>
                        <a:ext cx="7272337" cy="408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580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C7F60-B7DE-419C-B6FD-430DDCDE6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Zatvaranje</a:t>
            </a:r>
            <a:r>
              <a:rPr lang="de-DE" dirty="0" smtClean="0"/>
              <a:t> </a:t>
            </a:r>
            <a:r>
              <a:rPr lang="de-DE" dirty="0" err="1" smtClean="0"/>
              <a:t>grudnog</a:t>
            </a:r>
            <a:r>
              <a:rPr lang="de-DE" dirty="0" smtClean="0"/>
              <a:t> </a:t>
            </a:r>
            <a:r>
              <a:rPr lang="de-DE" dirty="0" err="1" smtClean="0"/>
              <a:t>ko</a:t>
            </a:r>
            <a:r>
              <a:rPr lang="sr-Latn-RS" dirty="0" smtClean="0"/>
              <a:t>ša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46CF4C-170B-4BC0-BE99-A06EA34D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38</a:t>
            </a:fld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0703ED3-44A0-4BAF-849F-AC03DF32385C}"/>
              </a:ext>
            </a:extLst>
          </p:cNvPr>
          <p:cNvSpPr/>
          <p:nvPr/>
        </p:nvSpPr>
        <p:spPr>
          <a:xfrm>
            <a:off x="3428937" y="3140968"/>
            <a:ext cx="1889300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2"/>
              </a:buBlip>
            </a:pPr>
            <a:r>
              <a:rPr lang="de-DE" sz="2300" dirty="0">
                <a:solidFill>
                  <a:schemeClr val="bg1"/>
                </a:solidFill>
              </a:rPr>
              <a:t>Gesundheit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D6860A9-0144-478C-9F18-E7DD2878AE21}"/>
              </a:ext>
            </a:extLst>
          </p:cNvPr>
          <p:cNvSpPr/>
          <p:nvPr/>
        </p:nvSpPr>
        <p:spPr>
          <a:xfrm>
            <a:off x="3428937" y="3717032"/>
            <a:ext cx="115352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3"/>
              </a:buBlip>
            </a:pPr>
            <a:r>
              <a:rPr lang="de-DE" sz="2300" dirty="0">
                <a:solidFill>
                  <a:schemeClr val="bg1"/>
                </a:solidFill>
              </a:rPr>
              <a:t>Klinik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B9D6CC9-8043-48F3-8643-47610247D562}"/>
              </a:ext>
            </a:extLst>
          </p:cNvPr>
          <p:cNvSpPr/>
          <p:nvPr/>
        </p:nvSpPr>
        <p:spPr>
          <a:xfrm>
            <a:off x="3428937" y="4293096"/>
            <a:ext cx="1099019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4"/>
              </a:buBlip>
            </a:pPr>
            <a:r>
              <a:rPr lang="de-DE" sz="2300" dirty="0">
                <a:solidFill>
                  <a:schemeClr val="bg1"/>
                </a:solidFill>
              </a:rPr>
              <a:t>Kreis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FCA8D99-F356-47F9-9D9F-36BB6C35AC94}"/>
              </a:ext>
            </a:extLst>
          </p:cNvPr>
          <p:cNvSpPr/>
          <p:nvPr/>
        </p:nvSpPr>
        <p:spPr>
          <a:xfrm>
            <a:off x="3428937" y="4869160"/>
            <a:ext cx="166071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5"/>
              </a:buBlip>
            </a:pPr>
            <a:r>
              <a:rPr lang="de-DE" sz="2300" dirty="0">
                <a:solidFill>
                  <a:schemeClr val="bg1"/>
                </a:solidFill>
              </a:rPr>
              <a:t>Checkbox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2D78FCD8-2A05-4595-8D45-EFF0888B8475}"/>
              </a:ext>
            </a:extLst>
          </p:cNvPr>
          <p:cNvSpPr/>
          <p:nvPr/>
        </p:nvSpPr>
        <p:spPr>
          <a:xfrm>
            <a:off x="3428937" y="5445224"/>
            <a:ext cx="1674113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6"/>
              </a:buBlip>
            </a:pPr>
            <a:r>
              <a:rPr lang="de-DE" sz="2300" dirty="0">
                <a:solidFill>
                  <a:schemeClr val="bg1"/>
                </a:solidFill>
              </a:rPr>
              <a:t>Totenkopf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213100" cy="4277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1181293"/>
            <a:ext cx="5310584" cy="436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79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046CF4C-170B-4BC0-BE99-A06EA34D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39</a:t>
            </a:fld>
            <a:endParaRPr lang="de-DE"/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70703ED3-44A0-4BAF-849F-AC03DF32385C}"/>
              </a:ext>
            </a:extLst>
          </p:cNvPr>
          <p:cNvSpPr/>
          <p:nvPr/>
        </p:nvSpPr>
        <p:spPr>
          <a:xfrm>
            <a:off x="3428937" y="3140968"/>
            <a:ext cx="1889300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2"/>
              </a:buBlip>
            </a:pPr>
            <a:r>
              <a:rPr lang="de-DE" sz="2300" dirty="0">
                <a:solidFill>
                  <a:schemeClr val="bg1"/>
                </a:solidFill>
              </a:rPr>
              <a:t>Gesundheit</a:t>
            </a: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0D6860A9-0144-478C-9F18-E7DD2878AE21}"/>
              </a:ext>
            </a:extLst>
          </p:cNvPr>
          <p:cNvSpPr/>
          <p:nvPr/>
        </p:nvSpPr>
        <p:spPr>
          <a:xfrm>
            <a:off x="3428937" y="3717032"/>
            <a:ext cx="115352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3"/>
              </a:buBlip>
            </a:pPr>
            <a:r>
              <a:rPr lang="de-DE" sz="2300" dirty="0">
                <a:solidFill>
                  <a:schemeClr val="bg1"/>
                </a:solidFill>
              </a:rPr>
              <a:t>Klinik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B9D6CC9-8043-48F3-8643-47610247D562}"/>
              </a:ext>
            </a:extLst>
          </p:cNvPr>
          <p:cNvSpPr/>
          <p:nvPr/>
        </p:nvSpPr>
        <p:spPr>
          <a:xfrm>
            <a:off x="3428937" y="4293096"/>
            <a:ext cx="1099019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4"/>
              </a:buBlip>
            </a:pPr>
            <a:r>
              <a:rPr lang="de-DE" sz="2300" dirty="0">
                <a:solidFill>
                  <a:schemeClr val="bg1"/>
                </a:solidFill>
              </a:rPr>
              <a:t>Kreis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FCA8D99-F356-47F9-9D9F-36BB6C35AC94}"/>
              </a:ext>
            </a:extLst>
          </p:cNvPr>
          <p:cNvSpPr/>
          <p:nvPr/>
        </p:nvSpPr>
        <p:spPr>
          <a:xfrm>
            <a:off x="3428937" y="4869160"/>
            <a:ext cx="1660711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5"/>
              </a:buBlip>
            </a:pPr>
            <a:r>
              <a:rPr lang="de-DE" sz="2300" dirty="0">
                <a:solidFill>
                  <a:schemeClr val="bg1"/>
                </a:solidFill>
              </a:rPr>
              <a:t>Checkbox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2D78FCD8-2A05-4595-8D45-EFF0888B8475}"/>
              </a:ext>
            </a:extLst>
          </p:cNvPr>
          <p:cNvSpPr/>
          <p:nvPr/>
        </p:nvSpPr>
        <p:spPr>
          <a:xfrm>
            <a:off x="3428937" y="5445224"/>
            <a:ext cx="1674113" cy="446276"/>
          </a:xfrm>
          <a:prstGeom prst="rect">
            <a:avLst/>
          </a:prstGeom>
        </p:spPr>
        <p:txBody>
          <a:bodyPr wrap="none" lIns="0">
            <a:spAutoFit/>
          </a:bodyPr>
          <a:lstStyle/>
          <a:p>
            <a:pPr marL="361950" indent="-361950">
              <a:buBlip>
                <a:blip r:embed="rId6"/>
              </a:buBlip>
            </a:pPr>
            <a:r>
              <a:rPr lang="de-DE" sz="2300" dirty="0">
                <a:solidFill>
                  <a:schemeClr val="bg1"/>
                </a:solidFill>
              </a:rPr>
              <a:t>Totenkopf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25" y="2663663"/>
            <a:ext cx="3590925" cy="340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C:\Users\Ahmed\Documents\Vorträge HCH\Ahmed Vorträge\OTA Kurs\DSC_019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997354" y="2333567"/>
            <a:ext cx="4759041" cy="365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944" y="789568"/>
            <a:ext cx="381642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39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6531E4B-CAD4-4067-8E90-A0C5D3B93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4" y="6236676"/>
            <a:ext cx="899989" cy="144000"/>
          </a:xfrm>
        </p:spPr>
        <p:txBody>
          <a:bodyPr/>
          <a:lstStyle/>
          <a:p>
            <a:fld id="{A0D63870-074D-4E8E-A60A-211C0897E07B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BB3CE53-5D84-4FCF-90AF-47C26B7D1F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440670"/>
            <a:ext cx="5832647" cy="3059978"/>
          </a:xfrm>
        </p:spPr>
        <p:txBody>
          <a:bodyPr/>
          <a:lstStyle/>
          <a:p>
            <a:r>
              <a:rPr lang="de-DE" dirty="0" err="1" smtClean="0"/>
              <a:t>Krvni</a:t>
            </a:r>
            <a:r>
              <a:rPr lang="de-DE" dirty="0" smtClean="0"/>
              <a:t> </a:t>
            </a:r>
            <a:r>
              <a:rPr lang="de-DE" dirty="0" err="1" smtClean="0"/>
              <a:t>sudovi</a:t>
            </a:r>
            <a:r>
              <a:rPr lang="de-DE" dirty="0" smtClean="0"/>
              <a:t> </a:t>
            </a:r>
            <a:r>
              <a:rPr lang="de-DE" dirty="0" err="1" smtClean="0"/>
              <a:t>srca</a:t>
            </a:r>
            <a:endParaRPr lang="de-DE" dirty="0" smtClean="0"/>
          </a:p>
          <a:p>
            <a:pPr lvl="1"/>
            <a:r>
              <a:rPr lang="de-DE" sz="3600" dirty="0" err="1" smtClean="0"/>
              <a:t>Leva</a:t>
            </a:r>
            <a:r>
              <a:rPr lang="de-DE" sz="3600" dirty="0" smtClean="0"/>
              <a:t> i </a:t>
            </a:r>
            <a:r>
              <a:rPr lang="de-DE" sz="3600" dirty="0" err="1" smtClean="0"/>
              <a:t>desna</a:t>
            </a:r>
            <a:r>
              <a:rPr lang="de-DE" sz="3600" dirty="0" smtClean="0"/>
              <a:t> </a:t>
            </a:r>
            <a:r>
              <a:rPr lang="de-DE" sz="3600" dirty="0" err="1" smtClean="0"/>
              <a:t>sr</a:t>
            </a:r>
            <a:r>
              <a:rPr lang="sr-Latn-RS" sz="3600" dirty="0" smtClean="0"/>
              <a:t>č</a:t>
            </a:r>
            <a:r>
              <a:rPr lang="de-DE" sz="3600" dirty="0" err="1" smtClean="0"/>
              <a:t>ana</a:t>
            </a:r>
            <a:r>
              <a:rPr lang="de-DE" sz="3600" dirty="0" smtClean="0"/>
              <a:t> </a:t>
            </a:r>
            <a:r>
              <a:rPr lang="de-DE" sz="3600" dirty="0" err="1" smtClean="0"/>
              <a:t>arterija</a:t>
            </a:r>
            <a:r>
              <a:rPr lang="de-DE" sz="3600" dirty="0" smtClean="0"/>
              <a:t>:</a:t>
            </a:r>
          </a:p>
          <a:p>
            <a:pPr lvl="2"/>
            <a:r>
              <a:rPr lang="de-DE" sz="2400" dirty="0" err="1" smtClean="0"/>
              <a:t>Leva</a:t>
            </a:r>
            <a:r>
              <a:rPr lang="de-DE" sz="2400" dirty="0" smtClean="0"/>
              <a:t> ( LCA )</a:t>
            </a:r>
          </a:p>
          <a:p>
            <a:pPr lvl="3"/>
            <a:r>
              <a:rPr lang="de-DE" sz="2400" dirty="0" smtClean="0"/>
              <a:t>HS - </a:t>
            </a:r>
            <a:r>
              <a:rPr lang="de-DE" sz="2400" dirty="0" err="1"/>
              <a:t>g</a:t>
            </a:r>
            <a:r>
              <a:rPr lang="de-DE" sz="2400" dirty="0" err="1" smtClean="0"/>
              <a:t>lavno</a:t>
            </a:r>
            <a:r>
              <a:rPr lang="de-DE" sz="2400" dirty="0" smtClean="0"/>
              <a:t> </a:t>
            </a:r>
            <a:r>
              <a:rPr lang="de-DE" sz="2400" dirty="0" err="1" smtClean="0"/>
              <a:t>stablo</a:t>
            </a:r>
            <a:endParaRPr lang="de-DE" sz="2400" dirty="0" smtClean="0"/>
          </a:p>
          <a:p>
            <a:pPr lvl="3"/>
            <a:r>
              <a:rPr lang="de-DE" sz="2400" dirty="0" smtClean="0"/>
              <a:t>RIVA (LAD ) - </a:t>
            </a:r>
            <a:r>
              <a:rPr lang="de-DE" sz="2400" dirty="0" err="1"/>
              <a:t>p</a:t>
            </a:r>
            <a:r>
              <a:rPr lang="de-DE" sz="2400" dirty="0" err="1" smtClean="0"/>
              <a:t>rednja</a:t>
            </a:r>
            <a:r>
              <a:rPr lang="de-DE" sz="2400" dirty="0" smtClean="0"/>
              <a:t> </a:t>
            </a:r>
            <a:r>
              <a:rPr lang="de-DE" sz="2400" dirty="0" err="1" smtClean="0"/>
              <a:t>leva</a:t>
            </a:r>
            <a:r>
              <a:rPr lang="de-DE" sz="2400" dirty="0" smtClean="0"/>
              <a:t> </a:t>
            </a:r>
            <a:r>
              <a:rPr lang="de-DE" sz="2400" dirty="0" err="1" smtClean="0"/>
              <a:t>silazna</a:t>
            </a:r>
            <a:endParaRPr lang="de-DE" sz="2400" dirty="0" smtClean="0"/>
          </a:p>
          <a:p>
            <a:pPr lvl="3"/>
            <a:r>
              <a:rPr lang="de-DE" sz="2400" dirty="0" smtClean="0"/>
              <a:t>RCX - </a:t>
            </a:r>
            <a:r>
              <a:rPr lang="de-DE" sz="2400" dirty="0" err="1" smtClean="0"/>
              <a:t>kruzna</a:t>
            </a:r>
            <a:r>
              <a:rPr lang="de-DE" sz="2400" dirty="0" smtClean="0"/>
              <a:t> </a:t>
            </a:r>
            <a:r>
              <a:rPr lang="de-DE" sz="2400" dirty="0" err="1" smtClean="0"/>
              <a:t>grana</a:t>
            </a:r>
            <a:endParaRPr lang="de-DE" sz="2400" dirty="0" smtClean="0"/>
          </a:p>
          <a:p>
            <a:pPr lvl="3"/>
            <a:r>
              <a:rPr lang="de-DE" sz="2400" dirty="0" err="1"/>
              <a:t>o</a:t>
            </a:r>
            <a:r>
              <a:rPr lang="de-DE" sz="2400" dirty="0" err="1" smtClean="0"/>
              <a:t>stale</a:t>
            </a:r>
            <a:r>
              <a:rPr lang="de-DE" sz="2400" dirty="0" smtClean="0"/>
              <a:t> </a:t>
            </a:r>
            <a:r>
              <a:rPr lang="de-DE" sz="2400" dirty="0" err="1" smtClean="0"/>
              <a:t>manje</a:t>
            </a:r>
            <a:r>
              <a:rPr lang="de-DE" sz="2400" dirty="0" smtClean="0"/>
              <a:t> </a:t>
            </a:r>
            <a:r>
              <a:rPr lang="de-DE" sz="2400" dirty="0" err="1" smtClean="0"/>
              <a:t>grane</a:t>
            </a:r>
            <a:endParaRPr lang="de-DE" sz="2400" dirty="0" smtClean="0"/>
          </a:p>
          <a:p>
            <a:pPr lvl="3"/>
            <a:endParaRPr lang="de-DE" sz="2400" dirty="0" smtClean="0"/>
          </a:p>
        </p:txBody>
      </p:sp>
      <p:pic>
        <p:nvPicPr>
          <p:cNvPr id="7" name="Picture 2" descr="C:\Users\Ahmed\Pictures\AhmedArbeit\a20798.000-1_bi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" y="440670"/>
            <a:ext cx="5580064" cy="5220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platzhalter 4">
            <a:extLst>
              <a:ext uri="{FF2B5EF4-FFF2-40B4-BE49-F238E27FC236}">
                <a16:creationId xmlns:a16="http://schemas.microsoft.com/office/drawing/2014/main" id="{DBB3CE53-5D84-4FCF-90AF-47C26B7D1F75}"/>
              </a:ext>
            </a:extLst>
          </p:cNvPr>
          <p:cNvSpPr txBox="1">
            <a:spLocks/>
          </p:cNvSpPr>
          <p:nvPr/>
        </p:nvSpPr>
        <p:spPr bwMode="gray">
          <a:xfrm>
            <a:off x="6047741" y="3400177"/>
            <a:ext cx="5952915" cy="305997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43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541338" indent="-541338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70000"/>
              <a:buFontTx/>
              <a:buBlip>
                <a:blip r:embed="rId3"/>
              </a:buBlip>
              <a:defRPr sz="43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990600" indent="-449263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ct val="75000"/>
              <a:buFontTx/>
              <a:buBlip>
                <a:blip r:embed="rId4"/>
              </a:buBlip>
              <a:defRPr sz="43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898525" indent="-182563" algn="l" defTabSz="914400" rtl="0" eaLnBrk="1" latinLnBrk="0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FontTx/>
              <a:buBlip>
                <a:blip r:embed="rId5"/>
              </a:buBlip>
              <a:defRPr sz="43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de-DE" sz="2400" dirty="0" err="1" smtClean="0"/>
              <a:t>Desna</a:t>
            </a:r>
            <a:r>
              <a:rPr lang="de-DE" sz="2400" dirty="0" smtClean="0"/>
              <a:t> ( RCA )</a:t>
            </a:r>
          </a:p>
          <a:p>
            <a:pPr lvl="3"/>
            <a:r>
              <a:rPr lang="de-DE" sz="2400" dirty="0" smtClean="0"/>
              <a:t>RIVP – </a:t>
            </a:r>
            <a:r>
              <a:rPr lang="de-DE" sz="2400" dirty="0" err="1" smtClean="0"/>
              <a:t>intraventrikularna</a:t>
            </a:r>
            <a:r>
              <a:rPr lang="de-DE" sz="2400" dirty="0" smtClean="0"/>
              <a:t> </a:t>
            </a:r>
            <a:r>
              <a:rPr lang="de-DE" sz="2400" dirty="0" err="1" smtClean="0"/>
              <a:t>zadnja</a:t>
            </a:r>
            <a:r>
              <a:rPr lang="de-DE" sz="2400" dirty="0" smtClean="0"/>
              <a:t> </a:t>
            </a:r>
            <a:r>
              <a:rPr lang="de-DE" sz="2400" dirty="0" err="1" smtClean="0"/>
              <a:t>grana</a:t>
            </a:r>
            <a:endParaRPr lang="de-DE" sz="2400" dirty="0" smtClean="0"/>
          </a:p>
          <a:p>
            <a:pPr lvl="3"/>
            <a:r>
              <a:rPr lang="de-DE" sz="2400" dirty="0" smtClean="0"/>
              <a:t>RPL – </a:t>
            </a:r>
            <a:r>
              <a:rPr lang="de-DE" sz="2400" dirty="0" err="1" smtClean="0"/>
              <a:t>zadnja</a:t>
            </a:r>
            <a:r>
              <a:rPr lang="de-DE" sz="2400" dirty="0" smtClean="0"/>
              <a:t> </a:t>
            </a:r>
            <a:r>
              <a:rPr lang="de-DE" sz="2400" dirty="0" err="1" smtClean="0"/>
              <a:t>grana</a:t>
            </a:r>
            <a:endParaRPr lang="de-DE" sz="2400" dirty="0" smtClean="0"/>
          </a:p>
          <a:p>
            <a:pPr lvl="3"/>
            <a:r>
              <a:rPr lang="de-DE" sz="2400" dirty="0" err="1" smtClean="0"/>
              <a:t>ostale</a:t>
            </a:r>
            <a:r>
              <a:rPr lang="de-DE" sz="2400" dirty="0" smtClean="0"/>
              <a:t> </a:t>
            </a:r>
            <a:r>
              <a:rPr lang="de-DE" sz="2400" dirty="0" err="1" smtClean="0"/>
              <a:t>manje</a:t>
            </a:r>
            <a:r>
              <a:rPr lang="de-DE" sz="2400" dirty="0" smtClean="0"/>
              <a:t> </a:t>
            </a:r>
            <a:r>
              <a:rPr lang="de-DE" sz="2400" dirty="0" err="1" smtClean="0"/>
              <a:t>grane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2125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04B63F0-A3F0-4FD4-BEF4-2BFF81F8E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40</a:t>
            </a:fld>
            <a:endParaRPr lang="de-DE"/>
          </a:p>
        </p:txBody>
      </p:sp>
      <p:pic>
        <p:nvPicPr>
          <p:cNvPr id="8" name="Picture 2" descr="C:\Documents and Settings\Marija\Desktop\Sr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9232" y="1012366"/>
            <a:ext cx="10416480" cy="4963084"/>
          </a:xfrm>
          <a:prstGeom prst="rect">
            <a:avLst/>
          </a:prstGeom>
          <a:noFill/>
        </p:spPr>
      </p:pic>
      <p:sp>
        <p:nvSpPr>
          <p:cNvPr id="9" name="Titel 5"/>
          <p:cNvSpPr>
            <a:spLocks noGrp="1"/>
          </p:cNvSpPr>
          <p:nvPr>
            <p:ph type="title"/>
          </p:nvPr>
        </p:nvSpPr>
        <p:spPr>
          <a:xfrm>
            <a:off x="371474" y="138606"/>
            <a:ext cx="11449050" cy="873760"/>
          </a:xfrm>
        </p:spPr>
        <p:txBody>
          <a:bodyPr/>
          <a:lstStyle/>
          <a:p>
            <a:r>
              <a:rPr lang="sr-Latn-RS" dirty="0" smtClean="0"/>
              <a:t>H V A L A   NA   P A Ž Nj 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822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2EEECC-8FB9-4419-BD08-DB07356F5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Koronarografija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AFFDD4-92F0-4C10-94F0-2BE66F772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>
                <a:latin typeface="Franklin Gothic Demi" panose="020B0703020102020204" pitchFamily="34" charset="0"/>
              </a:rPr>
              <a:t>Metod</a:t>
            </a:r>
            <a:r>
              <a:rPr lang="de-DE" dirty="0" smtClean="0">
                <a:latin typeface="Franklin Gothic Demi" panose="020B0703020102020204" pitchFamily="34" charset="0"/>
              </a:rPr>
              <a:t> </a:t>
            </a:r>
            <a:r>
              <a:rPr lang="de-DE" dirty="0" err="1" smtClean="0">
                <a:latin typeface="Franklin Gothic Demi" panose="020B0703020102020204" pitchFamily="34" charset="0"/>
              </a:rPr>
              <a:t>kojim</a:t>
            </a:r>
            <a:r>
              <a:rPr lang="de-DE" dirty="0" smtClean="0">
                <a:latin typeface="Franklin Gothic Demi" panose="020B0703020102020204" pitchFamily="34" charset="0"/>
              </a:rPr>
              <a:t> se </a:t>
            </a:r>
            <a:r>
              <a:rPr lang="de-DE" dirty="0" err="1" smtClean="0">
                <a:latin typeface="Franklin Gothic Demi" panose="020B0703020102020204" pitchFamily="34" charset="0"/>
              </a:rPr>
              <a:t>odredjuje</a:t>
            </a:r>
            <a:r>
              <a:rPr lang="de-DE" dirty="0" smtClean="0">
                <a:latin typeface="Franklin Gothic Demi" panose="020B0703020102020204" pitchFamily="34" charset="0"/>
              </a:rPr>
              <a:t> </a:t>
            </a:r>
            <a:r>
              <a:rPr lang="de-DE" dirty="0" err="1" smtClean="0">
                <a:latin typeface="Franklin Gothic Demi" panose="020B0703020102020204" pitchFamily="34" charset="0"/>
              </a:rPr>
              <a:t>stepen</a:t>
            </a:r>
            <a:r>
              <a:rPr lang="de-DE" dirty="0" smtClean="0">
                <a:latin typeface="Franklin Gothic Demi" panose="020B0703020102020204" pitchFamily="34" charset="0"/>
              </a:rPr>
              <a:t> </a:t>
            </a:r>
            <a:r>
              <a:rPr lang="de-DE" dirty="0" err="1" smtClean="0">
                <a:latin typeface="Franklin Gothic Demi" panose="020B0703020102020204" pitchFamily="34" charset="0"/>
              </a:rPr>
              <a:t>suzenja</a:t>
            </a:r>
            <a:r>
              <a:rPr lang="de-DE" dirty="0" smtClean="0">
                <a:latin typeface="Franklin Gothic Demi" panose="020B0703020102020204" pitchFamily="34" charset="0"/>
              </a:rPr>
              <a:t> </a:t>
            </a:r>
            <a:r>
              <a:rPr lang="de-DE" dirty="0" err="1" smtClean="0">
                <a:latin typeface="Franklin Gothic Demi" panose="020B0703020102020204" pitchFamily="34" charset="0"/>
              </a:rPr>
              <a:t>krvnog</a:t>
            </a:r>
            <a:r>
              <a:rPr lang="de-DE" dirty="0" smtClean="0">
                <a:latin typeface="Franklin Gothic Demi" panose="020B0703020102020204" pitchFamily="34" charset="0"/>
              </a:rPr>
              <a:t> </a:t>
            </a:r>
            <a:r>
              <a:rPr lang="de-DE" dirty="0" err="1" smtClean="0">
                <a:latin typeface="Franklin Gothic Demi" panose="020B0703020102020204" pitchFamily="34" charset="0"/>
              </a:rPr>
              <a:t>suda</a:t>
            </a:r>
            <a:r>
              <a:rPr lang="de-DE" dirty="0" smtClean="0">
                <a:latin typeface="Franklin Gothic Demi" panose="020B0703020102020204" pitchFamily="34" charset="0"/>
              </a:rPr>
              <a:t>:</a:t>
            </a:r>
            <a:r>
              <a:rPr lang="de-DE" dirty="0" smtClean="0"/>
              <a:t> </a:t>
            </a:r>
            <a:r>
              <a:rPr lang="de-DE" dirty="0" err="1" smtClean="0"/>
              <a:t>Ubrizgavanje</a:t>
            </a:r>
            <a:r>
              <a:rPr lang="de-DE" dirty="0" smtClean="0"/>
              <a:t> </a:t>
            </a:r>
            <a:r>
              <a:rPr lang="de-DE" dirty="0" err="1" smtClean="0"/>
              <a:t>kontrastnog</a:t>
            </a:r>
            <a:r>
              <a:rPr lang="de-DE" dirty="0" smtClean="0"/>
              <a:t> </a:t>
            </a:r>
            <a:r>
              <a:rPr lang="de-DE" dirty="0" err="1" smtClean="0"/>
              <a:t>sredstva</a:t>
            </a:r>
            <a:r>
              <a:rPr lang="de-DE" dirty="0" smtClean="0"/>
              <a:t> u </a:t>
            </a:r>
            <a:r>
              <a:rPr lang="de-DE" dirty="0" err="1" smtClean="0"/>
              <a:t>krvne</a:t>
            </a:r>
            <a:r>
              <a:rPr lang="de-DE" dirty="0" smtClean="0"/>
              <a:t> </a:t>
            </a:r>
            <a:r>
              <a:rPr lang="de-DE" dirty="0" err="1" smtClean="0"/>
              <a:t>sudove</a:t>
            </a:r>
            <a:r>
              <a:rPr lang="de-DE" dirty="0" smtClean="0"/>
              <a:t> </a:t>
            </a:r>
            <a:r>
              <a:rPr lang="de-DE" dirty="0" err="1" smtClean="0"/>
              <a:t>srca</a:t>
            </a:r>
            <a:r>
              <a:rPr lang="de-DE" dirty="0" smtClean="0"/>
              <a:t>, </a:t>
            </a:r>
            <a:r>
              <a:rPr lang="de-DE" dirty="0" err="1" smtClean="0"/>
              <a:t>radi</a:t>
            </a:r>
            <a:r>
              <a:rPr lang="de-DE" dirty="0" smtClean="0"/>
              <a:t> </a:t>
            </a:r>
            <a:r>
              <a:rPr lang="de-DE" dirty="0" err="1" smtClean="0"/>
              <a:t>rendgenskog</a:t>
            </a:r>
            <a:r>
              <a:rPr lang="de-DE" dirty="0" smtClean="0"/>
              <a:t> </a:t>
            </a:r>
            <a:r>
              <a:rPr lang="de-DE" dirty="0" err="1" smtClean="0"/>
              <a:t>snimanja</a:t>
            </a:r>
            <a:r>
              <a:rPr lang="de-DE" dirty="0" smtClean="0"/>
              <a:t> i </a:t>
            </a:r>
            <a:r>
              <a:rPr lang="sr-Latn-RS" dirty="0" smtClean="0"/>
              <a:t>prikaza</a:t>
            </a:r>
            <a:r>
              <a:rPr lang="de-DE" dirty="0" smtClean="0"/>
              <a:t> </a:t>
            </a:r>
            <a:r>
              <a:rPr lang="sr-Latn-RS" dirty="0" err="1" smtClean="0"/>
              <a:t>š</a:t>
            </a:r>
            <a:r>
              <a:rPr lang="de-DE" dirty="0" err="1" smtClean="0"/>
              <a:t>irine</a:t>
            </a:r>
            <a:r>
              <a:rPr lang="de-DE" dirty="0" smtClean="0"/>
              <a:t> </a:t>
            </a:r>
            <a:r>
              <a:rPr lang="de-DE" dirty="0" err="1" smtClean="0"/>
              <a:t>lumena</a:t>
            </a:r>
            <a:r>
              <a:rPr lang="de-DE" dirty="0" smtClean="0"/>
              <a:t> </a:t>
            </a:r>
            <a:r>
              <a:rPr lang="de-DE" dirty="0" err="1" smtClean="0"/>
              <a:t>krvnih</a:t>
            </a:r>
            <a:r>
              <a:rPr lang="de-DE" dirty="0" smtClean="0"/>
              <a:t> </a:t>
            </a:r>
            <a:r>
              <a:rPr lang="de-DE" dirty="0" err="1" smtClean="0"/>
              <a:t>sudova</a:t>
            </a:r>
            <a:r>
              <a:rPr lang="de-DE" dirty="0" smtClean="0"/>
              <a:t>. 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B3C5F1D-647C-4B67-ADB8-4F172B7F6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5</a:t>
            </a:fld>
            <a:endParaRPr lang="de-DE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214" y="1641732"/>
            <a:ext cx="3381251" cy="311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703" y="541622"/>
            <a:ext cx="3096345" cy="266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703" y="3408998"/>
            <a:ext cx="3130214" cy="293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16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5D15-96E5-4B68-9D20-FDA00F83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000" dirty="0" err="1" smtClean="0"/>
              <a:t>Stentiranje</a:t>
            </a:r>
            <a:r>
              <a:rPr lang="de-DE" sz="4000" dirty="0" smtClean="0"/>
              <a:t> </a:t>
            </a:r>
            <a:r>
              <a:rPr lang="de-DE" sz="4000" dirty="0" err="1" smtClean="0"/>
              <a:t>krvnih</a:t>
            </a:r>
            <a:r>
              <a:rPr lang="de-DE" sz="4000" dirty="0" smtClean="0"/>
              <a:t> </a:t>
            </a:r>
            <a:r>
              <a:rPr lang="de-DE" sz="4000" dirty="0" err="1" smtClean="0"/>
              <a:t>sudova</a:t>
            </a:r>
            <a:r>
              <a:rPr lang="de-DE" sz="4000" dirty="0" smtClean="0"/>
              <a:t> </a:t>
            </a:r>
            <a:r>
              <a:rPr lang="de-DE" sz="4000" dirty="0" err="1" smtClean="0"/>
              <a:t>srca</a:t>
            </a:r>
            <a:endParaRPr lang="de-DE" sz="40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774515-DE46-4E9C-8A7C-0CD8C1222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124744"/>
            <a:ext cx="5580063" cy="4788694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 smtClean="0"/>
              <a:t>Kateter</a:t>
            </a:r>
            <a:r>
              <a:rPr lang="de-DE" dirty="0" smtClean="0"/>
              <a:t> ( </a:t>
            </a:r>
            <a:r>
              <a:rPr lang="de-DE" dirty="0" err="1" smtClean="0"/>
              <a:t>zica</a:t>
            </a:r>
            <a:r>
              <a:rPr lang="de-DE" dirty="0" smtClean="0"/>
              <a:t> ) se </a:t>
            </a:r>
            <a:r>
              <a:rPr lang="de-DE" dirty="0" err="1" smtClean="0"/>
              <a:t>uvodi</a:t>
            </a:r>
            <a:r>
              <a:rPr lang="de-DE" dirty="0" smtClean="0"/>
              <a:t> </a:t>
            </a:r>
            <a:r>
              <a:rPr lang="de-DE" dirty="0" err="1" smtClean="0"/>
              <a:t>preko</a:t>
            </a:r>
            <a:r>
              <a:rPr lang="de-DE" dirty="0" smtClean="0"/>
              <a:t> </a:t>
            </a:r>
            <a:r>
              <a:rPr lang="de-DE" dirty="0" err="1" smtClean="0"/>
              <a:t>preponske</a:t>
            </a:r>
            <a:r>
              <a:rPr lang="de-DE" dirty="0" smtClean="0"/>
              <a:t> </a:t>
            </a:r>
            <a:r>
              <a:rPr lang="de-DE" dirty="0" err="1" smtClean="0"/>
              <a:t>arterije</a:t>
            </a:r>
            <a:r>
              <a:rPr lang="de-DE" dirty="0" smtClean="0"/>
              <a:t> u </a:t>
            </a:r>
            <a:r>
              <a:rPr lang="de-DE" dirty="0" err="1" smtClean="0"/>
              <a:t>telo</a:t>
            </a:r>
            <a:r>
              <a:rPr lang="de-DE" dirty="0" smtClean="0"/>
              <a:t> </a:t>
            </a:r>
            <a:r>
              <a:rPr lang="de-DE" dirty="0" err="1" smtClean="0"/>
              <a:t>dolazi</a:t>
            </a:r>
            <a:r>
              <a:rPr lang="de-DE" dirty="0" smtClean="0"/>
              <a:t> se do </a:t>
            </a:r>
            <a:r>
              <a:rPr lang="de-DE" dirty="0" err="1" smtClean="0"/>
              <a:t>srca</a:t>
            </a:r>
            <a:r>
              <a:rPr lang="de-DE" dirty="0" smtClean="0"/>
              <a:t> i </a:t>
            </a:r>
            <a:r>
              <a:rPr lang="de-DE" dirty="0" err="1" smtClean="0"/>
              <a:t>krvnih</a:t>
            </a:r>
            <a:r>
              <a:rPr lang="de-DE" dirty="0" smtClean="0"/>
              <a:t> </a:t>
            </a:r>
            <a:r>
              <a:rPr lang="de-DE" dirty="0" err="1" smtClean="0"/>
              <a:t>sudova</a:t>
            </a:r>
            <a:r>
              <a:rPr lang="de-DE" dirty="0" smtClean="0"/>
              <a:t>, </a:t>
            </a:r>
            <a:r>
              <a:rPr lang="de-DE" dirty="0" err="1" smtClean="0"/>
              <a:t>pa</a:t>
            </a:r>
            <a:r>
              <a:rPr lang="de-DE" dirty="0" smtClean="0"/>
              <a:t> se </a:t>
            </a:r>
            <a:r>
              <a:rPr lang="de-DE" dirty="0" err="1" smtClean="0"/>
              <a:t>tako</a:t>
            </a:r>
            <a:r>
              <a:rPr lang="de-DE" dirty="0" smtClean="0"/>
              <a:t> </a:t>
            </a:r>
            <a:r>
              <a:rPr lang="de-DE" dirty="0" err="1" smtClean="0"/>
              <a:t>ulazi</a:t>
            </a:r>
            <a:r>
              <a:rPr lang="de-DE" dirty="0" smtClean="0"/>
              <a:t> u </a:t>
            </a:r>
            <a:r>
              <a:rPr lang="de-DE" dirty="0" err="1" smtClean="0"/>
              <a:t>krvne</a:t>
            </a:r>
            <a:r>
              <a:rPr lang="de-DE" dirty="0" smtClean="0"/>
              <a:t> </a:t>
            </a:r>
            <a:r>
              <a:rPr lang="de-DE" dirty="0" err="1" smtClean="0"/>
              <a:t>sudove</a:t>
            </a:r>
            <a:r>
              <a:rPr lang="de-DE" dirty="0" smtClean="0"/>
              <a:t> </a:t>
            </a:r>
            <a:r>
              <a:rPr lang="de-DE" dirty="0" err="1" smtClean="0"/>
              <a:t>srca</a:t>
            </a:r>
            <a:r>
              <a:rPr lang="de-DE" dirty="0" smtClean="0"/>
              <a:t>. </a:t>
            </a:r>
            <a:r>
              <a:rPr lang="de-DE" dirty="0" err="1" smtClean="0"/>
              <a:t>Zatim</a:t>
            </a:r>
            <a:r>
              <a:rPr lang="de-DE" dirty="0" smtClean="0"/>
              <a:t> se </a:t>
            </a:r>
            <a:r>
              <a:rPr lang="de-DE" dirty="0" err="1" smtClean="0"/>
              <a:t>ubacuje</a:t>
            </a:r>
            <a:r>
              <a:rPr lang="de-DE" dirty="0" smtClean="0"/>
              <a:t> </a:t>
            </a:r>
            <a:r>
              <a:rPr lang="de-DE" dirty="0" err="1" smtClean="0"/>
              <a:t>stent</a:t>
            </a:r>
            <a:r>
              <a:rPr lang="de-DE" dirty="0" smtClean="0"/>
              <a:t> </a:t>
            </a:r>
            <a:r>
              <a:rPr lang="de-DE" dirty="0" err="1" smtClean="0"/>
              <a:t>sa</a:t>
            </a:r>
            <a:r>
              <a:rPr lang="de-DE" dirty="0" smtClean="0"/>
              <a:t> </a:t>
            </a:r>
            <a:r>
              <a:rPr lang="de-DE" dirty="0" err="1" smtClean="0"/>
              <a:t>balonom</a:t>
            </a:r>
            <a:r>
              <a:rPr lang="de-DE" dirty="0" smtClean="0"/>
              <a:t> i </a:t>
            </a:r>
            <a:r>
              <a:rPr lang="de-DE" dirty="0" err="1" smtClean="0"/>
              <a:t>kada</a:t>
            </a:r>
            <a:r>
              <a:rPr lang="de-DE" dirty="0" smtClean="0"/>
              <a:t> se </a:t>
            </a:r>
            <a:r>
              <a:rPr lang="de-DE" dirty="0" err="1" smtClean="0"/>
              <a:t>postigne</a:t>
            </a:r>
            <a:r>
              <a:rPr lang="de-DE" dirty="0" smtClean="0"/>
              <a:t> </a:t>
            </a:r>
            <a:r>
              <a:rPr lang="de-DE" dirty="0" err="1" smtClean="0"/>
              <a:t>zadovoljavajuca</a:t>
            </a:r>
            <a:r>
              <a:rPr lang="de-DE" dirty="0" smtClean="0"/>
              <a:t> </a:t>
            </a:r>
            <a:r>
              <a:rPr lang="de-DE" dirty="0" err="1" smtClean="0"/>
              <a:t>pozicija</a:t>
            </a:r>
            <a:r>
              <a:rPr lang="de-DE" dirty="0" smtClean="0"/>
              <a:t> </a:t>
            </a:r>
            <a:r>
              <a:rPr lang="de-DE" dirty="0" err="1" smtClean="0"/>
              <a:t>stenta</a:t>
            </a:r>
            <a:r>
              <a:rPr lang="de-DE" dirty="0" smtClean="0"/>
              <a:t>, </a:t>
            </a:r>
            <a:r>
              <a:rPr lang="de-DE" dirty="0" err="1" smtClean="0"/>
              <a:t>balon</a:t>
            </a:r>
            <a:r>
              <a:rPr lang="de-DE" dirty="0" smtClean="0"/>
              <a:t> se </a:t>
            </a:r>
            <a:r>
              <a:rPr lang="de-DE" dirty="0" err="1" smtClean="0"/>
              <a:t>razduva</a:t>
            </a:r>
            <a:r>
              <a:rPr lang="de-DE" dirty="0" smtClean="0"/>
              <a:t> i </a:t>
            </a:r>
            <a:r>
              <a:rPr lang="de-DE" dirty="0" err="1" smtClean="0"/>
              <a:t>ponovo</a:t>
            </a:r>
            <a:r>
              <a:rPr lang="de-DE" dirty="0" smtClean="0"/>
              <a:t> </a:t>
            </a:r>
            <a:r>
              <a:rPr lang="de-DE" dirty="0" err="1" smtClean="0"/>
              <a:t>skupi</a:t>
            </a:r>
            <a:r>
              <a:rPr lang="de-DE" dirty="0" smtClean="0"/>
              <a:t> i </a:t>
            </a:r>
            <a:r>
              <a:rPr lang="de-DE" dirty="0" err="1" smtClean="0"/>
              <a:t>vadi</a:t>
            </a:r>
            <a:r>
              <a:rPr lang="de-DE" dirty="0" smtClean="0"/>
              <a:t> </a:t>
            </a:r>
            <a:r>
              <a:rPr lang="de-DE" dirty="0" err="1" smtClean="0"/>
              <a:t>napolje</a:t>
            </a:r>
            <a:r>
              <a:rPr lang="de-DE" dirty="0" smtClean="0"/>
              <a:t> a </a:t>
            </a:r>
            <a:r>
              <a:rPr lang="de-DE" dirty="0" err="1" smtClean="0"/>
              <a:t>stent</a:t>
            </a:r>
            <a:r>
              <a:rPr lang="de-DE" dirty="0" smtClean="0"/>
              <a:t> </a:t>
            </a:r>
            <a:r>
              <a:rPr lang="de-DE" dirty="0" err="1" smtClean="0"/>
              <a:t>ostaje</a:t>
            </a:r>
            <a:r>
              <a:rPr lang="de-DE" dirty="0" smtClean="0"/>
              <a:t> na </a:t>
            </a:r>
            <a:r>
              <a:rPr lang="de-DE" dirty="0" err="1" smtClean="0"/>
              <a:t>mestu</a:t>
            </a:r>
            <a:r>
              <a:rPr lang="de-DE" dirty="0" smtClean="0"/>
              <a:t> </a:t>
            </a:r>
            <a:r>
              <a:rPr lang="de-DE" dirty="0" err="1" smtClean="0"/>
              <a:t>zacepljenja</a:t>
            </a:r>
            <a:r>
              <a:rPr lang="de-DE" dirty="0" smtClean="0"/>
              <a:t>. </a:t>
            </a:r>
            <a:r>
              <a:rPr lang="de-DE" dirty="0" err="1" smtClean="0"/>
              <a:t>Ovako</a:t>
            </a:r>
            <a:r>
              <a:rPr lang="de-DE" dirty="0" smtClean="0"/>
              <a:t> se </a:t>
            </a:r>
            <a:r>
              <a:rPr lang="de-DE" dirty="0" err="1" smtClean="0"/>
              <a:t>otvara</a:t>
            </a:r>
            <a:r>
              <a:rPr lang="de-DE" dirty="0" smtClean="0"/>
              <a:t> </a:t>
            </a:r>
            <a:r>
              <a:rPr lang="de-DE" dirty="0" err="1" smtClean="0"/>
              <a:t>ponovo</a:t>
            </a:r>
            <a:r>
              <a:rPr lang="de-DE" dirty="0" smtClean="0"/>
              <a:t> </a:t>
            </a:r>
            <a:r>
              <a:rPr lang="de-DE" dirty="0" err="1" smtClean="0"/>
              <a:t>ceo</a:t>
            </a:r>
            <a:r>
              <a:rPr lang="de-DE" dirty="0" smtClean="0"/>
              <a:t> </a:t>
            </a:r>
            <a:r>
              <a:rPr lang="de-DE" dirty="0" err="1" smtClean="0"/>
              <a:t>lumen</a:t>
            </a:r>
            <a:r>
              <a:rPr lang="de-DE" dirty="0" smtClean="0"/>
              <a:t> </a:t>
            </a:r>
            <a:r>
              <a:rPr lang="de-DE" dirty="0" err="1" smtClean="0"/>
              <a:t>krvnog</a:t>
            </a:r>
            <a:r>
              <a:rPr lang="de-DE" dirty="0" smtClean="0"/>
              <a:t> </a:t>
            </a:r>
            <a:r>
              <a:rPr lang="de-DE" dirty="0" err="1" smtClean="0"/>
              <a:t>suda</a:t>
            </a:r>
            <a:r>
              <a:rPr lang="de-DE" dirty="0" smtClean="0"/>
              <a:t> </a:t>
            </a:r>
            <a:r>
              <a:rPr lang="de-DE" dirty="0" err="1" smtClean="0"/>
              <a:t>kroz</a:t>
            </a:r>
            <a:r>
              <a:rPr lang="de-DE" dirty="0" smtClean="0"/>
              <a:t> </a:t>
            </a:r>
            <a:r>
              <a:rPr lang="de-DE" dirty="0" err="1" smtClean="0"/>
              <a:t>koji</a:t>
            </a:r>
            <a:r>
              <a:rPr lang="de-DE" dirty="0" smtClean="0"/>
              <a:t> </a:t>
            </a:r>
            <a:r>
              <a:rPr lang="de-DE" dirty="0" err="1" smtClean="0"/>
              <a:t>sada</a:t>
            </a:r>
            <a:r>
              <a:rPr lang="de-DE" dirty="0" smtClean="0"/>
              <a:t> </a:t>
            </a:r>
            <a:r>
              <a:rPr lang="de-DE" dirty="0" err="1" smtClean="0"/>
              <a:t>krv</a:t>
            </a:r>
            <a:r>
              <a:rPr lang="de-DE" dirty="0" smtClean="0"/>
              <a:t> </a:t>
            </a:r>
            <a:r>
              <a:rPr lang="de-DE" dirty="0" err="1" smtClean="0"/>
              <a:t>nesmetano</a:t>
            </a:r>
            <a:r>
              <a:rPr lang="de-DE" dirty="0" smtClean="0"/>
              <a:t> </a:t>
            </a:r>
            <a:r>
              <a:rPr lang="de-DE" dirty="0" err="1" smtClean="0"/>
              <a:t>tece</a:t>
            </a:r>
            <a:r>
              <a:rPr lang="de-DE" dirty="0" smtClean="0"/>
              <a:t>. 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C1CFEE-54DE-4643-A777-5A00A033F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6</a:t>
            </a:fld>
            <a:endParaRPr lang="de-DE"/>
          </a:p>
        </p:txBody>
      </p:sp>
      <p:pic>
        <p:nvPicPr>
          <p:cNvPr id="8" name="Picture 2" descr="C:\Users\Ahmed\Pictures\AhmedArbeit\stenteinl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38" y="908720"/>
            <a:ext cx="6240462" cy="449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3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028C74-54D3-4B30-96FA-5B345D45D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Bajpas</a:t>
            </a:r>
            <a:r>
              <a:rPr lang="de-DE" dirty="0" smtClean="0"/>
              <a:t> </a:t>
            </a:r>
            <a:r>
              <a:rPr lang="de-DE" dirty="0" err="1" smtClean="0"/>
              <a:t>ili</a:t>
            </a:r>
            <a:r>
              <a:rPr lang="de-DE" dirty="0" smtClean="0"/>
              <a:t> </a:t>
            </a:r>
            <a:r>
              <a:rPr lang="de-DE" dirty="0" err="1" smtClean="0"/>
              <a:t>stent</a:t>
            </a:r>
            <a:r>
              <a:rPr lang="de-DE" dirty="0" smtClean="0"/>
              <a:t> </a:t>
            </a:r>
            <a:r>
              <a:rPr lang="de-DE" dirty="0" err="1" smtClean="0"/>
              <a:t>procedura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A57143A-70AF-4AB6-8A21-A16FDB64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7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3A0BD4D-D0C2-428E-8F5C-2285E9DC771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>
                <a:latin typeface="+mj-lt"/>
              </a:rPr>
              <a:t>         </a:t>
            </a:r>
            <a:r>
              <a:rPr lang="de-DE" sz="1400" dirty="0" smtClean="0">
                <a:latin typeface="Franklin Gothic Demi" panose="020B0703020102020204" pitchFamily="34" charset="0"/>
              </a:rPr>
              <a:t>Stent: </a:t>
            </a:r>
            <a:r>
              <a:rPr lang="de-DE" sz="1400" dirty="0" err="1" smtClean="0"/>
              <a:t>primenjuje</a:t>
            </a:r>
            <a:r>
              <a:rPr lang="de-DE" sz="1400" dirty="0" smtClean="0"/>
              <a:t> se </a:t>
            </a:r>
            <a:r>
              <a:rPr lang="de-DE" sz="1400" dirty="0" err="1" smtClean="0"/>
              <a:t>kod</a:t>
            </a:r>
            <a:r>
              <a:rPr lang="de-DE" sz="1400" dirty="0" smtClean="0"/>
              <a:t> </a:t>
            </a:r>
            <a:r>
              <a:rPr lang="de-DE" sz="1400" dirty="0" err="1" smtClean="0"/>
              <a:t>pacijenata</a:t>
            </a:r>
            <a:r>
              <a:rPr lang="de-DE" sz="1400" dirty="0" smtClean="0"/>
              <a:t> </a:t>
            </a:r>
            <a:r>
              <a:rPr lang="de-DE" sz="1400" dirty="0" err="1" smtClean="0"/>
              <a:t>sa</a:t>
            </a:r>
            <a:r>
              <a:rPr lang="de-DE" sz="1400" dirty="0" smtClean="0"/>
              <a:t> </a:t>
            </a:r>
            <a:r>
              <a:rPr lang="de-DE" sz="1400" dirty="0" err="1" smtClean="0"/>
              <a:t>suzenjem</a:t>
            </a:r>
            <a:r>
              <a:rPr lang="de-DE" sz="1400" dirty="0" smtClean="0"/>
              <a:t> </a:t>
            </a:r>
            <a:r>
              <a:rPr lang="de-DE" sz="1400" dirty="0" err="1" smtClean="0"/>
              <a:t>jedne</a:t>
            </a:r>
            <a:r>
              <a:rPr lang="de-DE" sz="1400" dirty="0" smtClean="0"/>
              <a:t> i / </a:t>
            </a:r>
            <a:r>
              <a:rPr lang="de-DE" sz="1400" dirty="0" err="1" smtClean="0"/>
              <a:t>ili</a:t>
            </a:r>
            <a:r>
              <a:rPr lang="de-DE" sz="1400" dirty="0" smtClean="0"/>
              <a:t> </a:t>
            </a:r>
            <a:r>
              <a:rPr lang="de-DE" sz="1400" dirty="0" err="1" smtClean="0"/>
              <a:t>dve</a:t>
            </a:r>
            <a:r>
              <a:rPr lang="de-DE" sz="1400" dirty="0" smtClean="0"/>
              <a:t> </a:t>
            </a:r>
            <a:r>
              <a:rPr lang="de-DE" sz="1400" dirty="0" err="1" smtClean="0"/>
              <a:t>srcane</a:t>
            </a:r>
            <a:r>
              <a:rPr lang="de-DE" sz="1400" dirty="0" smtClean="0"/>
              <a:t> </a:t>
            </a:r>
            <a:r>
              <a:rPr lang="de-DE" sz="1400" dirty="0" err="1" smtClean="0"/>
              <a:t>arterije</a:t>
            </a:r>
            <a:endParaRPr lang="de-DE" sz="140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5E1B51EF-76FD-4818-BAB7-CFB961F41A9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40464" y="4989617"/>
            <a:ext cx="5580063" cy="491611"/>
          </a:xfrm>
        </p:spPr>
        <p:txBody>
          <a:bodyPr/>
          <a:lstStyle/>
          <a:p>
            <a:r>
              <a:rPr lang="de-DE" sz="1400" dirty="0">
                <a:latin typeface="+mj-lt"/>
              </a:rPr>
              <a:t>         </a:t>
            </a:r>
            <a:r>
              <a:rPr lang="de-DE" sz="1400" dirty="0" err="1" smtClean="0">
                <a:latin typeface="Franklin Gothic Demi" panose="020B0703020102020204" pitchFamily="34" charset="0"/>
              </a:rPr>
              <a:t>Bajpas</a:t>
            </a:r>
            <a:r>
              <a:rPr lang="de-DE" sz="1400" dirty="0" smtClean="0">
                <a:latin typeface="Franklin Gothic Demi" panose="020B0703020102020204" pitchFamily="34" charset="0"/>
              </a:rPr>
              <a:t>: </a:t>
            </a:r>
            <a:r>
              <a:rPr lang="de-DE" sz="1400" dirty="0" err="1" smtClean="0"/>
              <a:t>primenjuje</a:t>
            </a:r>
            <a:r>
              <a:rPr lang="de-DE" sz="1400" dirty="0" smtClean="0"/>
              <a:t> se </a:t>
            </a:r>
            <a:r>
              <a:rPr lang="de-DE" sz="1400" dirty="0" err="1" smtClean="0"/>
              <a:t>kod</a:t>
            </a:r>
            <a:r>
              <a:rPr lang="de-DE" sz="1400" dirty="0" smtClean="0"/>
              <a:t> </a:t>
            </a:r>
            <a:r>
              <a:rPr lang="de-DE" sz="1400" dirty="0" err="1" smtClean="0"/>
              <a:t>pacijenata</a:t>
            </a:r>
            <a:r>
              <a:rPr lang="de-DE" sz="1400" dirty="0" smtClean="0"/>
              <a:t> </a:t>
            </a:r>
            <a:r>
              <a:rPr lang="de-DE" sz="1400" dirty="0" err="1" smtClean="0"/>
              <a:t>sa</a:t>
            </a:r>
            <a:r>
              <a:rPr lang="de-DE" sz="1400" dirty="0" smtClean="0"/>
              <a:t> </a:t>
            </a:r>
            <a:r>
              <a:rPr lang="de-DE" sz="1400" dirty="0" err="1" smtClean="0"/>
              <a:t>suzenjem</a:t>
            </a:r>
            <a:r>
              <a:rPr lang="de-DE" sz="1400" dirty="0" smtClean="0"/>
              <a:t> </a:t>
            </a:r>
            <a:r>
              <a:rPr lang="de-DE" sz="1400" dirty="0" err="1" smtClean="0"/>
              <a:t>glavne</a:t>
            </a:r>
            <a:r>
              <a:rPr lang="de-DE" sz="1400" dirty="0" smtClean="0"/>
              <a:t> </a:t>
            </a:r>
            <a:r>
              <a:rPr lang="de-DE" sz="1400" dirty="0" err="1" smtClean="0"/>
              <a:t>grane</a:t>
            </a:r>
            <a:r>
              <a:rPr lang="de-DE" sz="1400" dirty="0" smtClean="0"/>
              <a:t> i / </a:t>
            </a:r>
            <a:r>
              <a:rPr lang="de-DE" sz="1400" dirty="0" err="1" smtClean="0"/>
              <a:t>ili</a:t>
            </a:r>
            <a:r>
              <a:rPr lang="de-DE" sz="1400" dirty="0" smtClean="0"/>
              <a:t> </a:t>
            </a:r>
            <a:r>
              <a:rPr lang="de-DE" sz="1400" dirty="0" err="1" smtClean="0"/>
              <a:t>tri</a:t>
            </a:r>
            <a:r>
              <a:rPr lang="de-DE" sz="1400" dirty="0" smtClean="0"/>
              <a:t> i </a:t>
            </a:r>
            <a:r>
              <a:rPr lang="de-DE" sz="1400" dirty="0" err="1" smtClean="0"/>
              <a:t>vise</a:t>
            </a:r>
            <a:r>
              <a:rPr lang="de-DE" sz="1400" dirty="0" smtClean="0"/>
              <a:t> </a:t>
            </a:r>
            <a:r>
              <a:rPr lang="de-DE" sz="1400" dirty="0" err="1" smtClean="0"/>
              <a:t>srcanih</a:t>
            </a:r>
            <a:r>
              <a:rPr lang="de-DE" sz="1400" dirty="0" smtClean="0"/>
              <a:t> </a:t>
            </a:r>
            <a:r>
              <a:rPr lang="de-DE" sz="1400" dirty="0" err="1" smtClean="0"/>
              <a:t>arterija</a:t>
            </a:r>
            <a:endParaRPr lang="de-DE" sz="1400" dirty="0"/>
          </a:p>
        </p:txBody>
      </p:sp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DB81C9A0-34E7-4B0C-9355-50A16FD10869}"/>
              </a:ext>
            </a:extLst>
          </p:cNvPr>
          <p:cNvSpPr/>
          <p:nvPr/>
        </p:nvSpPr>
        <p:spPr>
          <a:xfrm>
            <a:off x="374253" y="4989872"/>
            <a:ext cx="173203" cy="144000"/>
          </a:xfrm>
          <a:custGeom>
            <a:avLst/>
            <a:gdLst>
              <a:gd name="connsiteX0" fmla="*/ 309100 w 460782"/>
              <a:gd name="connsiteY0" fmla="*/ 383092 h 383091"/>
              <a:gd name="connsiteX1" fmla="*/ 282833 w 460782"/>
              <a:gd name="connsiteY1" fmla="*/ 356824 h 383091"/>
              <a:gd name="connsiteX2" fmla="*/ 408618 w 460782"/>
              <a:gd name="connsiteY2" fmla="*/ 231224 h 383091"/>
              <a:gd name="connsiteX3" fmla="*/ 314464 w 460782"/>
              <a:gd name="connsiteY3" fmla="*/ 137069 h 383091"/>
              <a:gd name="connsiteX4" fmla="*/ 314464 w 460782"/>
              <a:gd name="connsiteY4" fmla="*/ 249722 h 383091"/>
              <a:gd name="connsiteX5" fmla="*/ 0 w 460782"/>
              <a:gd name="connsiteY5" fmla="*/ 249722 h 383091"/>
              <a:gd name="connsiteX6" fmla="*/ 0 w 460782"/>
              <a:gd name="connsiteY6" fmla="*/ 0 h 383091"/>
              <a:gd name="connsiteX7" fmla="*/ 36996 w 460782"/>
              <a:gd name="connsiteY7" fmla="*/ 0 h 383091"/>
              <a:gd name="connsiteX8" fmla="*/ 36996 w 460782"/>
              <a:gd name="connsiteY8" fmla="*/ 212726 h 383091"/>
              <a:gd name="connsiteX9" fmla="*/ 277468 w 460782"/>
              <a:gd name="connsiteY9" fmla="*/ 212726 h 383091"/>
              <a:gd name="connsiteX10" fmla="*/ 277468 w 460782"/>
              <a:gd name="connsiteY10" fmla="*/ 47909 h 383091"/>
              <a:gd name="connsiteX11" fmla="*/ 460783 w 460782"/>
              <a:gd name="connsiteY11" fmla="*/ 231224 h 383091"/>
              <a:gd name="connsiteX12" fmla="*/ 309100 w 460782"/>
              <a:gd name="connsiteY12" fmla="*/ 383092 h 38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0782" h="383091">
                <a:moveTo>
                  <a:pt x="309100" y="383092"/>
                </a:moveTo>
                <a:lnTo>
                  <a:pt x="282833" y="356824"/>
                </a:lnTo>
                <a:lnTo>
                  <a:pt x="408618" y="231224"/>
                </a:lnTo>
                <a:lnTo>
                  <a:pt x="314464" y="137069"/>
                </a:lnTo>
                <a:lnTo>
                  <a:pt x="314464" y="249722"/>
                </a:lnTo>
                <a:lnTo>
                  <a:pt x="0" y="249722"/>
                </a:lnTo>
                <a:lnTo>
                  <a:pt x="0" y="0"/>
                </a:lnTo>
                <a:lnTo>
                  <a:pt x="36996" y="0"/>
                </a:lnTo>
                <a:lnTo>
                  <a:pt x="36996" y="212726"/>
                </a:lnTo>
                <a:lnTo>
                  <a:pt x="277468" y="212726"/>
                </a:lnTo>
                <a:lnTo>
                  <a:pt x="277468" y="47909"/>
                </a:lnTo>
                <a:lnTo>
                  <a:pt x="460783" y="231224"/>
                </a:lnTo>
                <a:lnTo>
                  <a:pt x="309100" y="383092"/>
                </a:lnTo>
                <a:close/>
              </a:path>
            </a:pathLst>
          </a:custGeom>
          <a:solidFill>
            <a:schemeClr val="accent3"/>
          </a:solidFill>
          <a:ln w="18494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sp>
        <p:nvSpPr>
          <p:cNvPr id="11" name="Freihandform: Form 10">
            <a:extLst>
              <a:ext uri="{FF2B5EF4-FFF2-40B4-BE49-F238E27FC236}">
                <a16:creationId xmlns:a16="http://schemas.microsoft.com/office/drawing/2014/main" id="{2B15118D-506E-49C8-A340-28667FBA43F2}"/>
              </a:ext>
            </a:extLst>
          </p:cNvPr>
          <p:cNvSpPr/>
          <p:nvPr/>
        </p:nvSpPr>
        <p:spPr>
          <a:xfrm>
            <a:off x="6240464" y="4989872"/>
            <a:ext cx="173203" cy="144000"/>
          </a:xfrm>
          <a:custGeom>
            <a:avLst/>
            <a:gdLst>
              <a:gd name="connsiteX0" fmla="*/ 309100 w 460782"/>
              <a:gd name="connsiteY0" fmla="*/ 383092 h 383091"/>
              <a:gd name="connsiteX1" fmla="*/ 282833 w 460782"/>
              <a:gd name="connsiteY1" fmla="*/ 356824 h 383091"/>
              <a:gd name="connsiteX2" fmla="*/ 408618 w 460782"/>
              <a:gd name="connsiteY2" fmla="*/ 231224 h 383091"/>
              <a:gd name="connsiteX3" fmla="*/ 314464 w 460782"/>
              <a:gd name="connsiteY3" fmla="*/ 137069 h 383091"/>
              <a:gd name="connsiteX4" fmla="*/ 314464 w 460782"/>
              <a:gd name="connsiteY4" fmla="*/ 249722 h 383091"/>
              <a:gd name="connsiteX5" fmla="*/ 0 w 460782"/>
              <a:gd name="connsiteY5" fmla="*/ 249722 h 383091"/>
              <a:gd name="connsiteX6" fmla="*/ 0 w 460782"/>
              <a:gd name="connsiteY6" fmla="*/ 0 h 383091"/>
              <a:gd name="connsiteX7" fmla="*/ 36996 w 460782"/>
              <a:gd name="connsiteY7" fmla="*/ 0 h 383091"/>
              <a:gd name="connsiteX8" fmla="*/ 36996 w 460782"/>
              <a:gd name="connsiteY8" fmla="*/ 212726 h 383091"/>
              <a:gd name="connsiteX9" fmla="*/ 277468 w 460782"/>
              <a:gd name="connsiteY9" fmla="*/ 212726 h 383091"/>
              <a:gd name="connsiteX10" fmla="*/ 277468 w 460782"/>
              <a:gd name="connsiteY10" fmla="*/ 47909 h 383091"/>
              <a:gd name="connsiteX11" fmla="*/ 460783 w 460782"/>
              <a:gd name="connsiteY11" fmla="*/ 231224 h 383091"/>
              <a:gd name="connsiteX12" fmla="*/ 309100 w 460782"/>
              <a:gd name="connsiteY12" fmla="*/ 383092 h 38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0782" h="383091">
                <a:moveTo>
                  <a:pt x="309100" y="383092"/>
                </a:moveTo>
                <a:lnTo>
                  <a:pt x="282833" y="356824"/>
                </a:lnTo>
                <a:lnTo>
                  <a:pt x="408618" y="231224"/>
                </a:lnTo>
                <a:lnTo>
                  <a:pt x="314464" y="137069"/>
                </a:lnTo>
                <a:lnTo>
                  <a:pt x="314464" y="249722"/>
                </a:lnTo>
                <a:lnTo>
                  <a:pt x="0" y="249722"/>
                </a:lnTo>
                <a:lnTo>
                  <a:pt x="0" y="0"/>
                </a:lnTo>
                <a:lnTo>
                  <a:pt x="36996" y="0"/>
                </a:lnTo>
                <a:lnTo>
                  <a:pt x="36996" y="212726"/>
                </a:lnTo>
                <a:lnTo>
                  <a:pt x="277468" y="212726"/>
                </a:lnTo>
                <a:lnTo>
                  <a:pt x="277468" y="47909"/>
                </a:lnTo>
                <a:lnTo>
                  <a:pt x="460783" y="231224"/>
                </a:lnTo>
                <a:lnTo>
                  <a:pt x="309100" y="383092"/>
                </a:lnTo>
                <a:close/>
              </a:path>
            </a:pathLst>
          </a:custGeom>
          <a:solidFill>
            <a:schemeClr val="accent3"/>
          </a:solidFill>
          <a:ln w="18494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11" y="783059"/>
            <a:ext cx="9037451" cy="374186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/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93028C74-54D3-4B30-96FA-5B345D45D5F0}"/>
              </a:ext>
            </a:extLst>
          </p:cNvPr>
          <p:cNvSpPr txBox="1">
            <a:spLocks/>
          </p:cNvSpPr>
          <p:nvPr/>
        </p:nvSpPr>
        <p:spPr bwMode="gray">
          <a:xfrm>
            <a:off x="547456" y="3884736"/>
            <a:ext cx="11449050" cy="87376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0" kern="1200" spc="-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 err="1" smtClean="0"/>
              <a:t>Bajpas</a:t>
            </a:r>
            <a:r>
              <a:rPr lang="de-DE" dirty="0" smtClean="0"/>
              <a:t> </a:t>
            </a:r>
            <a:r>
              <a:rPr lang="de-DE" dirty="0" err="1" smtClean="0"/>
              <a:t>ili</a:t>
            </a:r>
            <a:r>
              <a:rPr lang="de-DE" dirty="0" smtClean="0"/>
              <a:t> </a:t>
            </a:r>
            <a:r>
              <a:rPr lang="de-DE" dirty="0" err="1" smtClean="0"/>
              <a:t>stent</a:t>
            </a:r>
            <a:r>
              <a:rPr lang="de-DE" dirty="0" smtClean="0"/>
              <a:t> </a:t>
            </a:r>
            <a:r>
              <a:rPr lang="de-DE" dirty="0" err="1" smtClean="0"/>
              <a:t>procedura</a:t>
            </a:r>
            <a:endParaRPr lang="sr-Latn-RS" dirty="0" smtClean="0"/>
          </a:p>
          <a:p>
            <a:pPr algn="ctr"/>
            <a:r>
              <a:rPr lang="sr-Latn-RS" dirty="0" smtClean="0"/>
              <a:t>Koja metoda za kog pacijenta ?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8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9388F-E268-4EAC-B51B-853B301B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4400" dirty="0" err="1" smtClean="0"/>
              <a:t>Zbrinjavanje</a:t>
            </a:r>
            <a:r>
              <a:rPr lang="de-DE" sz="4400" dirty="0" smtClean="0"/>
              <a:t> </a:t>
            </a:r>
            <a:r>
              <a:rPr lang="de-DE" sz="4400" dirty="0" err="1" smtClean="0"/>
              <a:t>pacijenata</a:t>
            </a:r>
            <a:r>
              <a:rPr lang="de-DE" sz="4400" dirty="0" smtClean="0"/>
              <a:t> </a:t>
            </a:r>
            <a:r>
              <a:rPr lang="de-DE" sz="4400" dirty="0" err="1" smtClean="0"/>
              <a:t>sa</a:t>
            </a:r>
            <a:r>
              <a:rPr lang="de-DE" sz="4400" dirty="0" smtClean="0"/>
              <a:t> </a:t>
            </a:r>
            <a:r>
              <a:rPr lang="de-DE" sz="4400" dirty="0" err="1" smtClean="0"/>
              <a:t>oboljenjem</a:t>
            </a:r>
            <a:r>
              <a:rPr lang="de-DE" sz="4400" dirty="0" smtClean="0"/>
              <a:t> </a:t>
            </a:r>
            <a:r>
              <a:rPr lang="de-DE" sz="4400" dirty="0" err="1" smtClean="0"/>
              <a:t>sr</a:t>
            </a:r>
            <a:r>
              <a:rPr lang="sr-Latn-RS" sz="4400" dirty="0" smtClean="0"/>
              <a:t>č</a:t>
            </a:r>
            <a:r>
              <a:rPr lang="de-DE" sz="4400" dirty="0" err="1" smtClean="0"/>
              <a:t>anih</a:t>
            </a:r>
            <a:r>
              <a:rPr lang="de-DE" sz="4400" dirty="0" smtClean="0"/>
              <a:t> </a:t>
            </a:r>
            <a:r>
              <a:rPr lang="de-DE" sz="4400" dirty="0" err="1" smtClean="0"/>
              <a:t>arterija</a:t>
            </a:r>
            <a:endParaRPr lang="de-DE" sz="44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464C5E-05B9-47C3-9AD9-344E266CD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8</a:t>
            </a:fld>
            <a:endParaRPr lang="de-DE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1198211"/>
            <a:ext cx="792088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50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C21021-0E68-4BBE-9827-8214F1542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3870-074D-4E8E-A60A-211C0897E07B}" type="slidenum">
              <a:rPr lang="de-DE" smtClean="0"/>
              <a:t>9</a:t>
            </a:fld>
            <a:endParaRPr lang="de-DE"/>
          </a:p>
        </p:txBody>
      </p:sp>
      <p:pic>
        <p:nvPicPr>
          <p:cNvPr id="12" name="Inhaltsplatzhalter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9496" y="1142857"/>
            <a:ext cx="8352929" cy="496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 1"/>
          <p:cNvSpPr>
            <a:spLocks noGrp="1"/>
          </p:cNvSpPr>
          <p:nvPr/>
        </p:nvSpPr>
        <p:spPr bwMode="gray">
          <a:xfrm>
            <a:off x="1127448" y="0"/>
            <a:ext cx="9001000" cy="9431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Franklin Gothic Medium" pitchFamily="34" charset="0"/>
              </a:defRPr>
            </a:lvl9pPr>
          </a:lstStyle>
          <a:p>
            <a:r>
              <a:rPr lang="de-DE" sz="3600" b="1" dirty="0" err="1" smtClean="0">
                <a:solidFill>
                  <a:schemeClr val="tx1">
                    <a:lumMod val="50000"/>
                  </a:schemeClr>
                </a:solidFill>
              </a:rPr>
              <a:t>Razvoj</a:t>
            </a:r>
            <a:r>
              <a:rPr lang="de-DE" sz="36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de-DE" sz="3600" b="1" dirty="0" err="1" smtClean="0">
                <a:solidFill>
                  <a:schemeClr val="tx1">
                    <a:lumMod val="50000"/>
                  </a:schemeClr>
                </a:solidFill>
              </a:rPr>
              <a:t>kardiohirurgije</a:t>
            </a:r>
            <a:r>
              <a:rPr lang="de-DE" sz="3600" b="1" dirty="0" smtClean="0">
                <a:solidFill>
                  <a:schemeClr val="tx1">
                    <a:lumMod val="50000"/>
                  </a:schemeClr>
                </a:solidFill>
              </a:rPr>
              <a:t> u </a:t>
            </a:r>
            <a:r>
              <a:rPr lang="de-DE" sz="3600" b="1" dirty="0" err="1" smtClean="0">
                <a:solidFill>
                  <a:schemeClr val="tx1">
                    <a:lumMod val="50000"/>
                  </a:schemeClr>
                </a:solidFill>
              </a:rPr>
              <a:t>Nem</a:t>
            </a:r>
            <a:r>
              <a:rPr lang="sr-Latn-RS" sz="3600" b="1" dirty="0" smtClean="0">
                <a:solidFill>
                  <a:schemeClr val="tx1">
                    <a:lumMod val="50000"/>
                  </a:schemeClr>
                </a:solidFill>
              </a:rPr>
              <a:t>ačkoj 1994-2014</a:t>
            </a:r>
            <a:endParaRPr lang="de-DE" sz="3600" b="1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00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klepios (klassisch)">
  <a:themeElements>
    <a:clrScheme name="Benutzerdefiniert 2">
      <a:dk1>
        <a:srgbClr val="404F63"/>
      </a:dk1>
      <a:lt1>
        <a:sysClr val="window" lastClr="FFFFFF"/>
      </a:lt1>
      <a:dk2>
        <a:srgbClr val="E8E6E2"/>
      </a:dk2>
      <a:lt2>
        <a:srgbClr val="F6F5ED"/>
      </a:lt2>
      <a:accent1>
        <a:srgbClr val="00975F"/>
      </a:accent1>
      <a:accent2>
        <a:srgbClr val="404F63"/>
      </a:accent2>
      <a:accent3>
        <a:srgbClr val="FF46B4"/>
      </a:accent3>
      <a:accent4>
        <a:srgbClr val="E8E6E2"/>
      </a:accent4>
      <a:accent5>
        <a:srgbClr val="F6F5ED"/>
      </a:accent5>
      <a:accent6>
        <a:srgbClr val="FFFFFF"/>
      </a:accent6>
      <a:hlink>
        <a:srgbClr val="404F63"/>
      </a:hlink>
      <a:folHlink>
        <a:srgbClr val="404F63"/>
      </a:folHlink>
    </a:clrScheme>
    <a:fontScheme name="Benutzerdefiniert 51">
      <a:majorFont>
        <a:latin typeface="Franklin Gothic Demi Cond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44000" tIns="72000" rIns="144000" bIns="72000" rtlCol="0" anchor="t"/>
      <a:lstStyle>
        <a:defPPr algn="l">
          <a:defRPr sz="150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sklepios_PowerPoint_16x9" id="{E20923FD-6C23-EF4D-A35E-C47923AECBAA}" vid="{AE6E42E2-A639-A944-8F24-C87115BB0309}"/>
    </a:ext>
  </a:extLst>
</a:theme>
</file>

<file path=ppt/theme/theme2.xml><?xml version="1.0" encoding="utf-8"?>
<a:theme xmlns:a="http://schemas.openxmlformats.org/drawingml/2006/main" name="Asklepios (bunt)">
  <a:themeElements>
    <a:clrScheme name="Benutzerdefiniert 2">
      <a:dk1>
        <a:srgbClr val="404F63"/>
      </a:dk1>
      <a:lt1>
        <a:sysClr val="window" lastClr="FFFFFF"/>
      </a:lt1>
      <a:dk2>
        <a:srgbClr val="E8E6E2"/>
      </a:dk2>
      <a:lt2>
        <a:srgbClr val="F6F5ED"/>
      </a:lt2>
      <a:accent1>
        <a:srgbClr val="00975F"/>
      </a:accent1>
      <a:accent2>
        <a:srgbClr val="404F63"/>
      </a:accent2>
      <a:accent3>
        <a:srgbClr val="FF46B4"/>
      </a:accent3>
      <a:accent4>
        <a:srgbClr val="E8E6E2"/>
      </a:accent4>
      <a:accent5>
        <a:srgbClr val="F6F5ED"/>
      </a:accent5>
      <a:accent6>
        <a:srgbClr val="FFFFFF"/>
      </a:accent6>
      <a:hlink>
        <a:srgbClr val="404F63"/>
      </a:hlink>
      <a:folHlink>
        <a:srgbClr val="404F63"/>
      </a:folHlink>
    </a:clrScheme>
    <a:fontScheme name="Benutzerdefiniert 51">
      <a:majorFont>
        <a:latin typeface="Franklin Gothic Demi Cond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44000" tIns="72000" rIns="144000" bIns="72000" rtlCol="0" anchor="t"/>
      <a:lstStyle>
        <a:defPPr algn="l">
          <a:defRPr sz="150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Asklepios_PowerPoint_16x9" id="{E20923FD-6C23-EF4D-A35E-C47923AECBAA}" vid="{9E6E54A9-9721-3F4E-950B-ADCA0AB9954F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Asklepios_PowerPoint_16x9_24-04-2020</Template>
  <TotalTime>0</TotalTime>
  <Words>584</Words>
  <Application>Microsoft Office PowerPoint</Application>
  <PresentationFormat>Breitbild</PresentationFormat>
  <Paragraphs>153</Paragraphs>
  <Slides>40</Slides>
  <Notes>0</Notes>
  <HiddenSlides>0</HiddenSlides>
  <MMClips>2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8" baseType="lpstr">
      <vt:lpstr>Arial</vt:lpstr>
      <vt:lpstr>Calibri</vt:lpstr>
      <vt:lpstr>Franklin Gothic Book</vt:lpstr>
      <vt:lpstr>Franklin Gothic Demi</vt:lpstr>
      <vt:lpstr>Franklin Gothic Demi Cond</vt:lpstr>
      <vt:lpstr>Asklepios (klassisch)</vt:lpstr>
      <vt:lpstr>Asklepios (bunt)</vt:lpstr>
      <vt:lpstr>Folie</vt:lpstr>
      <vt:lpstr>    Asklepios Klinikum Harburg Abteilung Herzchirurgie  Herz- und Gefäß  Operationen  </vt:lpstr>
      <vt:lpstr>PowerPoint-Präsentation</vt:lpstr>
      <vt:lpstr>Postupanje Pacijenta</vt:lpstr>
      <vt:lpstr>PowerPoint-Präsentation</vt:lpstr>
      <vt:lpstr>Koronarografija</vt:lpstr>
      <vt:lpstr>Stentiranje krvnih sudova srca</vt:lpstr>
      <vt:lpstr>Bajpas ili stent procedura</vt:lpstr>
      <vt:lpstr>Zbrinjavanje pacijenata sa oboljenjem srčanih arterija</vt:lpstr>
      <vt:lpstr>PowerPoint-Präsentation</vt:lpstr>
      <vt:lpstr>Začetnik bajpas hirurgije</vt:lpstr>
      <vt:lpstr>Bajpas operacija</vt:lpstr>
      <vt:lpstr>Otvaranje grudnog koša</vt:lpstr>
      <vt:lpstr>Pristup srčanoj kesi</vt:lpstr>
      <vt:lpstr>Bajpas materijal</vt:lpstr>
      <vt:lpstr>Kanuliranje srca ( ekstrakorporalni krvotok )</vt:lpstr>
      <vt:lpstr>Mašina za ekstarkorporalni krvotok</vt:lpstr>
      <vt:lpstr>Šematski prikaz ekstrakorporalnog krvotoka</vt:lpstr>
      <vt:lpstr>Bajpas pomoću unutrašnje grudne arterije</vt:lpstr>
      <vt:lpstr>T-Graft</vt:lpstr>
      <vt:lpstr>PowerPoint-Präsentation</vt:lpstr>
      <vt:lpstr>Tehnika šivenja anastomoze </vt:lpstr>
      <vt:lpstr>Bajpas bez pomoći mašine za ekstrakorporalnu cirkulaciju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TAVI transfemoralni pristup</vt:lpstr>
      <vt:lpstr>TAVI transapikal</vt:lpstr>
      <vt:lpstr>Prikaz otvaranja dva inplantirana srcana zalistka ( Edwards i Trifekta )</vt:lpstr>
      <vt:lpstr>Parcijalna sternotomija ( Minimalno invazivan pristup )</vt:lpstr>
      <vt:lpstr>Implantacija aortnog zalistka</vt:lpstr>
      <vt:lpstr>Implantacija aortnog zalistka ( Trifekta ) </vt:lpstr>
      <vt:lpstr>Implantacija aortnog zalistka</vt:lpstr>
      <vt:lpstr>Reparacija mitralnog zalistka</vt:lpstr>
      <vt:lpstr>Implantacija ringa kod Mitralnog i Trikuspidalnog zalistka</vt:lpstr>
      <vt:lpstr>Krioablacija</vt:lpstr>
      <vt:lpstr>Zatvaranje grudnog koša</vt:lpstr>
      <vt:lpstr>PowerPoint-Präsentation</vt:lpstr>
      <vt:lpstr>H V A L A   NA   P A Ž Nj I</vt:lpstr>
    </vt:vector>
  </TitlesOfParts>
  <Company>Asklepios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Asklepios Klinikum Harburg Abteilung Herzchirurgie  Herz- und Gefäß  Operationen  </dc:title>
  <dc:creator>Vulevic, Dr. Vladimir</dc:creator>
  <cp:lastModifiedBy>Vulevic, Dr. Vladimir</cp:lastModifiedBy>
  <cp:revision>42</cp:revision>
  <dcterms:created xsi:type="dcterms:W3CDTF">2020-05-12T06:59:19Z</dcterms:created>
  <dcterms:modified xsi:type="dcterms:W3CDTF">2020-05-22T12:07:28Z</dcterms:modified>
</cp:coreProperties>
</file>