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5" r:id="rId1"/>
  </p:sldMasterIdLst>
  <p:notesMasterIdLst>
    <p:notesMasterId r:id="rId25"/>
  </p:notesMasterIdLst>
  <p:handoutMasterIdLst>
    <p:handoutMasterId r:id="rId26"/>
  </p:handoutMasterIdLst>
  <p:sldIdLst>
    <p:sldId id="259" r:id="rId2"/>
    <p:sldId id="413" r:id="rId3"/>
    <p:sldId id="301" r:id="rId4"/>
    <p:sldId id="305" r:id="rId5"/>
    <p:sldId id="414" r:id="rId6"/>
    <p:sldId id="295" r:id="rId7"/>
    <p:sldId id="330" r:id="rId8"/>
    <p:sldId id="415" r:id="rId9"/>
    <p:sldId id="417" r:id="rId10"/>
    <p:sldId id="418" r:id="rId11"/>
    <p:sldId id="419" r:id="rId12"/>
    <p:sldId id="420" r:id="rId13"/>
    <p:sldId id="421" r:id="rId14"/>
    <p:sldId id="422" r:id="rId15"/>
    <p:sldId id="423" r:id="rId16"/>
    <p:sldId id="424" r:id="rId17"/>
    <p:sldId id="425" r:id="rId18"/>
    <p:sldId id="426" r:id="rId19"/>
    <p:sldId id="427" r:id="rId20"/>
    <p:sldId id="430" r:id="rId21"/>
    <p:sldId id="428" r:id="rId22"/>
    <p:sldId id="429" r:id="rId23"/>
    <p:sldId id="270" r:id="rId24"/>
  </p:sldIdLst>
  <p:sldSz cx="12192000" cy="6858000"/>
  <p:notesSz cx="6858000" cy="9144000"/>
  <p:embeddedFontLst>
    <p:embeddedFont>
      <p:font typeface="Inter" panose="02000503000000020004" pitchFamily="2" charset="0"/>
      <p:regular r:id="rId27"/>
      <p:bold r:id="rId28"/>
    </p:embeddedFont>
    <p:embeddedFont>
      <p:font typeface="Inter SemiBold" panose="02000503000000020004" pitchFamily="2" charset="0"/>
      <p:regular r:id="rId29"/>
      <p:bold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1pPr>
    <a:lvl2pPr marL="521711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2pPr>
    <a:lvl3pPr marL="1043422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3pPr>
    <a:lvl4pPr marL="1565133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4pPr>
    <a:lvl5pPr marL="2086844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5pPr>
    <a:lvl6pPr marL="2608555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6pPr>
    <a:lvl7pPr marL="3130266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7pPr>
    <a:lvl8pPr marL="3651976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8pPr>
    <a:lvl9pPr marL="4173687" algn="l" defTabSz="521711" rtl="0" eaLnBrk="1" latinLnBrk="0" hangingPunct="1">
      <a:defRPr sz="20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5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y Onken" initials="so" lastIdx="11" clrIdx="0">
    <p:extLst>
      <p:ext uri="{19B8F6BF-5375-455C-9EA6-DF929625EA0E}">
        <p15:presenceInfo xmlns:p15="http://schemas.microsoft.com/office/powerpoint/2012/main" userId="Samy Onken" providerId="None"/>
      </p:ext>
    </p:extLst>
  </p:cmAuthor>
  <p:cmAuthor id="2" name="Rüsch, Dörte" initials="RD" lastIdx="7" clrIdx="1">
    <p:extLst>
      <p:ext uri="{19B8F6BF-5375-455C-9EA6-DF929625EA0E}">
        <p15:presenceInfo xmlns:p15="http://schemas.microsoft.com/office/powerpoint/2012/main" userId="S-1-5-21-3395875539-2789842499-2870257326-470966" providerId="AD"/>
      </p:ext>
    </p:extLst>
  </p:cmAuthor>
  <p:cmAuthor id="3" name="Constantin, Mirjam" initials="CM" lastIdx="25" clrIdx="2">
    <p:extLst>
      <p:ext uri="{19B8F6BF-5375-455C-9EA6-DF929625EA0E}">
        <p15:presenceInfo xmlns:p15="http://schemas.microsoft.com/office/powerpoint/2012/main" userId="S-1-5-21-3395875539-2789842499-2870257326-297152" providerId="AD"/>
      </p:ext>
    </p:extLst>
  </p:cmAuthor>
  <p:cmAuthor id="4" name="Annika Brinkhaus" initials="AB" lastIdx="6" clrIdx="3">
    <p:extLst>
      <p:ext uri="{19B8F6BF-5375-455C-9EA6-DF929625EA0E}">
        <p15:presenceInfo xmlns:p15="http://schemas.microsoft.com/office/powerpoint/2012/main" userId="a06d10fd3b5827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9876"/>
    <a:srgbClr val="1B8C94"/>
    <a:srgbClr val="007377"/>
    <a:srgbClr val="56B093"/>
    <a:srgbClr val="AABCBD"/>
    <a:srgbClr val="88A5A7"/>
    <a:srgbClr val="00E487"/>
    <a:srgbClr val="1EC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99" autoAdjust="0"/>
    <p:restoredTop sz="96327"/>
  </p:normalViewPr>
  <p:slideViewPr>
    <p:cSldViewPr snapToGrid="0" showGuides="1">
      <p:cViewPr>
        <p:scale>
          <a:sx n="244" d="100"/>
          <a:sy n="244" d="100"/>
        </p:scale>
        <p:origin x="-4746" y="-6030"/>
      </p:cViewPr>
      <p:guideLst>
        <p:guide orient="horz" pos="3135"/>
        <p:guide pos="3841"/>
      </p:guideLst>
    </p:cSldViewPr>
  </p:slideViewPr>
  <p:outlineViewPr>
    <p:cViewPr>
      <p:scale>
        <a:sx n="33" d="100"/>
        <a:sy n="33" d="100"/>
      </p:scale>
      <p:origin x="0" y="-6792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36" d="100"/>
        <a:sy n="3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8441A5F-628D-44D1-A609-075C3964E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latin typeface="Inter" panose="02000503000000020004" pitchFamily="2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6285-E5C5-477E-927A-DED670A810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D4484-00AE-4A89-A56A-1F3F4E6AD2E7}" type="datetimeFigureOut">
              <a:rPr lang="en-US" smtClean="0">
                <a:latin typeface="Inter" panose="02000503000000020004" pitchFamily="2" charset="0"/>
              </a:rPr>
              <a:t>3/10/2025</a:t>
            </a:fld>
            <a:endParaRPr lang="en-US">
              <a:latin typeface="Inter" panose="02000503000000020004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1ED41A-B88D-4A51-802B-2BF0EF593B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Inter" panose="02000503000000020004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A25E8-9FAE-471C-835A-E37A1F93E3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6B5260-6B02-43F1-8733-AE49755B6740}" type="slidenum">
              <a:rPr lang="en-US" smtClean="0">
                <a:latin typeface="Inter" panose="02000503000000020004" pitchFamily="2" charset="0"/>
              </a:rPr>
              <a:t>‹Nr.›</a:t>
            </a:fld>
            <a:endParaRPr lang="en-US"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1057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ter" panose="0200050300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ter" panose="02000503000000020004" pitchFamily="2" charset="0"/>
              </a:defRPr>
            </a:lvl1pPr>
          </a:lstStyle>
          <a:p>
            <a:fld id="{B77D4DE8-A922-4B1E-BC2A-E5A2A021B048}" type="datetimeFigureOut">
              <a:rPr lang="en-US" smtClean="0"/>
              <a:pPr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ter" panose="02000503000000020004" pitchFamily="2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ter" panose="02000503000000020004" pitchFamily="2" charset="0"/>
              </a:defRPr>
            </a:lvl1pPr>
          </a:lstStyle>
          <a:p>
            <a:fld id="{EB76CC90-A44C-4E13-BEC7-0F8CA1F95A1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798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1pPr>
    <a:lvl2pPr marL="521711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2pPr>
    <a:lvl3pPr marL="1043422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3pPr>
    <a:lvl4pPr marL="1565133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4pPr>
    <a:lvl5pPr marL="2086844" algn="l" defTabSz="1043422" rtl="0" eaLnBrk="1" latinLnBrk="0" hangingPunct="1">
      <a:defRPr sz="1369" b="0" i="0" kern="1200">
        <a:solidFill>
          <a:schemeClr val="tx1"/>
        </a:solidFill>
        <a:latin typeface="Inter" panose="02000503000000020004" pitchFamily="2" charset="0"/>
        <a:ea typeface="+mn-ea"/>
        <a:cs typeface="+mn-cs"/>
      </a:defRPr>
    </a:lvl5pPr>
    <a:lvl6pPr marL="2608555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6pPr>
    <a:lvl7pPr marL="3130266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7pPr>
    <a:lvl8pPr marL="3651976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8pPr>
    <a:lvl9pPr marL="4173687" algn="l" defTabSz="1043422" rtl="0" eaLnBrk="1" latinLnBrk="0" hangingPunct="1">
      <a:defRPr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42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036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918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43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64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07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109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532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505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7786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2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76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0167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22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597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595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37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46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6CC90-A44C-4E13-BEC7-0F8CA1F95A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42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3.svg"/><Relationship Id="rId18" Type="http://schemas.openxmlformats.org/officeDocument/2006/relationships/image" Target="../media/image28.svg"/><Relationship Id="rId3" Type="http://schemas.openxmlformats.org/officeDocument/2006/relationships/image" Target="../media/image19.svg"/><Relationship Id="rId7" Type="http://schemas.openxmlformats.org/officeDocument/2006/relationships/image" Target="../media/image21.svg"/><Relationship Id="rId12" Type="http://schemas.openxmlformats.org/officeDocument/2006/relationships/image" Target="../media/image15.png"/><Relationship Id="rId17" Type="http://schemas.openxmlformats.org/officeDocument/2006/relationships/image" Target="../media/image18.png"/><Relationship Id="rId2" Type="http://schemas.openxmlformats.org/officeDocument/2006/relationships/image" Target="../media/image10.png"/><Relationship Id="rId16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11" Type="http://schemas.openxmlformats.org/officeDocument/2006/relationships/image" Target="../media/image6.svg"/><Relationship Id="rId5" Type="http://schemas.openxmlformats.org/officeDocument/2006/relationships/image" Target="../media/image4.svg"/><Relationship Id="rId15" Type="http://schemas.openxmlformats.org/officeDocument/2006/relationships/image" Target="../media/image25.sv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image" Target="../media/image17.svg"/><Relationship Id="rId14" Type="http://schemas.openxmlformats.org/officeDocument/2006/relationships/image" Target="../media/image1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svg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1EE2EE1-1EA6-4940-853C-46CC8CE45B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2211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dezent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42518673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10880" y="1521184"/>
            <a:ext cx="6178854" cy="3817442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69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392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0889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4pPr>
            <a:lvl5pPr marL="182785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5pPr>
            <a:lvl6pPr marL="2284812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6pPr>
            <a:lvl7pPr marL="2741775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7pPr>
            <a:lvl8pPr marL="3198740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8pPr>
            <a:lvl9pPr marL="3655703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noProof="0"/>
              <a:t>Text einfügen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47DF7D0-E13C-497A-8A71-C5A8B4D7F6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23925739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11368018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0880" y="1521182"/>
            <a:ext cx="8529920" cy="451734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5595476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11368018" cy="7760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0880" y="1521182"/>
            <a:ext cx="8529920" cy="4517348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rgbClr val="00E487"/>
                </a:solidFill>
              </a:defRPr>
            </a:lvl3pPr>
            <a:lvl4pPr>
              <a:buClr>
                <a:schemeClr val="accent5"/>
              </a:buClr>
              <a:defRPr sz="1600"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8C8BA7B-9FA3-DC60-AECD-73B981AF8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4531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>
            <a:lvl6pPr marL="509209" indent="0">
              <a:buNone/>
              <a:defRPr/>
            </a:lvl6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789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BEC790B-BB37-46AF-9CC2-582F081B64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370693830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3580098" cy="4517348"/>
          </a:xfrm>
        </p:spPr>
        <p:txBody>
          <a:bodyPr/>
          <a:lstStyle>
            <a:lvl6pPr marL="509209" indent="0">
              <a:buNone/>
              <a:defRPr/>
            </a:lvl6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198801" y="1521183"/>
            <a:ext cx="3580099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BEC790B-BB37-46AF-9CC2-582F081B64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3EC2D794-7FC0-4BD1-DEFB-083A715D1B0E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4274503" y="1521183"/>
            <a:ext cx="364077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3455881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906" y="2"/>
            <a:ext cx="6095094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8EA99CA-FB9D-88F6-1B98-01DBF94D14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8656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und Bild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-1"/>
            <a:ext cx="6095094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504203" y="512498"/>
            <a:ext cx="5274693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504203" y="1521183"/>
            <a:ext cx="5274693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6526417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, Aussage und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23EE699-16B4-4E6C-852E-7A2C3D133E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906" y="3429905"/>
            <a:ext cx="6095094" cy="3428095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7219E9-6258-4F28-A57E-2D2A7A1479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906" y="2"/>
            <a:ext cx="6095094" cy="3429905"/>
          </a:xfrm>
          <a:solidFill>
            <a:schemeClr val="tx1"/>
          </a:solidFill>
        </p:spPr>
        <p:txBody>
          <a:bodyPr lIns="360000" tIns="360000" rIns="396000" bIns="360000" anchor="ctr"/>
          <a:lstStyle>
            <a:lvl1pPr algn="r">
              <a:defRPr sz="3400" b="1" i="0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defRPr>
            </a:lvl1pPr>
          </a:lstStyle>
          <a:p>
            <a:pPr lvl="0"/>
            <a:r>
              <a:rPr lang="de-DE" noProof="0"/>
              <a:t>Mastertextformat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58EB6A3-B495-C332-9DDD-4B8D797212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6363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groß recht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1E61418-E972-40CA-AF1C-5059724D87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49841" y="2"/>
            <a:ext cx="8542159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de-DE" noProof="0"/>
              <a:t>Bild durch Klicken auf Symbol hinzufügen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238646-6FE3-4B78-8959-D99C1035AC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04" y="512498"/>
            <a:ext cx="2998167" cy="7760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266B1-3B43-413F-B581-A2BA7F232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4087E5-4709-465C-88EF-C43AFDD76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7F08074-975D-439A-8214-343997E501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104" y="1521183"/>
            <a:ext cx="2998558" cy="4517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A399AB5-1023-5D89-8D64-E5ACAA0B0C3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630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accent3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FAAF433-CDCE-4140-9CD7-74ABA3F3C1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77787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 gete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D86AC41-762B-4924-A899-F81343A12E1E}"/>
              </a:ext>
            </a:extLst>
          </p:cNvPr>
          <p:cNvSpPr/>
          <p:nvPr/>
        </p:nvSpPr>
        <p:spPr>
          <a:xfrm>
            <a:off x="6096000" y="2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878" y="512498"/>
            <a:ext cx="5292112" cy="776038"/>
          </a:xfrm>
        </p:spPr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10878" y="1521183"/>
            <a:ext cx="5292112" cy="4517348"/>
          </a:xfrm>
        </p:spPr>
        <p:txBody>
          <a:bodyPr/>
          <a:lstStyle/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86789" y="1521183"/>
            <a:ext cx="5292112" cy="451734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buClr>
                <a:schemeClr val="accent5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5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noProof="0"/>
              <a:t>Formatvorlage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  <a:p>
            <a:pPr lvl="5"/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38F309-83D6-3EBF-FAED-1984CDA2FF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85590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noProof="0"/>
              <a:t>Folientitel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179762078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628896962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>
            <a:extLst>
              <a:ext uri="{FF2B5EF4-FFF2-40B4-BE49-F238E27FC236}">
                <a16:creationId xmlns:a16="http://schemas.microsoft.com/office/drawing/2014/main" id="{4A98BD5E-651E-D84D-AB8D-ED1948F6E6C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Inter SemiBold" panose="02000503000000020004" pitchFamily="2" charset="0"/>
                <a:ea typeface="Inter SemiBold" panose="02000503000000020004" pitchFamily="2" charset="0"/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asklepios.com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82254F0-917E-904C-9D4D-B2A4C74EC9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296000" y="2024055"/>
            <a:ext cx="3600000" cy="2235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486733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und Symb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C4D39E01-7B56-664D-8A8B-76F38B05346D}"/>
              </a:ext>
            </a:extLst>
          </p:cNvPr>
          <p:cNvSpPr/>
          <p:nvPr userDrawn="1"/>
        </p:nvSpPr>
        <p:spPr>
          <a:xfrm>
            <a:off x="1" y="1"/>
            <a:ext cx="3048262" cy="3430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D3B3FAB6-1AE2-C949-99A5-8745E798F798}"/>
              </a:ext>
            </a:extLst>
          </p:cNvPr>
          <p:cNvSpPr/>
          <p:nvPr userDrawn="1"/>
        </p:nvSpPr>
        <p:spPr>
          <a:xfrm>
            <a:off x="1" y="3445567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9E925057-4706-214E-9503-6F111819A0ED}"/>
              </a:ext>
            </a:extLst>
          </p:cNvPr>
          <p:cNvSpPr/>
          <p:nvPr userDrawn="1"/>
        </p:nvSpPr>
        <p:spPr>
          <a:xfrm>
            <a:off x="3039548" y="3445567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962C70B-1C1E-984F-8BF4-590B9E3EE647}"/>
              </a:ext>
            </a:extLst>
          </p:cNvPr>
          <p:cNvSpPr/>
          <p:nvPr userDrawn="1"/>
        </p:nvSpPr>
        <p:spPr>
          <a:xfrm>
            <a:off x="6104469" y="1"/>
            <a:ext cx="3033765" cy="3430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98960BE-B209-DF42-82BC-641CCF5EFC5C}"/>
              </a:ext>
            </a:extLst>
          </p:cNvPr>
          <p:cNvSpPr/>
          <p:nvPr userDrawn="1"/>
        </p:nvSpPr>
        <p:spPr>
          <a:xfrm>
            <a:off x="6090877" y="3445567"/>
            <a:ext cx="3049795" cy="3430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D58B81E-51AF-B445-AEA9-99B1A6FC3DA6}"/>
              </a:ext>
            </a:extLst>
          </p:cNvPr>
          <p:cNvSpPr/>
          <p:nvPr userDrawn="1"/>
        </p:nvSpPr>
        <p:spPr>
          <a:xfrm>
            <a:off x="9142205" y="1"/>
            <a:ext cx="3049795" cy="3430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1AF5475B-5717-6F40-8578-08C4A6031FE1}"/>
              </a:ext>
            </a:extLst>
          </p:cNvPr>
          <p:cNvSpPr/>
          <p:nvPr userDrawn="1"/>
        </p:nvSpPr>
        <p:spPr>
          <a:xfrm>
            <a:off x="9142205" y="3445567"/>
            <a:ext cx="3049795" cy="16906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E05316D-918B-3F47-A80C-01C2B86DC8F9}"/>
              </a:ext>
            </a:extLst>
          </p:cNvPr>
          <p:cNvSpPr/>
          <p:nvPr userDrawn="1"/>
        </p:nvSpPr>
        <p:spPr>
          <a:xfrm>
            <a:off x="3052235" y="1"/>
            <a:ext cx="3048262" cy="34305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noProof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B8B1DB7-99A2-3E47-B2AE-BB8C8A6A0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7196674" y="555899"/>
            <a:ext cx="838200" cy="2451100"/>
          </a:xfrm>
          <a:prstGeom prst="rect">
            <a:avLst/>
          </a:prstGeom>
        </p:spPr>
      </p:pic>
      <p:sp>
        <p:nvSpPr>
          <p:cNvPr id="6" name="Freihandform 5">
            <a:extLst>
              <a:ext uri="{FF2B5EF4-FFF2-40B4-BE49-F238E27FC236}">
                <a16:creationId xmlns:a16="http://schemas.microsoft.com/office/drawing/2014/main" id="{8BA77E13-74CD-9A4E-9540-B664A3680559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3959059" y="2050076"/>
            <a:ext cx="818782" cy="816903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bg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>
              <a:latin typeface="Inter" panose="02000503000000020004" pitchFamily="2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6612346-760A-B347-A36C-BF42523762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379680" y="645285"/>
            <a:ext cx="2393372" cy="639237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8447B408-8100-CB43-9FBF-40AA97DB5A3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743400" y="489427"/>
            <a:ext cx="1800000" cy="1001612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15CF27AE-5F8D-024E-83F5-92E198532A8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743400" y="1889257"/>
            <a:ext cx="1800000" cy="1117741"/>
          </a:xfrm>
          <a:prstGeom prst="rect">
            <a:avLst/>
          </a:prstGeom>
        </p:spPr>
      </p:pic>
      <p:sp>
        <p:nvSpPr>
          <p:cNvPr id="25" name="Freihandform 24">
            <a:extLst>
              <a:ext uri="{FF2B5EF4-FFF2-40B4-BE49-F238E27FC236}">
                <a16:creationId xmlns:a16="http://schemas.microsoft.com/office/drawing/2014/main" id="{9420C5C7-C031-D740-80B0-7D4435E779FA}"/>
              </a:ext>
            </a:extLst>
          </p:cNvPr>
          <p:cNvSpPr>
            <a:spLocks noChangeAspect="1"/>
          </p:cNvSpPr>
          <p:nvPr userDrawn="1"/>
        </p:nvSpPr>
        <p:spPr>
          <a:xfrm flipH="1">
            <a:off x="3959059" y="5323362"/>
            <a:ext cx="818782" cy="816903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tx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>
              <a:latin typeface="Inter" panose="02000503000000020004" pitchFamily="2" charset="0"/>
            </a:endParaRPr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C3D4CEF8-6DFC-3240-9FD3-2A4D40515CA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328098" y="3804438"/>
            <a:ext cx="2393372" cy="639237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1A773B52-CC70-C147-895B-6BB34F5BC667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9647583" y="390034"/>
            <a:ext cx="1949237" cy="305380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55E75F1E-E318-804C-95AD-3F44BA1CC32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743400" y="3749461"/>
            <a:ext cx="1800000" cy="1001612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93D5CD8D-3A1B-6F4F-B2F5-64C8D2FED85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3400" y="5162543"/>
            <a:ext cx="1800000" cy="1117741"/>
          </a:xfrm>
          <a:prstGeom prst="rect">
            <a:avLst/>
          </a:prstGeom>
        </p:spPr>
      </p:pic>
      <p:sp>
        <p:nvSpPr>
          <p:cNvPr id="38" name="Rechteck 37">
            <a:extLst>
              <a:ext uri="{FF2B5EF4-FFF2-40B4-BE49-F238E27FC236}">
                <a16:creationId xmlns:a16="http://schemas.microsoft.com/office/drawing/2014/main" id="{9FEE357E-B999-9441-A9C2-85F7DD76DEEF}"/>
              </a:ext>
            </a:extLst>
          </p:cNvPr>
          <p:cNvSpPr/>
          <p:nvPr userDrawn="1"/>
        </p:nvSpPr>
        <p:spPr>
          <a:xfrm>
            <a:off x="7615785" y="5155098"/>
            <a:ext cx="1526400" cy="17171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2D6DE84F-5C21-C945-94C5-AE850A282228}"/>
              </a:ext>
            </a:extLst>
          </p:cNvPr>
          <p:cNvSpPr/>
          <p:nvPr userDrawn="1"/>
        </p:nvSpPr>
        <p:spPr>
          <a:xfrm>
            <a:off x="6090877" y="5155098"/>
            <a:ext cx="1526400" cy="17171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9F5653D6-5037-584B-9CCB-DD812927D701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rcRect/>
          <a:stretch/>
        </p:blipFill>
        <p:spPr>
          <a:xfrm>
            <a:off x="6546949" y="3984833"/>
            <a:ext cx="2393372" cy="639237"/>
          </a:xfrm>
          <a:prstGeom prst="rect">
            <a:avLst/>
          </a:prstGeom>
        </p:spPr>
      </p:pic>
      <p:cxnSp>
        <p:nvCxnSpPr>
          <p:cNvPr id="44" name="Gerade Verbindung 43">
            <a:extLst>
              <a:ext uri="{FF2B5EF4-FFF2-40B4-BE49-F238E27FC236}">
                <a16:creationId xmlns:a16="http://schemas.microsoft.com/office/drawing/2014/main" id="{9D838A26-A06C-844D-A89D-6868297B3E78}"/>
              </a:ext>
            </a:extLst>
          </p:cNvPr>
          <p:cNvCxnSpPr/>
          <p:nvPr userDrawn="1"/>
        </p:nvCxnSpPr>
        <p:spPr>
          <a:xfrm flipV="1">
            <a:off x="6104469" y="3445567"/>
            <a:ext cx="3033765" cy="1709531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Grafik 44">
            <a:extLst>
              <a:ext uri="{FF2B5EF4-FFF2-40B4-BE49-F238E27FC236}">
                <a16:creationId xmlns:a16="http://schemas.microsoft.com/office/drawing/2014/main" id="{12C2A41C-263D-EA4C-84CE-4E633B479850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343157" y="3984833"/>
            <a:ext cx="2393372" cy="639237"/>
          </a:xfrm>
          <a:prstGeom prst="rect">
            <a:avLst/>
          </a:prstGeom>
        </p:spPr>
      </p:pic>
      <p:cxnSp>
        <p:nvCxnSpPr>
          <p:cNvPr id="46" name="Gerade Verbindung 45">
            <a:extLst>
              <a:ext uri="{FF2B5EF4-FFF2-40B4-BE49-F238E27FC236}">
                <a16:creationId xmlns:a16="http://schemas.microsoft.com/office/drawing/2014/main" id="{E73D8C6C-A9E3-E94A-AC5C-BE7211C45C9B}"/>
              </a:ext>
            </a:extLst>
          </p:cNvPr>
          <p:cNvCxnSpPr/>
          <p:nvPr userDrawn="1"/>
        </p:nvCxnSpPr>
        <p:spPr>
          <a:xfrm flipV="1">
            <a:off x="9152469" y="3445567"/>
            <a:ext cx="3033765" cy="1709531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hteck 46">
            <a:extLst>
              <a:ext uri="{FF2B5EF4-FFF2-40B4-BE49-F238E27FC236}">
                <a16:creationId xmlns:a16="http://schemas.microsoft.com/office/drawing/2014/main" id="{1F694D2D-4DE0-144D-AC9D-0C3F4AE480DE}"/>
              </a:ext>
            </a:extLst>
          </p:cNvPr>
          <p:cNvSpPr/>
          <p:nvPr userDrawn="1"/>
        </p:nvSpPr>
        <p:spPr>
          <a:xfrm>
            <a:off x="7615785" y="6016487"/>
            <a:ext cx="1526400" cy="8746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F2D26D7-AFBD-8E41-BA89-692B380D0589}"/>
              </a:ext>
            </a:extLst>
          </p:cNvPr>
          <p:cNvSpPr/>
          <p:nvPr userDrawn="1"/>
        </p:nvSpPr>
        <p:spPr>
          <a:xfrm>
            <a:off x="9140693" y="6016487"/>
            <a:ext cx="1526400" cy="8746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1B9F21C7-47FD-A24C-9C6D-88F07581BD94}"/>
              </a:ext>
            </a:extLst>
          </p:cNvPr>
          <p:cNvSpPr/>
          <p:nvPr userDrawn="1"/>
        </p:nvSpPr>
        <p:spPr>
          <a:xfrm>
            <a:off x="10665600" y="6016487"/>
            <a:ext cx="1526400" cy="87464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19D8DA55-0F53-554E-8979-E90137ADFB93}"/>
              </a:ext>
            </a:extLst>
          </p:cNvPr>
          <p:cNvSpPr/>
          <p:nvPr userDrawn="1"/>
        </p:nvSpPr>
        <p:spPr>
          <a:xfrm>
            <a:off x="6090877" y="6016487"/>
            <a:ext cx="1526400" cy="874647"/>
          </a:xfrm>
          <a:prstGeom prst="rect">
            <a:avLst/>
          </a:prstGeom>
          <a:solidFill>
            <a:srgbClr val="56B0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27B2FB50-AF66-5547-9EFB-F2BBD62EF709}"/>
              </a:ext>
            </a:extLst>
          </p:cNvPr>
          <p:cNvSpPr/>
          <p:nvPr userDrawn="1"/>
        </p:nvSpPr>
        <p:spPr>
          <a:xfrm>
            <a:off x="9142205" y="5136261"/>
            <a:ext cx="3049795" cy="8878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noProof="0">
              <a:latin typeface="Inter" panose="02000503000000020004" pitchFamily="2" charset="0"/>
            </a:endParaRPr>
          </a:p>
        </p:txBody>
      </p:sp>
      <p:sp>
        <p:nvSpPr>
          <p:cNvPr id="52" name="Title 7">
            <a:extLst>
              <a:ext uri="{FF2B5EF4-FFF2-40B4-BE49-F238E27FC236}">
                <a16:creationId xmlns:a16="http://schemas.microsoft.com/office/drawing/2014/main" id="{7FBBA07A-19A9-354C-AABE-C5AC37DA9D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345413" y="5392513"/>
            <a:ext cx="2495595" cy="657800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r>
              <a:rPr lang="de-DE" noProof="0"/>
              <a:t>Lesbarkeit</a:t>
            </a:r>
          </a:p>
        </p:txBody>
      </p:sp>
      <p:cxnSp>
        <p:nvCxnSpPr>
          <p:cNvPr id="53" name="Gerade Verbindung 52">
            <a:extLst>
              <a:ext uri="{FF2B5EF4-FFF2-40B4-BE49-F238E27FC236}">
                <a16:creationId xmlns:a16="http://schemas.microsoft.com/office/drawing/2014/main" id="{D302DB0D-D3F5-D54B-BFFA-D1DF3AE41608}"/>
              </a:ext>
            </a:extLst>
          </p:cNvPr>
          <p:cNvCxnSpPr>
            <a:cxnSpLocks/>
          </p:cNvCxnSpPr>
          <p:nvPr userDrawn="1"/>
        </p:nvCxnSpPr>
        <p:spPr>
          <a:xfrm flipV="1">
            <a:off x="9903893" y="5121281"/>
            <a:ext cx="1719431" cy="895208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Placeholder 2">
            <a:extLst>
              <a:ext uri="{FF2B5EF4-FFF2-40B4-BE49-F238E27FC236}">
                <a16:creationId xmlns:a16="http://schemas.microsoft.com/office/drawing/2014/main" id="{589BF62E-9449-5B6D-236C-692E05D48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0367" y="6332830"/>
            <a:ext cx="4784400" cy="273450"/>
          </a:xfrm>
        </p:spPr>
        <p:txBody>
          <a:bodyPr/>
          <a:lstStyle/>
          <a:p>
            <a:r>
              <a:rPr lang="de-DE" noProof="0"/>
              <a:t>Unternehmenspräsentation Asklepios Kliniken GmbH &amp; Co. KGaA</a:t>
            </a:r>
          </a:p>
          <a:p>
            <a:r>
              <a:rPr lang="de-DE" noProof="0"/>
              <a:t>
</a:t>
            </a:r>
          </a:p>
        </p:txBody>
      </p:sp>
      <p:sp>
        <p:nvSpPr>
          <p:cNvPr id="40" name="Slide Number Placeholder 3">
            <a:extLst>
              <a:ext uri="{FF2B5EF4-FFF2-40B4-BE49-F238E27FC236}">
                <a16:creationId xmlns:a16="http://schemas.microsoft.com/office/drawing/2014/main" id="{B6831A60-298D-C6DD-5395-7123F22DD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10881" y="6332830"/>
            <a:ext cx="507262" cy="273450"/>
          </a:xfrm>
        </p:spPr>
        <p:txBody>
          <a:bodyPr/>
          <a:lstStyle/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733268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 Bild">
    <p:bg>
      <p:bgPr>
        <a:solidFill>
          <a:schemeClr val="tx1">
            <a:alpha val="4827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0257A5A-C7D3-A083-3F78-C41C4CF578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5701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12750" y="1806139"/>
            <a:ext cx="11366500" cy="3245724"/>
          </a:xfrm>
        </p:spPr>
        <p:txBody>
          <a:bodyPr anchor="ctr"/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Präsentationstitel einfügen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5891484"/>
            <a:ext cx="9144000" cy="453754"/>
          </a:xfrm>
        </p:spPr>
        <p:txBody>
          <a:bodyPr anchor="b"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6963" indent="0" algn="ctr">
              <a:buNone/>
              <a:defRPr sz="1999"/>
            </a:lvl2pPr>
            <a:lvl3pPr marL="913923" indent="0" algn="ctr">
              <a:buNone/>
              <a:defRPr sz="1799"/>
            </a:lvl3pPr>
            <a:lvl4pPr marL="1370889" indent="0" algn="ctr">
              <a:buNone/>
              <a:defRPr sz="1599"/>
            </a:lvl4pPr>
            <a:lvl5pPr marL="1827852" indent="0" algn="ctr">
              <a:buNone/>
              <a:defRPr sz="1599"/>
            </a:lvl5pPr>
            <a:lvl6pPr marL="2284812" indent="0" algn="ctr">
              <a:buNone/>
              <a:defRPr sz="1599"/>
            </a:lvl6pPr>
            <a:lvl7pPr marL="2741775" indent="0" algn="ctr">
              <a:buNone/>
              <a:defRPr sz="1599"/>
            </a:lvl7pPr>
            <a:lvl8pPr marL="3198740" indent="0" algn="ctr">
              <a:buNone/>
              <a:defRPr sz="1599"/>
            </a:lvl8pPr>
            <a:lvl9pPr marL="3655703" indent="0" algn="ctr">
              <a:buNone/>
              <a:defRPr sz="1599"/>
            </a:lvl9pPr>
          </a:lstStyle>
          <a:p>
            <a:r>
              <a:rPr lang="de-DE" noProof="0"/>
              <a:t>Untertitel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D2CEF04-1258-4D23-A990-5A835A32A9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296001" y="512764"/>
            <a:ext cx="3599997" cy="961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68505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6C5A73A-22A2-9449-A247-EB5D5135B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EED5DDA4-EDE6-4F92-717C-5EF40873ACD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8896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he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469"/>
            <a:ext cx="8529922" cy="4635045"/>
          </a:xfrm>
        </p:spPr>
        <p:txBody>
          <a:bodyPr anchor="t"/>
          <a:lstStyle>
            <a:lvl1pPr algn="l">
              <a:defRPr sz="60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6C5A73A-22A2-9449-A247-EB5D5135B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4510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0ACC93-5821-3F42-55DD-A91598278FE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30939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684BB47-E757-FC6A-F2A0-6E1C18C7F6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244438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nner 5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E9D7C87-D037-4797-9A6A-B999C6F026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71828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Folientitel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43A31E6-B79A-EF41-9C50-9BCBD1AA63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250489" y="1071389"/>
            <a:ext cx="1649800" cy="48244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4209AC7-1496-9AAD-7DAA-19294954413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62231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er dezent dunk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269316BA-D4B9-B545-9DF7-BE411733A6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0878" y="858576"/>
            <a:ext cx="8529922" cy="3815631"/>
          </a:xfrm>
        </p:spPr>
        <p:txBody>
          <a:bodyPr anchor="t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/>
              <a:t>Folientitel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B648102-76E4-06DE-5B41-141F56EA15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22050" y="255273"/>
            <a:ext cx="520812" cy="5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1949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415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0878" y="512498"/>
            <a:ext cx="11368018" cy="7760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noProof="0" dirty="0"/>
              <a:t>Folientitel einfügen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0878" y="1521182"/>
            <a:ext cx="11368018" cy="45173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noProof="0" dirty="0"/>
              <a:t>Formatvorlage des Textmasters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909" y="6332830"/>
            <a:ext cx="1194867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endParaRPr lang="de-DE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0367" y="6332830"/>
            <a:ext cx="4784400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r>
              <a:rPr lang="en-GB" dirty="0"/>
              <a:t>Unternehmenspräsentation Asklepios Kliniken GmbH &amp; Co. KGaA</a:t>
            </a:r>
          </a:p>
          <a:p>
            <a:r>
              <a:rPr lang="en-GB" dirty="0"/>
              <a:t>
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0881" y="6332830"/>
            <a:ext cx="507262" cy="2734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 b="0" i="0">
                <a:solidFill>
                  <a:schemeClr val="tx1"/>
                </a:solidFill>
                <a:latin typeface="Inter" panose="02000503000000020004" pitchFamily="2" charset="0"/>
              </a:defRPr>
            </a:lvl1pPr>
          </a:lstStyle>
          <a:p>
            <a:fld id="{32B354EE-31EA-4FC2-9496-7B6202183237}" type="slidenum">
              <a:rPr lang="de-DE" noProof="0" smtClean="0"/>
              <a:pPr/>
              <a:t>‹Nr.›</a:t>
            </a:fld>
            <a:endParaRPr lang="de-DE" noProof="0"/>
          </a:p>
        </p:txBody>
      </p:sp>
      <p:sp>
        <p:nvSpPr>
          <p:cNvPr id="19" name="Freihandform 18">
            <a:extLst>
              <a:ext uri="{FF2B5EF4-FFF2-40B4-BE49-F238E27FC236}">
                <a16:creationId xmlns:a16="http://schemas.microsoft.com/office/drawing/2014/main" id="{29A5FA09-BF7F-574F-AFAB-2660EF5E83CC}"/>
              </a:ext>
            </a:extLst>
          </p:cNvPr>
          <p:cNvSpPr>
            <a:spLocks noChangeAspect="1"/>
          </p:cNvSpPr>
          <p:nvPr/>
        </p:nvSpPr>
        <p:spPr>
          <a:xfrm flipH="1">
            <a:off x="11496600" y="329343"/>
            <a:ext cx="371712" cy="370859"/>
          </a:xfrm>
          <a:custGeom>
            <a:avLst/>
            <a:gdLst>
              <a:gd name="connsiteX0" fmla="*/ 185857 w 371712"/>
              <a:gd name="connsiteY0" fmla="*/ 0 h 370859"/>
              <a:gd name="connsiteX1" fmla="*/ 0 w 371712"/>
              <a:gd name="connsiteY1" fmla="*/ 185430 h 370859"/>
              <a:gd name="connsiteX2" fmla="*/ 185857 w 371712"/>
              <a:gd name="connsiteY2" fmla="*/ 370860 h 370859"/>
              <a:gd name="connsiteX3" fmla="*/ 371713 w 371712"/>
              <a:gd name="connsiteY3" fmla="*/ 185430 h 370859"/>
              <a:gd name="connsiteX4" fmla="*/ 185857 w 371712"/>
              <a:gd name="connsiteY4" fmla="*/ 0 h 370859"/>
              <a:gd name="connsiteX5" fmla="*/ 185857 w 371712"/>
              <a:gd name="connsiteY5" fmla="*/ 16850 h 370859"/>
              <a:gd name="connsiteX6" fmla="*/ 203761 w 371712"/>
              <a:gd name="connsiteY6" fmla="*/ 34715 h 370859"/>
              <a:gd name="connsiteX7" fmla="*/ 196355 w 371712"/>
              <a:gd name="connsiteY7" fmla="*/ 49164 h 370859"/>
              <a:gd name="connsiteX8" fmla="*/ 196355 w 371712"/>
              <a:gd name="connsiteY8" fmla="*/ 104076 h 370859"/>
              <a:gd name="connsiteX9" fmla="*/ 175357 w 371712"/>
              <a:gd name="connsiteY9" fmla="*/ 118539 h 370859"/>
              <a:gd name="connsiteX10" fmla="*/ 175357 w 371712"/>
              <a:gd name="connsiteY10" fmla="*/ 49164 h 370859"/>
              <a:gd name="connsiteX11" fmla="*/ 167951 w 371712"/>
              <a:gd name="connsiteY11" fmla="*/ 34715 h 370859"/>
              <a:gd name="connsiteX12" fmla="*/ 185857 w 371712"/>
              <a:gd name="connsiteY12" fmla="*/ 16850 h 370859"/>
              <a:gd name="connsiteX13" fmla="*/ 140848 w 371712"/>
              <a:gd name="connsiteY13" fmla="*/ 70321 h 370859"/>
              <a:gd name="connsiteX14" fmla="*/ 162549 w 371712"/>
              <a:gd name="connsiteY14" fmla="*/ 65071 h 370859"/>
              <a:gd name="connsiteX15" fmla="*/ 162549 w 371712"/>
              <a:gd name="connsiteY15" fmla="*/ 100962 h 370859"/>
              <a:gd name="connsiteX16" fmla="*/ 131648 w 371712"/>
              <a:gd name="connsiteY16" fmla="*/ 85221 h 370859"/>
              <a:gd name="connsiteX17" fmla="*/ 140848 w 371712"/>
              <a:gd name="connsiteY17" fmla="*/ 70321 h 370859"/>
              <a:gd name="connsiteX18" fmla="*/ 196355 w 371712"/>
              <a:gd name="connsiteY18" fmla="*/ 344242 h 370859"/>
              <a:gd name="connsiteX19" fmla="*/ 185845 w 371712"/>
              <a:gd name="connsiteY19" fmla="*/ 354728 h 370859"/>
              <a:gd name="connsiteX20" fmla="*/ 175357 w 371712"/>
              <a:gd name="connsiteY20" fmla="*/ 344242 h 370859"/>
              <a:gd name="connsiteX21" fmla="*/ 175357 w 371712"/>
              <a:gd name="connsiteY21" fmla="*/ 295377 h 370859"/>
              <a:gd name="connsiteX22" fmla="*/ 196355 w 371712"/>
              <a:gd name="connsiteY22" fmla="*/ 280912 h 370859"/>
              <a:gd name="connsiteX23" fmla="*/ 196355 w 371712"/>
              <a:gd name="connsiteY23" fmla="*/ 344242 h 370859"/>
              <a:gd name="connsiteX24" fmla="*/ 228775 w 371712"/>
              <a:gd name="connsiteY24" fmla="*/ 242718 h 370859"/>
              <a:gd name="connsiteX25" fmla="*/ 162549 w 371712"/>
              <a:gd name="connsiteY25" fmla="*/ 288381 h 370859"/>
              <a:gd name="connsiteX26" fmla="*/ 162549 w 371712"/>
              <a:gd name="connsiteY26" fmla="*/ 322779 h 370859"/>
              <a:gd name="connsiteX27" fmla="*/ 127465 w 371712"/>
              <a:gd name="connsiteY27" fmla="*/ 290673 h 370859"/>
              <a:gd name="connsiteX28" fmla="*/ 143913 w 371712"/>
              <a:gd name="connsiteY28" fmla="*/ 265484 h 370859"/>
              <a:gd name="connsiteX29" fmla="*/ 209163 w 371712"/>
              <a:gd name="connsiteY29" fmla="*/ 220514 h 370859"/>
              <a:gd name="connsiteX30" fmla="*/ 209163 w 371712"/>
              <a:gd name="connsiteY30" fmla="*/ 186158 h 370859"/>
              <a:gd name="connsiteX31" fmla="*/ 244247 w 371712"/>
              <a:gd name="connsiteY31" fmla="*/ 218265 h 370859"/>
              <a:gd name="connsiteX32" fmla="*/ 228775 w 371712"/>
              <a:gd name="connsiteY32" fmla="*/ 242718 h 370859"/>
              <a:gd name="connsiteX33" fmla="*/ 175357 w 371712"/>
              <a:gd name="connsiteY33" fmla="*/ 227898 h 370859"/>
              <a:gd name="connsiteX34" fmla="*/ 175357 w 371712"/>
              <a:gd name="connsiteY34" fmla="*/ 185997 h 370859"/>
              <a:gd name="connsiteX35" fmla="*/ 196355 w 371712"/>
              <a:gd name="connsiteY35" fmla="*/ 171553 h 370859"/>
              <a:gd name="connsiteX36" fmla="*/ 196355 w 371712"/>
              <a:gd name="connsiteY36" fmla="*/ 213454 h 370859"/>
              <a:gd name="connsiteX37" fmla="*/ 175357 w 371712"/>
              <a:gd name="connsiteY37" fmla="*/ 227898 h 370859"/>
              <a:gd name="connsiteX38" fmla="*/ 228775 w 371712"/>
              <a:gd name="connsiteY38" fmla="*/ 133328 h 370859"/>
              <a:gd name="connsiteX39" fmla="*/ 162549 w 371712"/>
              <a:gd name="connsiteY39" fmla="*/ 178991 h 370859"/>
              <a:gd name="connsiteX40" fmla="*/ 162549 w 371712"/>
              <a:gd name="connsiteY40" fmla="*/ 213390 h 370859"/>
              <a:gd name="connsiteX41" fmla="*/ 127465 w 371712"/>
              <a:gd name="connsiteY41" fmla="*/ 181283 h 370859"/>
              <a:gd name="connsiteX42" fmla="*/ 143913 w 371712"/>
              <a:gd name="connsiteY42" fmla="*/ 156095 h 370859"/>
              <a:gd name="connsiteX43" fmla="*/ 209163 w 371712"/>
              <a:gd name="connsiteY43" fmla="*/ 111123 h 370859"/>
              <a:gd name="connsiteX44" fmla="*/ 209163 w 371712"/>
              <a:gd name="connsiteY44" fmla="*/ 76768 h 370859"/>
              <a:gd name="connsiteX45" fmla="*/ 244247 w 371712"/>
              <a:gd name="connsiteY45" fmla="*/ 108874 h 370859"/>
              <a:gd name="connsiteX46" fmla="*/ 228775 w 371712"/>
              <a:gd name="connsiteY46" fmla="*/ 133328 h 37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371712" h="370859">
                <a:moveTo>
                  <a:pt x="185857" y="0"/>
                </a:moveTo>
                <a:cubicBezTo>
                  <a:pt x="83211" y="0"/>
                  <a:pt x="0" y="83020"/>
                  <a:pt x="0" y="185430"/>
                </a:cubicBezTo>
                <a:cubicBezTo>
                  <a:pt x="0" y="287839"/>
                  <a:pt x="83211" y="370860"/>
                  <a:pt x="185857" y="370860"/>
                </a:cubicBezTo>
                <a:cubicBezTo>
                  <a:pt x="288502" y="370860"/>
                  <a:pt x="371713" y="287839"/>
                  <a:pt x="371713" y="185430"/>
                </a:cubicBezTo>
                <a:cubicBezTo>
                  <a:pt x="371713" y="83020"/>
                  <a:pt x="288502" y="0"/>
                  <a:pt x="185857" y="0"/>
                </a:cubicBezTo>
                <a:close/>
                <a:moveTo>
                  <a:pt x="185857" y="16850"/>
                </a:moveTo>
                <a:cubicBezTo>
                  <a:pt x="195745" y="16850"/>
                  <a:pt x="203761" y="24848"/>
                  <a:pt x="203761" y="34715"/>
                </a:cubicBezTo>
                <a:cubicBezTo>
                  <a:pt x="203761" y="40663"/>
                  <a:pt x="200836" y="45917"/>
                  <a:pt x="196355" y="49164"/>
                </a:cubicBezTo>
                <a:lnTo>
                  <a:pt x="196355" y="104076"/>
                </a:lnTo>
                <a:lnTo>
                  <a:pt x="175357" y="118539"/>
                </a:lnTo>
                <a:lnTo>
                  <a:pt x="175357" y="49164"/>
                </a:lnTo>
                <a:cubicBezTo>
                  <a:pt x="170876" y="45917"/>
                  <a:pt x="167951" y="40663"/>
                  <a:pt x="167951" y="34715"/>
                </a:cubicBezTo>
                <a:cubicBezTo>
                  <a:pt x="167951" y="24848"/>
                  <a:pt x="175968" y="16850"/>
                  <a:pt x="185857" y="16850"/>
                </a:cubicBezTo>
                <a:close/>
                <a:moveTo>
                  <a:pt x="140848" y="70321"/>
                </a:moveTo>
                <a:cubicBezTo>
                  <a:pt x="145602" y="66429"/>
                  <a:pt x="148103" y="62032"/>
                  <a:pt x="162549" y="65071"/>
                </a:cubicBezTo>
                <a:lnTo>
                  <a:pt x="162549" y="100962"/>
                </a:lnTo>
                <a:cubicBezTo>
                  <a:pt x="143277" y="96797"/>
                  <a:pt x="133060" y="91579"/>
                  <a:pt x="131648" y="85221"/>
                </a:cubicBezTo>
                <a:cubicBezTo>
                  <a:pt x="130482" y="79982"/>
                  <a:pt x="134150" y="75806"/>
                  <a:pt x="140848" y="70321"/>
                </a:cubicBezTo>
                <a:close/>
                <a:moveTo>
                  <a:pt x="196355" y="344242"/>
                </a:moveTo>
                <a:cubicBezTo>
                  <a:pt x="196355" y="350036"/>
                  <a:pt x="191653" y="354728"/>
                  <a:pt x="185845" y="354728"/>
                </a:cubicBezTo>
                <a:cubicBezTo>
                  <a:pt x="180059" y="354728"/>
                  <a:pt x="175357" y="350036"/>
                  <a:pt x="175357" y="344242"/>
                </a:cubicBezTo>
                <a:lnTo>
                  <a:pt x="175357" y="295377"/>
                </a:lnTo>
                <a:lnTo>
                  <a:pt x="196355" y="280912"/>
                </a:lnTo>
                <a:lnTo>
                  <a:pt x="196355" y="344242"/>
                </a:lnTo>
                <a:close/>
                <a:moveTo>
                  <a:pt x="228775" y="242718"/>
                </a:moveTo>
                <a:cubicBezTo>
                  <a:pt x="228753" y="242718"/>
                  <a:pt x="228667" y="242826"/>
                  <a:pt x="162549" y="288381"/>
                </a:cubicBezTo>
                <a:lnTo>
                  <a:pt x="162549" y="322779"/>
                </a:lnTo>
                <a:cubicBezTo>
                  <a:pt x="157865" y="321487"/>
                  <a:pt x="127465" y="311197"/>
                  <a:pt x="127465" y="290673"/>
                </a:cubicBezTo>
                <a:cubicBezTo>
                  <a:pt x="127465" y="278565"/>
                  <a:pt x="140056" y="268317"/>
                  <a:pt x="143913" y="265484"/>
                </a:cubicBezTo>
                <a:cubicBezTo>
                  <a:pt x="144281" y="265203"/>
                  <a:pt x="197265" y="228708"/>
                  <a:pt x="209163" y="220514"/>
                </a:cubicBezTo>
                <a:lnTo>
                  <a:pt x="209163" y="186158"/>
                </a:lnTo>
                <a:cubicBezTo>
                  <a:pt x="211498" y="186698"/>
                  <a:pt x="244247" y="197068"/>
                  <a:pt x="244247" y="218265"/>
                </a:cubicBezTo>
                <a:cubicBezTo>
                  <a:pt x="244247" y="229573"/>
                  <a:pt x="233412" y="239128"/>
                  <a:pt x="228775" y="242718"/>
                </a:cubicBezTo>
                <a:close/>
                <a:moveTo>
                  <a:pt x="175357" y="227898"/>
                </a:moveTo>
                <a:lnTo>
                  <a:pt x="175357" y="185997"/>
                </a:lnTo>
                <a:lnTo>
                  <a:pt x="196355" y="171553"/>
                </a:lnTo>
                <a:lnTo>
                  <a:pt x="196355" y="213454"/>
                </a:lnTo>
                <a:lnTo>
                  <a:pt x="175357" y="227898"/>
                </a:lnTo>
                <a:close/>
                <a:moveTo>
                  <a:pt x="228775" y="133328"/>
                </a:moveTo>
                <a:cubicBezTo>
                  <a:pt x="228753" y="133328"/>
                  <a:pt x="228667" y="133437"/>
                  <a:pt x="162549" y="178991"/>
                </a:cubicBezTo>
                <a:lnTo>
                  <a:pt x="162549" y="213390"/>
                </a:lnTo>
                <a:cubicBezTo>
                  <a:pt x="157865" y="212096"/>
                  <a:pt x="127465" y="201808"/>
                  <a:pt x="127465" y="181283"/>
                </a:cubicBezTo>
                <a:cubicBezTo>
                  <a:pt x="127465" y="169176"/>
                  <a:pt x="140056" y="158928"/>
                  <a:pt x="143913" y="156095"/>
                </a:cubicBezTo>
                <a:cubicBezTo>
                  <a:pt x="144281" y="155814"/>
                  <a:pt x="197265" y="119317"/>
                  <a:pt x="209163" y="111123"/>
                </a:cubicBezTo>
                <a:lnTo>
                  <a:pt x="209163" y="76768"/>
                </a:lnTo>
                <a:cubicBezTo>
                  <a:pt x="211498" y="77308"/>
                  <a:pt x="244247" y="87678"/>
                  <a:pt x="244247" y="108874"/>
                </a:cubicBezTo>
                <a:cubicBezTo>
                  <a:pt x="244247" y="120182"/>
                  <a:pt x="233412" y="129739"/>
                  <a:pt x="228775" y="133328"/>
                </a:cubicBezTo>
                <a:close/>
              </a:path>
            </a:pathLst>
          </a:custGeom>
          <a:solidFill>
            <a:schemeClr val="tx1"/>
          </a:solidFill>
          <a:ln w="1310" cap="flat">
            <a:noFill/>
            <a:prstDash val="solid"/>
            <a:miter/>
          </a:ln>
        </p:spPr>
        <p:txBody>
          <a:bodyPr rtlCol="0" anchor="ctr"/>
          <a:lstStyle/>
          <a:p>
            <a:endParaRPr lang="de-DE" b="0" i="0" noProof="0">
              <a:latin typeface="Inter" panose="02000503000000020004" pitchFamily="2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24B8785-BA73-EDB9-5481-22FC0ABFFE61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8"/>
              </a:ext>
            </a:extLst>
          </a:blip>
          <a:srcRect/>
          <a:stretch/>
        </p:blipFill>
        <p:spPr>
          <a:xfrm>
            <a:off x="11422050" y="255273"/>
            <a:ext cx="520812" cy="51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00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6" r:id="rId2"/>
    <p:sldLayoutId id="2147483688" r:id="rId3"/>
    <p:sldLayoutId id="2147483690" r:id="rId4"/>
    <p:sldLayoutId id="2147483707" r:id="rId5"/>
    <p:sldLayoutId id="2147483691" r:id="rId6"/>
    <p:sldLayoutId id="2147483705" r:id="rId7"/>
    <p:sldLayoutId id="2147483706" r:id="rId8"/>
    <p:sldLayoutId id="2147483692" r:id="rId9"/>
    <p:sldLayoutId id="2147483708" r:id="rId10"/>
    <p:sldLayoutId id="2147483689" r:id="rId11"/>
    <p:sldLayoutId id="2147483693" r:id="rId12"/>
    <p:sldLayoutId id="2147483694" r:id="rId13"/>
    <p:sldLayoutId id="2147483695" r:id="rId14"/>
    <p:sldLayoutId id="2147483710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3" r:id="rId21"/>
    <p:sldLayoutId id="2147483704" r:id="rId22"/>
    <p:sldLayoutId id="2147483702" r:id="rId23"/>
    <p:sldLayoutId id="2147483709" r:id="rId24"/>
  </p:sldLayoutIdLst>
  <p:transition>
    <p:fade/>
  </p:transition>
  <p:hf hdr="0" dt="0"/>
  <p:txStyles>
    <p:titleStyle>
      <a:lvl1pPr algn="l" defTabSz="913923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chemeClr val="tx1"/>
          </a:solidFill>
          <a:latin typeface="Inter SemiBold" panose="02000503000000020004" pitchFamily="2" charset="0"/>
          <a:ea typeface="Inter SemiBold" panose="02000503000000020004" pitchFamily="2" charset="0"/>
          <a:cs typeface="+mj-cs"/>
        </a:defRPr>
      </a:lvl1pPr>
    </p:titleStyle>
    <p:bodyStyle>
      <a:lvl1pPr marL="0" indent="0" algn="l" defTabSz="913923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1pPr>
      <a:lvl2pPr marL="0" indent="0" algn="l" defTabSz="913923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1" i="0" kern="1200">
          <a:solidFill>
            <a:schemeClr val="tx1"/>
          </a:solidFill>
          <a:latin typeface="Inter SemiBold" panose="02000503000000020004" pitchFamily="2" charset="0"/>
          <a:ea typeface="Inter SemiBold" panose="02000503000000020004" pitchFamily="2" charset="0"/>
          <a:cs typeface="+mn-cs"/>
        </a:defRPr>
      </a:lvl2pPr>
      <a:lvl3pPr marL="0" indent="0" algn="l" defTabSz="913923" rtl="0" eaLnBrk="1" latinLnBrk="0" hangingPunct="1">
        <a:lnSpc>
          <a:spcPct val="100000"/>
        </a:lnSpc>
        <a:spcBef>
          <a:spcPts val="0"/>
        </a:spcBef>
        <a:spcAft>
          <a:spcPts val="900"/>
        </a:spcAft>
        <a:buFont typeface="Arial" panose="020B0604020202020204" pitchFamily="34" charset="0"/>
        <a:buNone/>
        <a:defRPr sz="1800" b="0" i="0" kern="1200">
          <a:solidFill>
            <a:schemeClr val="accent3"/>
          </a:solidFill>
          <a:latin typeface="Inter" panose="02000503000000020004" pitchFamily="2" charset="0"/>
          <a:ea typeface="+mn-ea"/>
          <a:cs typeface="+mn-cs"/>
        </a:defRPr>
      </a:lvl3pPr>
      <a:lvl4pPr marL="254604" indent="-254604" algn="l" defTabSz="91392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Inter" panose="02000503000000020004" pitchFamily="2" charset="0"/>
          <a:ea typeface="+mn-ea"/>
          <a:cs typeface="+mn-cs"/>
        </a:defRPr>
      </a:lvl4pPr>
      <a:lvl5pPr marL="509208" indent="-254604" algn="l" defTabSz="91392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5pPr>
      <a:lvl6pPr marL="763813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6pPr>
      <a:lvl7pPr marL="1018417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7pPr>
      <a:lvl8pPr marL="1273019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8pPr>
      <a:lvl9pPr marL="1527625" indent="-254604" algn="l" defTabSz="913923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Char char="•"/>
        <a:defRPr sz="1600" b="0" i="0" kern="1200">
          <a:solidFill>
            <a:schemeClr val="tx2">
              <a:lumMod val="50000"/>
            </a:schemeClr>
          </a:solidFill>
          <a:latin typeface="Inter" panose="02000503000000020004" pitchFamily="2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6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2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889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52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12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775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740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03" algn="l" defTabSz="91392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8" orient="horz" pos="2161" userDrawn="1">
          <p15:clr>
            <a:srgbClr val="F26B43"/>
          </p15:clr>
        </p15:guide>
        <p15:guide id="9" pos="3841" userDrawn="1">
          <p15:clr>
            <a:srgbClr val="F26B43"/>
          </p15:clr>
        </p15:guide>
        <p15:guide id="10" pos="260" userDrawn="1">
          <p15:clr>
            <a:srgbClr val="F26B43"/>
          </p15:clr>
        </p15:guide>
        <p15:guide id="11" pos="7420" userDrawn="1">
          <p15:clr>
            <a:srgbClr val="F26B43"/>
          </p15:clr>
        </p15:guide>
        <p15:guide id="12" orient="horz" pos="323" userDrawn="1">
          <p15:clr>
            <a:srgbClr val="F26B43"/>
          </p15:clr>
        </p15:guide>
        <p15:guide id="13" orient="horz" pos="958" userDrawn="1">
          <p15:clr>
            <a:srgbClr val="F26B43"/>
          </p15:clr>
        </p15:guide>
        <p15:guide id="14" orient="horz" pos="3997" userDrawn="1">
          <p15:clr>
            <a:srgbClr val="F26B43"/>
          </p15:clr>
        </p15:guide>
        <p15:guide id="15" pos="5745" userDrawn="1">
          <p15:clr>
            <a:srgbClr val="F26B43"/>
          </p15:clr>
        </p15:guide>
        <p15:guide id="16" pos="1912" userDrawn="1">
          <p15:clr>
            <a:srgbClr val="F26B43"/>
          </p15:clr>
        </p15:guide>
        <p15:guide id="17" pos="2298" userDrawn="1">
          <p15:clr>
            <a:srgbClr val="F26B43"/>
          </p15:clr>
        </p15:guide>
        <p15:guide id="18" pos="53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24.tiff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20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emf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tiff"/><Relationship Id="rId5" Type="http://schemas.openxmlformats.org/officeDocument/2006/relationships/image" Target="../media/image19.tiff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tiff"/><Relationship Id="rId5" Type="http://schemas.openxmlformats.org/officeDocument/2006/relationships/image" Target="../media/image19.tiff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tiff"/><Relationship Id="rId5" Type="http://schemas.openxmlformats.org/officeDocument/2006/relationships/image" Target="../media/image19.tiff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tiff"/><Relationship Id="rId5" Type="http://schemas.openxmlformats.org/officeDocument/2006/relationships/image" Target="../media/image19.tiff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tiff"/><Relationship Id="rId5" Type="http://schemas.openxmlformats.org/officeDocument/2006/relationships/image" Target="../media/image30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12192000" cy="5048250"/>
          </a:xfrm>
          <a:prstGeom prst="rect">
            <a:avLst/>
          </a:prstGeom>
          <a:solidFill>
            <a:srgbClr val="1B8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4800" b="0" i="0" dirty="0">
              <a:latin typeface="Inter" panose="02000503000000020004" pitchFamily="2" charset="0"/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6BA4886-543E-4DE0-93CB-5A85C63EA7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3328" y="894481"/>
            <a:ext cx="7580596" cy="3817442"/>
          </a:xfrm>
        </p:spPr>
        <p:txBody>
          <a:bodyPr/>
          <a:lstStyle/>
          <a:p>
            <a:r>
              <a:rPr lang="de-DE" sz="1100" dirty="0">
                <a:solidFill>
                  <a:schemeClr val="bg1"/>
                </a:solidFill>
              </a:rPr>
              <a:t> </a:t>
            </a:r>
            <a:br>
              <a:rPr lang="de-DE" sz="1100" dirty="0">
                <a:solidFill>
                  <a:schemeClr val="bg1"/>
                </a:solidFill>
              </a:rPr>
            </a:br>
            <a:r>
              <a:rPr lang="de-DE" sz="6000" dirty="0">
                <a:solidFill>
                  <a:schemeClr val="bg1"/>
                </a:solidFill>
              </a:rPr>
              <a:t>      -</a:t>
            </a:r>
            <a:r>
              <a:rPr lang="de-DE" sz="6000" dirty="0" err="1">
                <a:solidFill>
                  <a:schemeClr val="bg1"/>
                </a:solidFill>
              </a:rPr>
              <a:t>lich</a:t>
            </a:r>
            <a:r>
              <a:rPr lang="de-DE" sz="6000" dirty="0">
                <a:solidFill>
                  <a:schemeClr val="bg1"/>
                </a:solidFill>
              </a:rPr>
              <a:t> </a:t>
            </a:r>
            <a:r>
              <a:rPr lang="de-DE" sz="6000" dirty="0" smtClean="0">
                <a:solidFill>
                  <a:schemeClr val="bg1"/>
                </a:solidFill>
              </a:rPr>
              <a:t>Willkommen</a:t>
            </a:r>
          </a:p>
          <a:p>
            <a:endParaRPr lang="de-DE" sz="1600" dirty="0" smtClean="0">
              <a:solidFill>
                <a:schemeClr val="bg1"/>
              </a:solidFill>
            </a:endParaRPr>
          </a:p>
          <a:p>
            <a:r>
              <a:rPr lang="en-GB" sz="6000" dirty="0" err="1" smtClean="0">
                <a:solidFill>
                  <a:schemeClr val="bg1"/>
                </a:solidFill>
              </a:rPr>
              <a:t>Informationsabend</a:t>
            </a:r>
            <a:r>
              <a:rPr lang="en-GB" sz="6000" dirty="0" smtClean="0">
                <a:solidFill>
                  <a:schemeClr val="bg1"/>
                </a:solidFill>
              </a:rPr>
              <a:t> </a:t>
            </a:r>
            <a:r>
              <a:rPr lang="en-GB" sz="6000" dirty="0" err="1">
                <a:solidFill>
                  <a:schemeClr val="bg1"/>
                </a:solidFill>
              </a:rPr>
              <a:t>rund</a:t>
            </a:r>
            <a:r>
              <a:rPr lang="en-GB" sz="6000" dirty="0">
                <a:solidFill>
                  <a:schemeClr val="bg1"/>
                </a:solidFill>
              </a:rPr>
              <a:t> um die </a:t>
            </a:r>
            <a:r>
              <a:rPr lang="en-GB" sz="6000" dirty="0" err="1">
                <a:solidFill>
                  <a:schemeClr val="bg1"/>
                </a:solidFill>
              </a:rPr>
              <a:t>Geburt</a:t>
            </a:r>
            <a:r>
              <a:rPr lang="en-GB" sz="1100" dirty="0">
                <a:solidFill>
                  <a:schemeClr val="bg1"/>
                </a:solidFill>
              </a:rPr>
              <a:t>
</a:t>
            </a:r>
            <a:r>
              <a:rPr lang="en-US" sz="1100" dirty="0">
                <a:solidFill>
                  <a:schemeClr val="bg1"/>
                </a:solidFill>
              </a:rPr>
              <a:t/>
            </a:r>
            <a:br>
              <a:rPr lang="en-US" sz="1100" dirty="0">
                <a:solidFill>
                  <a:schemeClr val="bg1"/>
                </a:solidFill>
              </a:rPr>
            </a:br>
            <a:r>
              <a:rPr lang="de-DE" sz="1100" dirty="0">
                <a:solidFill>
                  <a:schemeClr val="bg1"/>
                </a:solidFill>
              </a:rPr>
              <a:t/>
            </a:r>
            <a:br>
              <a:rPr lang="de-DE" sz="1100" dirty="0">
                <a:solidFill>
                  <a:schemeClr val="bg1"/>
                </a:solidFill>
              </a:rPr>
            </a:br>
            <a:endParaRPr lang="de-DE" sz="1100" dirty="0">
              <a:solidFill>
                <a:schemeClr val="bg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6C114-27E5-4CAF-81AC-057F53E6B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8ECC1D-E434-4753-B526-4E0741F43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pPr/>
              <a:t>1</a:t>
            </a:fld>
            <a:endParaRPr lang="en-US" dirty="0"/>
          </a:p>
        </p:txBody>
      </p: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423328" y="894481"/>
            <a:ext cx="1104900" cy="965200"/>
            <a:chOff x="1630" y="858"/>
            <a:chExt cx="696" cy="608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30" y="858"/>
              <a:ext cx="696" cy="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607" y="585"/>
              <a:ext cx="701" cy="887"/>
            </a:xfrm>
            <a:custGeom>
              <a:avLst/>
              <a:gdLst/>
              <a:ahLst/>
              <a:cxnLst>
                <a:cxn ang="0">
                  <a:pos x="481" y="847"/>
                </a:cxn>
                <a:cxn ang="0">
                  <a:pos x="481" y="847"/>
                </a:cxn>
                <a:cxn ang="0">
                  <a:pos x="47" y="1001"/>
                </a:cxn>
                <a:cxn ang="0">
                  <a:pos x="804" y="1454"/>
                </a:cxn>
                <a:cxn ang="0">
                  <a:pos x="481" y="847"/>
                </a:cxn>
              </a:cxnLst>
              <a:rect l="0" t="0" r="r" b="b"/>
              <a:pathLst>
                <a:path w="1149" h="1454">
                  <a:moveTo>
                    <a:pt x="481" y="847"/>
                  </a:moveTo>
                  <a:lnTo>
                    <a:pt x="481" y="847"/>
                  </a:lnTo>
                  <a:cubicBezTo>
                    <a:pt x="129" y="686"/>
                    <a:pt x="0" y="854"/>
                    <a:pt x="47" y="1001"/>
                  </a:cubicBezTo>
                  <a:cubicBezTo>
                    <a:pt x="127" y="1244"/>
                    <a:pt x="589" y="1390"/>
                    <a:pt x="804" y="1454"/>
                  </a:cubicBezTo>
                  <a:cubicBezTo>
                    <a:pt x="1149" y="0"/>
                    <a:pt x="502" y="411"/>
                    <a:pt x="481" y="84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154" y="1143"/>
              <a:ext cx="193" cy="306"/>
            </a:xfrm>
            <a:custGeom>
              <a:avLst/>
              <a:gdLst/>
              <a:ahLst/>
              <a:cxnLst>
                <a:cxn ang="0">
                  <a:pos x="159" y="335"/>
                </a:cxn>
                <a:cxn ang="0">
                  <a:pos x="159" y="335"/>
                </a:cxn>
                <a:cxn ang="0">
                  <a:pos x="286" y="425"/>
                </a:cxn>
                <a:cxn ang="0">
                  <a:pos x="0" y="503"/>
                </a:cxn>
                <a:cxn ang="0">
                  <a:pos x="159" y="335"/>
                </a:cxn>
              </a:cxnLst>
              <a:rect l="0" t="0" r="r" b="b"/>
              <a:pathLst>
                <a:path w="315" h="503">
                  <a:moveTo>
                    <a:pt x="159" y="335"/>
                  </a:moveTo>
                  <a:lnTo>
                    <a:pt x="159" y="335"/>
                  </a:lnTo>
                  <a:cubicBezTo>
                    <a:pt x="288" y="315"/>
                    <a:pt x="315" y="381"/>
                    <a:pt x="286" y="425"/>
                  </a:cubicBezTo>
                  <a:cubicBezTo>
                    <a:pt x="239" y="496"/>
                    <a:pt x="75" y="502"/>
                    <a:pt x="0" y="503"/>
                  </a:cubicBezTo>
                  <a:cubicBezTo>
                    <a:pt x="19" y="0"/>
                    <a:pt x="192" y="192"/>
                    <a:pt x="159" y="33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421" y="1345679"/>
            <a:ext cx="2743200" cy="2743200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>
          <a:xfrm>
            <a:off x="8813535" y="-285361"/>
            <a:ext cx="1791732" cy="166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9" name="Rechteck 18"/>
          <p:cNvSpPr/>
          <p:nvPr/>
        </p:nvSpPr>
        <p:spPr>
          <a:xfrm rot="4062814">
            <a:off x="8409735" y="-2014015"/>
            <a:ext cx="280303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endParaRPr lang="de-DE" sz="3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1346725" y="3592468"/>
            <a:ext cx="1439724" cy="1334971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2" name="Rechteck 21"/>
          <p:cNvSpPr/>
          <p:nvPr/>
        </p:nvSpPr>
        <p:spPr>
          <a:xfrm rot="4056341">
            <a:off x="7491066" y="260544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endParaRPr lang="de-DE" sz="24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923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Ihr </a:t>
            </a:r>
            <a:r>
              <a:rPr lang="de-DE" dirty="0"/>
              <a:t>Kind müssen Sie trotzdem nicht vermissen</a:t>
            </a:r>
            <a:br>
              <a:rPr lang="de-DE" dirty="0"/>
            </a:b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10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2" name="image30.jpg"/>
          <p:cNvPicPr>
            <a:picLocks noChangeAspect="1"/>
          </p:cNvPicPr>
          <p:nvPr/>
        </p:nvPicPr>
        <p:blipFill>
          <a:blip r:embed="rId4" cstate="print">
            <a:alphaModFix amt="96000"/>
            <a:extLst/>
          </a:blip>
          <a:srcRect/>
          <a:stretch>
            <a:fillRect/>
          </a:stretch>
        </p:blipFill>
        <p:spPr bwMode="auto">
          <a:xfrm>
            <a:off x="4411374" y="2324646"/>
            <a:ext cx="4419600" cy="3100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950" y="2530010"/>
            <a:ext cx="3067050" cy="306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4" name="Group 222" descr="IMG_5293.JPG"/>
          <p:cNvGrpSpPr>
            <a:grpSpLocks/>
          </p:cNvGrpSpPr>
          <p:nvPr/>
        </p:nvGrpSpPr>
        <p:grpSpPr bwMode="auto">
          <a:xfrm>
            <a:off x="410878" y="2593519"/>
            <a:ext cx="3706521" cy="2562642"/>
            <a:chOff x="0" y="0"/>
            <a:chExt cx="2295525" cy="1530350"/>
          </a:xfrm>
        </p:grpSpPr>
        <p:sp>
          <p:nvSpPr>
            <p:cNvPr id="18" name="Shape 220"/>
            <p:cNvSpPr/>
            <p:nvPr/>
          </p:nvSpPr>
          <p:spPr>
            <a:xfrm>
              <a:off x="0" y="0"/>
              <a:ext cx="2295525" cy="15303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4" y="0"/>
                    <a:pt x="1238" y="0"/>
                  </a:cubicBezTo>
                  <a:lnTo>
                    <a:pt x="20362" y="0"/>
                  </a:lnTo>
                  <a:lnTo>
                    <a:pt x="20362" y="0"/>
                  </a:lnTo>
                  <a:cubicBezTo>
                    <a:pt x="2104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6" y="21600"/>
                    <a:pt x="20362" y="21600"/>
                  </a:cubicBezTo>
                  <a:lnTo>
                    <a:pt x="1238" y="21600"/>
                  </a:lnTo>
                  <a:lnTo>
                    <a:pt x="1238" y="21600"/>
                  </a:lnTo>
                  <a:cubicBezTo>
                    <a:pt x="55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19" name="image29.jpg"/>
            <p:cNvPicPr>
              <a:picLocks noChangeAspect="1"/>
            </p:cNvPicPr>
            <p:nvPr/>
          </p:nvPicPr>
          <p:blipFill>
            <a:blip r:embed="rId6" cstate="print">
              <a:extLst/>
            </a:blip>
            <a:srcRect/>
            <a:stretch>
              <a:fillRect/>
            </a:stretch>
          </p:blipFill>
          <p:spPr>
            <a:xfrm>
              <a:off x="0" y="0"/>
              <a:ext cx="2295525" cy="15303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5" name="Ellipse 24"/>
          <p:cNvSpPr/>
          <p:nvPr/>
        </p:nvSpPr>
        <p:spPr>
          <a:xfrm>
            <a:off x="6593424" y="6266163"/>
            <a:ext cx="1352206" cy="13339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7" name="Ellipse 26"/>
          <p:cNvSpPr/>
          <p:nvPr/>
        </p:nvSpPr>
        <p:spPr>
          <a:xfrm>
            <a:off x="8468543" y="-916981"/>
            <a:ext cx="1634940" cy="1587319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428002" y="5515215"/>
            <a:ext cx="491661" cy="4852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9029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 unserer Wochenstation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11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20" name="image33.jpg"/>
          <p:cNvPicPr>
            <a:picLocks noChangeAspect="1"/>
          </p:cNvPicPr>
          <p:nvPr/>
        </p:nvPicPr>
        <p:blipFill>
          <a:blip r:embed="rId4" cstate="print">
            <a:extLst/>
          </a:blip>
          <a:srcRect l="15603" b="426"/>
          <a:stretch>
            <a:fillRect/>
          </a:stretch>
        </p:blipFill>
        <p:spPr>
          <a:xfrm rot="5400000">
            <a:off x="808927" y="2427367"/>
            <a:ext cx="3116742" cy="2451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image34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>
          <a:xfrm>
            <a:off x="3774155" y="1546620"/>
            <a:ext cx="3657600" cy="2438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image32.jpg"/>
          <p:cNvPicPr>
            <a:picLocks noChangeAspect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3981974" y="3508502"/>
            <a:ext cx="3241962" cy="2417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age31.jpg"/>
          <p:cNvPicPr>
            <a:picLocks noChangeAspect="1"/>
          </p:cNvPicPr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7599881" y="2190635"/>
            <a:ext cx="3631982" cy="2421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79547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Unsere professionelle Babybildgestaltung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12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grpSp>
        <p:nvGrpSpPr>
          <p:cNvPr id="12" name="Group 249" descr="Musterkind1"/>
          <p:cNvGrpSpPr>
            <a:grpSpLocks/>
          </p:cNvGrpSpPr>
          <p:nvPr/>
        </p:nvGrpSpPr>
        <p:grpSpPr bwMode="auto">
          <a:xfrm>
            <a:off x="6854759" y="1513126"/>
            <a:ext cx="4358464" cy="2930724"/>
            <a:chOff x="0" y="0"/>
            <a:chExt cx="4113643" cy="2735509"/>
          </a:xfrm>
        </p:grpSpPr>
        <p:sp>
          <p:nvSpPr>
            <p:cNvPr id="13" name="Shape 247"/>
            <p:cNvSpPr/>
            <p:nvPr/>
          </p:nvSpPr>
          <p:spPr>
            <a:xfrm>
              <a:off x="0" y="0"/>
              <a:ext cx="4113643" cy="2735509"/>
            </a:xfrm>
            <a:prstGeom prst="rect">
              <a:avLst/>
            </a:pr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14" name="image36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4113643" cy="273550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18" name="image35.png"/>
          <p:cNvPicPr>
            <a:picLocks noChangeAspect="1"/>
          </p:cNvPicPr>
          <p:nvPr/>
        </p:nvPicPr>
        <p:blipFill>
          <a:blip r:embed="rId5" cstate="print"/>
          <a:srcRect r="49722"/>
          <a:stretch>
            <a:fillRect/>
          </a:stretch>
        </p:blipFill>
        <p:spPr bwMode="auto">
          <a:xfrm>
            <a:off x="918143" y="2389697"/>
            <a:ext cx="6177248" cy="3066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918082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Vorsorgemaßnahmen </a:t>
            </a:r>
            <a:r>
              <a:rPr lang="de-DE" dirty="0"/>
              <a:t>beim Neugeborenen</a:t>
            </a:r>
            <a:br>
              <a:rPr lang="de-DE" dirty="0"/>
            </a:b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lvl="3"/>
            <a:r>
              <a:rPr lang="de-DE" dirty="0"/>
              <a:t>Qualifizierte Erstversorgung und Untersuchung nach der Geburt (U1)</a:t>
            </a:r>
          </a:p>
          <a:p>
            <a:pPr lvl="3"/>
            <a:endParaRPr lang="de-DE" dirty="0"/>
          </a:p>
          <a:p>
            <a:pPr lvl="3"/>
            <a:r>
              <a:rPr lang="de-DE" dirty="0"/>
              <a:t>Hörscreening</a:t>
            </a:r>
          </a:p>
          <a:p>
            <a:pPr lvl="3"/>
            <a:endParaRPr lang="de-DE" dirty="0"/>
          </a:p>
          <a:p>
            <a:pPr lvl="3"/>
            <a:r>
              <a:rPr lang="de-DE" dirty="0"/>
              <a:t>Tägliche Visiten durch Kinderärzte auf der Wochenstation</a:t>
            </a:r>
          </a:p>
          <a:p>
            <a:pPr lvl="3"/>
            <a:endParaRPr lang="de-DE" dirty="0"/>
          </a:p>
          <a:p>
            <a:pPr lvl="3"/>
            <a:r>
              <a:rPr lang="de-DE" dirty="0"/>
              <a:t>Durchführung vorsorgender Maßnahmen während des Klinikaufenthaltes</a:t>
            </a:r>
          </a:p>
          <a:p>
            <a:pPr lvl="3"/>
            <a:endParaRPr lang="de-DE" dirty="0"/>
          </a:p>
          <a:p>
            <a:pPr lvl="3"/>
            <a:r>
              <a:rPr lang="de-DE" dirty="0"/>
              <a:t>Abschlussuntersuchung vor Entlassung  (U2)</a:t>
            </a:r>
          </a:p>
          <a:p>
            <a:pPr lvl="3"/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13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2" name="image39.jpg" descr="OA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415872" y="1305916"/>
            <a:ext cx="2217754" cy="1949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age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84002" y="3061548"/>
            <a:ext cx="3799641" cy="2606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95438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Stoffwechseluntersuchungen 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216788" cy="3451871"/>
          </a:xfrm>
        </p:spPr>
        <p:txBody>
          <a:bodyPr/>
          <a:lstStyle/>
          <a:p>
            <a:pPr marL="0" lvl="3" indent="0">
              <a:buNone/>
            </a:pPr>
            <a:r>
              <a:rPr lang="de-DE" sz="2000" b="1" dirty="0" smtClean="0"/>
              <a:t>Auf 15 </a:t>
            </a:r>
            <a:r>
              <a:rPr lang="de-DE" sz="2000" b="1" dirty="0"/>
              <a:t>unterschiedliche Erkrankungen des Kindes</a:t>
            </a:r>
          </a:p>
          <a:p>
            <a:pPr lvl="3"/>
            <a:endParaRPr lang="de-DE" dirty="0" smtClean="0"/>
          </a:p>
          <a:p>
            <a:pPr lvl="3"/>
            <a:r>
              <a:rPr lang="de-DE" dirty="0" smtClean="0"/>
              <a:t>Testung </a:t>
            </a:r>
            <a:r>
              <a:rPr lang="de-DE" dirty="0"/>
              <a:t>auf seltene, angeborene Erkrankungen, welche zu diesem Zeitpunkt noch nicht anders erkennbar sind </a:t>
            </a:r>
          </a:p>
          <a:p>
            <a:pPr lvl="3"/>
            <a:r>
              <a:rPr lang="de-DE" dirty="0"/>
              <a:t>Alle führen ohne frühzeitige Behandlung zu schweren bleibenden Schäden bei den betroffenen Kindern</a:t>
            </a:r>
          </a:p>
          <a:p>
            <a:pPr lvl="3"/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14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4" name="image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7929917" y="1861133"/>
            <a:ext cx="3549426" cy="2366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image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306195" y="3417797"/>
            <a:ext cx="2508250" cy="250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6591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Manchmal </a:t>
            </a:r>
            <a:r>
              <a:rPr lang="de-DE" dirty="0"/>
              <a:t>benötigt der </a:t>
            </a:r>
            <a:r>
              <a:rPr lang="de-DE" dirty="0" smtClean="0"/>
              <a:t>Nachwuchs…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8"/>
            <a:ext cx="2990048" cy="562200"/>
          </a:xfrm>
        </p:spPr>
        <p:txBody>
          <a:bodyPr/>
          <a:lstStyle/>
          <a:p>
            <a:pPr marL="0" lvl="3" indent="0">
              <a:buNone/>
            </a:pPr>
            <a:r>
              <a:rPr lang="de-DE" sz="2000" b="1" dirty="0"/>
              <a:t>e</a:t>
            </a:r>
            <a:r>
              <a:rPr lang="de-DE" sz="2000" b="1" dirty="0" smtClean="0"/>
              <a:t>twas Unterstützung</a:t>
            </a:r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15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grpSp>
        <p:nvGrpSpPr>
          <p:cNvPr id="12" name="Group 283" descr="DSC_6291 Entb.JPG"/>
          <p:cNvGrpSpPr>
            <a:grpSpLocks/>
          </p:cNvGrpSpPr>
          <p:nvPr/>
        </p:nvGrpSpPr>
        <p:grpSpPr bwMode="auto">
          <a:xfrm>
            <a:off x="4087634" y="1789125"/>
            <a:ext cx="3894138" cy="2590800"/>
            <a:chOff x="0" y="0"/>
            <a:chExt cx="3894313" cy="2590800"/>
          </a:xfrm>
        </p:grpSpPr>
        <p:sp>
          <p:nvSpPr>
            <p:cNvPr id="13" name="Shape 281"/>
            <p:cNvSpPr/>
            <p:nvPr/>
          </p:nvSpPr>
          <p:spPr>
            <a:xfrm>
              <a:off x="0" y="0"/>
              <a:ext cx="3894313" cy="2590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3" y="0"/>
                    <a:pt x="1235" y="0"/>
                  </a:cubicBezTo>
                  <a:lnTo>
                    <a:pt x="20365" y="0"/>
                  </a:lnTo>
                  <a:lnTo>
                    <a:pt x="20365" y="0"/>
                  </a:lnTo>
                  <a:cubicBezTo>
                    <a:pt x="2104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7" y="21600"/>
                    <a:pt x="20365" y="21600"/>
                  </a:cubicBezTo>
                  <a:lnTo>
                    <a:pt x="1235" y="21600"/>
                  </a:lnTo>
                  <a:lnTo>
                    <a:pt x="1235" y="21600"/>
                  </a:lnTo>
                  <a:cubicBezTo>
                    <a:pt x="55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15" name="image43.jpg"/>
            <p:cNvPicPr>
              <a:picLocks noChangeAspect="1"/>
            </p:cNvPicPr>
            <p:nvPr/>
          </p:nvPicPr>
          <p:blipFill>
            <a:blip r:embed="rId4" cstate="print">
              <a:extLst/>
            </a:blip>
            <a:srcRect r="4"/>
            <a:stretch>
              <a:fillRect/>
            </a:stretch>
          </p:blipFill>
          <p:spPr>
            <a:xfrm>
              <a:off x="0" y="0"/>
              <a:ext cx="3894138" cy="2590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6" name="Group 286" descr="IMG_0290"/>
          <p:cNvGrpSpPr>
            <a:grpSpLocks/>
          </p:cNvGrpSpPr>
          <p:nvPr/>
        </p:nvGrpSpPr>
        <p:grpSpPr bwMode="auto">
          <a:xfrm>
            <a:off x="7027117" y="3051309"/>
            <a:ext cx="3333750" cy="2500313"/>
            <a:chOff x="0" y="0"/>
            <a:chExt cx="3333751" cy="2500313"/>
          </a:xfrm>
        </p:grpSpPr>
        <p:sp>
          <p:nvSpPr>
            <p:cNvPr id="18" name="Shape 284"/>
            <p:cNvSpPr/>
            <p:nvPr/>
          </p:nvSpPr>
          <p:spPr>
            <a:xfrm>
              <a:off x="0" y="0"/>
              <a:ext cx="3333751" cy="25003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623" y="0"/>
                    <a:pt x="1392" y="0"/>
                  </a:cubicBezTo>
                  <a:lnTo>
                    <a:pt x="20208" y="0"/>
                  </a:lnTo>
                  <a:lnTo>
                    <a:pt x="20208" y="0"/>
                  </a:lnTo>
                  <a:cubicBezTo>
                    <a:pt x="20977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0977" y="21600"/>
                    <a:pt x="20208" y="21600"/>
                  </a:cubicBezTo>
                  <a:lnTo>
                    <a:pt x="1392" y="21600"/>
                  </a:lnTo>
                  <a:lnTo>
                    <a:pt x="1392" y="21600"/>
                  </a:lnTo>
                  <a:cubicBezTo>
                    <a:pt x="623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19" name="image44.jpg"/>
            <p:cNvPicPr>
              <a:picLocks noChangeAspect="1"/>
            </p:cNvPicPr>
            <p:nvPr/>
          </p:nvPicPr>
          <p:blipFill>
            <a:blip r:embed="rId5" cstate="print">
              <a:extLst/>
            </a:blip>
            <a:srcRect/>
            <a:stretch>
              <a:fillRect/>
            </a:stretch>
          </p:blipFill>
          <p:spPr>
            <a:xfrm>
              <a:off x="0" y="0"/>
              <a:ext cx="3333750" cy="25003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0" name="Group 278" descr="IMG_4950.JPG"/>
          <p:cNvGrpSpPr>
            <a:grpSpLocks/>
          </p:cNvGrpSpPr>
          <p:nvPr/>
        </p:nvGrpSpPr>
        <p:grpSpPr bwMode="auto">
          <a:xfrm>
            <a:off x="8077019" y="1789752"/>
            <a:ext cx="1776413" cy="1184275"/>
            <a:chOff x="0" y="0"/>
            <a:chExt cx="1776410" cy="1184274"/>
          </a:xfrm>
        </p:grpSpPr>
        <p:sp>
          <p:nvSpPr>
            <p:cNvPr id="21" name="Shape 276"/>
            <p:cNvSpPr/>
            <p:nvPr/>
          </p:nvSpPr>
          <p:spPr>
            <a:xfrm>
              <a:off x="0" y="0"/>
              <a:ext cx="1776410" cy="118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4" y="0"/>
                    <a:pt x="1238" y="0"/>
                  </a:cubicBezTo>
                  <a:lnTo>
                    <a:pt x="20362" y="0"/>
                  </a:lnTo>
                  <a:lnTo>
                    <a:pt x="20362" y="0"/>
                  </a:lnTo>
                  <a:cubicBezTo>
                    <a:pt x="2104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6" y="21600"/>
                    <a:pt x="20362" y="21600"/>
                  </a:cubicBezTo>
                  <a:lnTo>
                    <a:pt x="1238" y="21600"/>
                  </a:lnTo>
                  <a:lnTo>
                    <a:pt x="1238" y="21600"/>
                  </a:lnTo>
                  <a:cubicBezTo>
                    <a:pt x="55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22" name="image42.jpg"/>
            <p:cNvPicPr>
              <a:picLocks noChangeAspect="1"/>
            </p:cNvPicPr>
            <p:nvPr/>
          </p:nvPicPr>
          <p:blipFill>
            <a:blip r:embed="rId6" cstate="print">
              <a:extLst/>
            </a:blip>
            <a:srcRect/>
            <a:stretch>
              <a:fillRect/>
            </a:stretch>
          </p:blipFill>
          <p:spPr>
            <a:xfrm>
              <a:off x="0" y="0"/>
              <a:ext cx="1776411" cy="11842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3" name="Group 289" descr="IMG_5472.JPG"/>
          <p:cNvGrpSpPr>
            <a:grpSpLocks/>
          </p:cNvGrpSpPr>
          <p:nvPr/>
        </p:nvGrpSpPr>
        <p:grpSpPr bwMode="auto">
          <a:xfrm>
            <a:off x="4511490" y="4034421"/>
            <a:ext cx="2324100" cy="1549400"/>
            <a:chOff x="0" y="0"/>
            <a:chExt cx="2324100" cy="1549400"/>
          </a:xfrm>
        </p:grpSpPr>
        <p:sp>
          <p:nvSpPr>
            <p:cNvPr id="24" name="Shape 287"/>
            <p:cNvSpPr/>
            <p:nvPr/>
          </p:nvSpPr>
          <p:spPr>
            <a:xfrm>
              <a:off x="0" y="0"/>
              <a:ext cx="2324100" cy="1549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56"/>
                  </a:moveTo>
                  <a:lnTo>
                    <a:pt x="0" y="1856"/>
                  </a:lnTo>
                  <a:cubicBezTo>
                    <a:pt x="0" y="831"/>
                    <a:pt x="554" y="0"/>
                    <a:pt x="1238" y="0"/>
                  </a:cubicBezTo>
                  <a:lnTo>
                    <a:pt x="20362" y="0"/>
                  </a:lnTo>
                  <a:lnTo>
                    <a:pt x="20362" y="0"/>
                  </a:lnTo>
                  <a:cubicBezTo>
                    <a:pt x="21046" y="0"/>
                    <a:pt x="21600" y="831"/>
                    <a:pt x="21600" y="1856"/>
                  </a:cubicBezTo>
                  <a:lnTo>
                    <a:pt x="21600" y="19744"/>
                  </a:lnTo>
                  <a:lnTo>
                    <a:pt x="21600" y="19744"/>
                  </a:lnTo>
                  <a:cubicBezTo>
                    <a:pt x="21600" y="20769"/>
                    <a:pt x="21046" y="21600"/>
                    <a:pt x="20362" y="21600"/>
                  </a:cubicBezTo>
                  <a:lnTo>
                    <a:pt x="1238" y="21600"/>
                  </a:lnTo>
                  <a:lnTo>
                    <a:pt x="1238" y="21600"/>
                  </a:lnTo>
                  <a:cubicBezTo>
                    <a:pt x="554" y="21600"/>
                    <a:pt x="0" y="20769"/>
                    <a:pt x="0" y="19744"/>
                  </a:cubicBezTo>
                  <a:close/>
                </a:path>
              </a:pathLst>
            </a:custGeom>
            <a:solidFill>
              <a:schemeClr val="accent4">
                <a:lumOff val="48879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45719" tIns="45719" rIns="45719" bIns="45719" anchor="ctr"/>
            <a:lstStyle/>
            <a:p>
              <a:pPr>
                <a:defRPr/>
              </a:pPr>
              <a:endParaRPr/>
            </a:p>
          </p:txBody>
        </p:sp>
        <p:pic>
          <p:nvPicPr>
            <p:cNvPr id="25" name="image45.jpg"/>
            <p:cNvPicPr>
              <a:picLocks noChangeAspect="1"/>
            </p:cNvPicPr>
            <p:nvPr/>
          </p:nvPicPr>
          <p:blipFill>
            <a:blip r:embed="rId7" cstate="print">
              <a:extLst/>
            </a:blip>
            <a:srcRect/>
            <a:stretch>
              <a:fillRect/>
            </a:stretch>
          </p:blipFill>
          <p:spPr>
            <a:xfrm>
              <a:off x="0" y="0"/>
              <a:ext cx="2324100" cy="15494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6" name="image46.jpg"/>
          <p:cNvPicPr>
            <a:picLocks noChangeAspect="1"/>
          </p:cNvPicPr>
          <p:nvPr/>
        </p:nvPicPr>
        <p:blipFill>
          <a:blip r:embed="rId8" cstate="print">
            <a:extLst/>
          </a:blip>
          <a:srcRect r="10"/>
          <a:stretch>
            <a:fillRect/>
          </a:stretch>
        </p:blipFill>
        <p:spPr bwMode="auto">
          <a:xfrm>
            <a:off x="2956164" y="3008896"/>
            <a:ext cx="1361928" cy="2051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97906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Betreuung von Risikoschwangerschaften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lvl="3"/>
            <a:r>
              <a:rPr lang="de-DE" sz="2000" dirty="0"/>
              <a:t>Mehrlingsschwangerschaften</a:t>
            </a:r>
          </a:p>
          <a:p>
            <a:pPr lvl="3"/>
            <a:r>
              <a:rPr lang="de-DE" sz="2000" dirty="0"/>
              <a:t>Drohende Frühgeburt</a:t>
            </a:r>
          </a:p>
          <a:p>
            <a:pPr lvl="3"/>
            <a:r>
              <a:rPr lang="de-DE" sz="2000" dirty="0"/>
              <a:t>Bluthochdruck in der Schwangerschaft</a:t>
            </a:r>
          </a:p>
          <a:p>
            <a:pPr lvl="3"/>
            <a:r>
              <a:rPr lang="de-DE" sz="2000" dirty="0"/>
              <a:t>Schwangerschaftsdiabetes</a:t>
            </a:r>
          </a:p>
          <a:p>
            <a:pPr lvl="3"/>
            <a:r>
              <a:rPr lang="de-DE" sz="2000" dirty="0"/>
              <a:t>Fetale Retardierung</a:t>
            </a:r>
          </a:p>
          <a:p>
            <a:pPr lvl="3"/>
            <a:r>
              <a:rPr lang="de-DE" sz="2000" dirty="0"/>
              <a:t>Beckenendlage / äußere Wendung</a:t>
            </a:r>
          </a:p>
          <a:p>
            <a:pPr lvl="3"/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16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3008684"/>
            <a:ext cx="274320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308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Sprechstunde Pränataldiagnostik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17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78" y="1680845"/>
            <a:ext cx="3194755" cy="2129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83" y="2415864"/>
            <a:ext cx="2270146" cy="3243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1879" y="1288536"/>
            <a:ext cx="3237540" cy="4480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466987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Kinderleicht zum Kindergeld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18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878" y="1716505"/>
            <a:ext cx="5400394" cy="30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8710" y="2181317"/>
            <a:ext cx="6002367" cy="3397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48036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395" y="2084747"/>
            <a:ext cx="2872264" cy="2872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Wandsbek lebt Babyfreundlich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lvl="3"/>
            <a:r>
              <a:rPr lang="de-DE" sz="2000" dirty="0"/>
              <a:t>Beantragung geplant…. </a:t>
            </a:r>
          </a:p>
          <a:p>
            <a:pPr lvl="3"/>
            <a:endParaRPr lang="de-DE" sz="2000" dirty="0"/>
          </a:p>
          <a:p>
            <a:pPr lvl="3"/>
            <a:r>
              <a:rPr lang="de-DE" sz="2000" dirty="0"/>
              <a:t>Stillstatistik läuft</a:t>
            </a:r>
          </a:p>
          <a:p>
            <a:pPr lvl="3"/>
            <a:endParaRPr lang="de-DE" sz="2000" dirty="0"/>
          </a:p>
          <a:p>
            <a:pPr lvl="3"/>
            <a:r>
              <a:rPr lang="de-DE" sz="2000" dirty="0"/>
              <a:t>Praktisch jetzt schon realisiert </a:t>
            </a:r>
          </a:p>
          <a:p>
            <a:pPr lvl="3"/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19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239" y="1190062"/>
            <a:ext cx="2521537" cy="252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400" y="3420104"/>
            <a:ext cx="2258801" cy="225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149802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12192000" cy="5048250"/>
          </a:xfrm>
          <a:prstGeom prst="rect">
            <a:avLst/>
          </a:prstGeom>
          <a:solidFill>
            <a:srgbClr val="1B8C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600" dirty="0" smtClean="0">
              <a:latin typeface="Inter" panose="02000503000000020004" pitchFamily="2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16C114-27E5-4CAF-81AC-057F53E6B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8ECC1D-E434-4753-B526-4E0741F43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0" name="Group 8"/>
          <p:cNvGrpSpPr>
            <a:grpSpLocks noChangeAspect="1"/>
          </p:cNvGrpSpPr>
          <p:nvPr/>
        </p:nvGrpSpPr>
        <p:grpSpPr bwMode="auto">
          <a:xfrm>
            <a:off x="423328" y="894481"/>
            <a:ext cx="1104900" cy="965200"/>
            <a:chOff x="1630" y="858"/>
            <a:chExt cx="696" cy="608"/>
          </a:xfrm>
        </p:grpSpPr>
        <p:sp>
          <p:nvSpPr>
            <p:cNvPr id="11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30" y="858"/>
              <a:ext cx="696" cy="6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607" y="585"/>
              <a:ext cx="701" cy="887"/>
            </a:xfrm>
            <a:custGeom>
              <a:avLst/>
              <a:gdLst/>
              <a:ahLst/>
              <a:cxnLst>
                <a:cxn ang="0">
                  <a:pos x="481" y="847"/>
                </a:cxn>
                <a:cxn ang="0">
                  <a:pos x="481" y="847"/>
                </a:cxn>
                <a:cxn ang="0">
                  <a:pos x="47" y="1001"/>
                </a:cxn>
                <a:cxn ang="0">
                  <a:pos x="804" y="1454"/>
                </a:cxn>
                <a:cxn ang="0">
                  <a:pos x="481" y="847"/>
                </a:cxn>
              </a:cxnLst>
              <a:rect l="0" t="0" r="r" b="b"/>
              <a:pathLst>
                <a:path w="1149" h="1454">
                  <a:moveTo>
                    <a:pt x="481" y="847"/>
                  </a:moveTo>
                  <a:lnTo>
                    <a:pt x="481" y="847"/>
                  </a:lnTo>
                  <a:cubicBezTo>
                    <a:pt x="129" y="686"/>
                    <a:pt x="0" y="854"/>
                    <a:pt x="47" y="1001"/>
                  </a:cubicBezTo>
                  <a:cubicBezTo>
                    <a:pt x="127" y="1244"/>
                    <a:pt x="589" y="1390"/>
                    <a:pt x="804" y="1454"/>
                  </a:cubicBezTo>
                  <a:cubicBezTo>
                    <a:pt x="1149" y="0"/>
                    <a:pt x="502" y="411"/>
                    <a:pt x="481" y="847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154" y="1143"/>
              <a:ext cx="193" cy="306"/>
            </a:xfrm>
            <a:custGeom>
              <a:avLst/>
              <a:gdLst/>
              <a:ahLst/>
              <a:cxnLst>
                <a:cxn ang="0">
                  <a:pos x="159" y="335"/>
                </a:cxn>
                <a:cxn ang="0">
                  <a:pos x="159" y="335"/>
                </a:cxn>
                <a:cxn ang="0">
                  <a:pos x="286" y="425"/>
                </a:cxn>
                <a:cxn ang="0">
                  <a:pos x="0" y="503"/>
                </a:cxn>
                <a:cxn ang="0">
                  <a:pos x="159" y="335"/>
                </a:cxn>
              </a:cxnLst>
              <a:rect l="0" t="0" r="r" b="b"/>
              <a:pathLst>
                <a:path w="315" h="503">
                  <a:moveTo>
                    <a:pt x="159" y="335"/>
                  </a:moveTo>
                  <a:lnTo>
                    <a:pt x="159" y="335"/>
                  </a:lnTo>
                  <a:cubicBezTo>
                    <a:pt x="288" y="315"/>
                    <a:pt x="315" y="381"/>
                    <a:pt x="286" y="425"/>
                  </a:cubicBezTo>
                  <a:cubicBezTo>
                    <a:pt x="239" y="496"/>
                    <a:pt x="75" y="502"/>
                    <a:pt x="0" y="503"/>
                  </a:cubicBezTo>
                  <a:cubicBezTo>
                    <a:pt x="19" y="0"/>
                    <a:pt x="192" y="192"/>
                    <a:pt x="159" y="335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421" y="1345679"/>
            <a:ext cx="2743200" cy="2743200"/>
          </a:xfrm>
          <a:prstGeom prst="rect">
            <a:avLst/>
          </a:prstGeom>
        </p:spPr>
      </p:pic>
      <p:sp>
        <p:nvSpPr>
          <p:cNvPr id="18" name="Ellipse 17"/>
          <p:cNvSpPr/>
          <p:nvPr/>
        </p:nvSpPr>
        <p:spPr>
          <a:xfrm>
            <a:off x="8813535" y="-285361"/>
            <a:ext cx="1791732" cy="166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9" name="Rechteck 18"/>
          <p:cNvSpPr/>
          <p:nvPr/>
        </p:nvSpPr>
        <p:spPr>
          <a:xfrm rot="4062814">
            <a:off x="8409735" y="-2506457"/>
            <a:ext cx="280303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 smtClean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 smtClean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3200" dirty="0" smtClean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  <a:endParaRPr lang="de-DE" sz="3200" dirty="0">
              <a:solidFill>
                <a:schemeClr val="bg1"/>
              </a:solidFill>
              <a:latin typeface="Inter" panose="02000503000000020004" pitchFamily="2" charset="0"/>
            </a:endParaRPr>
          </a:p>
          <a:p>
            <a:pPr algn="ctr"/>
            <a:endParaRPr lang="de-DE" sz="32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1346725" y="3592468"/>
            <a:ext cx="1439724" cy="1334971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2" name="Rechteck 21"/>
          <p:cNvSpPr/>
          <p:nvPr/>
        </p:nvSpPr>
        <p:spPr>
          <a:xfrm rot="4056341">
            <a:off x="7491066" y="2605449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  <a:latin typeface="Inter" panose="02000503000000020004" pitchFamily="2" charset="0"/>
              </a:rPr>
              <a:t>.</a:t>
            </a:r>
          </a:p>
          <a:p>
            <a:pPr algn="ctr"/>
            <a:endParaRPr lang="de-DE" sz="2400" dirty="0">
              <a:solidFill>
                <a:schemeClr val="bg1"/>
              </a:solidFill>
              <a:latin typeface="Inter" panose="02000503000000020004" pitchFamily="2" charset="0"/>
            </a:endParaRPr>
          </a:p>
        </p:txBody>
      </p:sp>
      <p:pic>
        <p:nvPicPr>
          <p:cNvPr id="17" name="Picture 2" descr="IMG_669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83766" y="576821"/>
            <a:ext cx="5319811" cy="3989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783765" y="5161126"/>
            <a:ext cx="2426285" cy="89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100" dirty="0" smtClean="0">
                <a:solidFill>
                  <a:srgbClr val="007377"/>
                </a:solidFill>
                <a:latin typeface="Inter" panose="02000503000000020004" pitchFamily="2" charset="0"/>
              </a:rPr>
              <a:t>Dr. med. </a:t>
            </a:r>
            <a:r>
              <a:rPr lang="de-DE" sz="1100" dirty="0" err="1" smtClean="0">
                <a:solidFill>
                  <a:srgbClr val="007377"/>
                </a:solidFill>
                <a:latin typeface="Inter" panose="02000503000000020004" pitchFamily="2" charset="0"/>
              </a:rPr>
              <a:t>Tamina</a:t>
            </a:r>
            <a:r>
              <a:rPr lang="de-DE" sz="1100" dirty="0" smtClean="0">
                <a:solidFill>
                  <a:srgbClr val="007377"/>
                </a:solidFill>
                <a:latin typeface="Inter" panose="02000503000000020004" pitchFamily="2" charset="0"/>
              </a:rPr>
              <a:t> </a:t>
            </a:r>
            <a:r>
              <a:rPr lang="de-DE" sz="1100" dirty="0" err="1" smtClean="0">
                <a:solidFill>
                  <a:srgbClr val="007377"/>
                </a:solidFill>
                <a:latin typeface="Inter" panose="02000503000000020004" pitchFamily="2" charset="0"/>
              </a:rPr>
              <a:t>Rawnaq</a:t>
            </a:r>
            <a:r>
              <a:rPr lang="de-DE" sz="1100" dirty="0" smtClean="0">
                <a:solidFill>
                  <a:srgbClr val="007377"/>
                </a:solidFill>
                <a:latin typeface="Inter" panose="02000503000000020004" pitchFamily="2" charset="0"/>
              </a:rPr>
              <a:t>-Möllers</a:t>
            </a:r>
          </a:p>
          <a:p>
            <a:r>
              <a:rPr lang="de-DE" sz="1100" dirty="0" smtClean="0">
                <a:solidFill>
                  <a:srgbClr val="007377"/>
                </a:solidFill>
                <a:latin typeface="Inter" panose="02000503000000020004" pitchFamily="2" charset="0"/>
              </a:rPr>
              <a:t>Oberärztin Leitung Geburtshilfe und </a:t>
            </a:r>
            <a:r>
              <a:rPr lang="de-DE" sz="1100" dirty="0" err="1" smtClean="0">
                <a:solidFill>
                  <a:srgbClr val="007377"/>
                </a:solidFill>
                <a:latin typeface="Inter" panose="02000503000000020004" pitchFamily="2" charset="0"/>
              </a:rPr>
              <a:t>Pränataldiagnostik</a:t>
            </a:r>
            <a:endParaRPr lang="de-DE" sz="1100" dirty="0">
              <a:solidFill>
                <a:srgbClr val="007377"/>
              </a:solidFill>
              <a:latin typeface="Inter" panose="02000503000000020004" pitchFamily="2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585947" y="5161126"/>
            <a:ext cx="2752725" cy="82867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1100" dirty="0">
                <a:solidFill>
                  <a:srgbClr val="007377"/>
                </a:solidFill>
                <a:latin typeface="Inter" panose="02000503000000020004" pitchFamily="2" charset="0"/>
                <a:ea typeface="Inter" panose="02000503000000020004" pitchFamily="2" charset="0"/>
              </a:rPr>
              <a:t>Hon.-Prof. </a:t>
            </a:r>
            <a:r>
              <a:rPr lang="de-DE" sz="1100" dirty="0">
                <a:solidFill>
                  <a:srgbClr val="007377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Dr. med. habil. Holger Maul</a:t>
            </a:r>
          </a:p>
          <a:p>
            <a:r>
              <a:rPr lang="de-DE" sz="1100" dirty="0">
                <a:solidFill>
                  <a:srgbClr val="007377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Chefarzt Frauenklinik - Geburtshilfe</a:t>
            </a:r>
            <a:endParaRPr lang="de-DE" sz="1100" dirty="0">
              <a:solidFill>
                <a:srgbClr val="007377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463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395" y="2084747"/>
            <a:ext cx="2872264" cy="2872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Babylotsen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marL="0" lvl="3" indent="0">
              <a:buNone/>
            </a:pPr>
            <a:r>
              <a:rPr lang="de-DE" sz="2000" b="1" dirty="0" smtClean="0"/>
              <a:t>Telefon:</a:t>
            </a:r>
          </a:p>
          <a:p>
            <a:pPr marL="0" lvl="3" indent="0">
              <a:buNone/>
            </a:pPr>
            <a:r>
              <a:rPr lang="de-DE" sz="2000" dirty="0" smtClean="0"/>
              <a:t>040/1818-831465</a:t>
            </a:r>
            <a:endParaRPr lang="de-DE" sz="2000" dirty="0"/>
          </a:p>
          <a:p>
            <a:pPr marL="0" lvl="3" indent="0">
              <a:buNone/>
            </a:pPr>
            <a:r>
              <a:rPr lang="de-DE" sz="2000" dirty="0" smtClean="0"/>
              <a:t>040/1818-831468  </a:t>
            </a:r>
          </a:p>
          <a:p>
            <a:pPr marL="0" lvl="3" indent="0">
              <a:buNone/>
            </a:pPr>
            <a:endParaRPr lang="de-DE" sz="2000" dirty="0"/>
          </a:p>
          <a:p>
            <a:pPr marL="0" lvl="3" indent="0">
              <a:buNone/>
            </a:pPr>
            <a:r>
              <a:rPr lang="de-DE" sz="2000" b="1" dirty="0" smtClean="0"/>
              <a:t>Montag </a:t>
            </a:r>
            <a:r>
              <a:rPr lang="de-DE" sz="2000" b="1" dirty="0"/>
              <a:t>bis Freitag         </a:t>
            </a:r>
          </a:p>
          <a:p>
            <a:pPr marL="0" lvl="3" indent="0">
              <a:buNone/>
            </a:pPr>
            <a:r>
              <a:rPr lang="de-DE" sz="2000" dirty="0" smtClean="0"/>
              <a:t>8:30 </a:t>
            </a:r>
            <a:r>
              <a:rPr lang="de-DE" sz="2000" dirty="0"/>
              <a:t>– </a:t>
            </a:r>
            <a:r>
              <a:rPr lang="de-DE" sz="2000" dirty="0" smtClean="0"/>
              <a:t>13:30 Uhr</a:t>
            </a:r>
          </a:p>
          <a:p>
            <a:pPr marL="0" lvl="3" indent="0">
              <a:buNone/>
            </a:pPr>
            <a:endParaRPr lang="de-DE" sz="2000" b="1" dirty="0" smtClean="0"/>
          </a:p>
          <a:p>
            <a:pPr marL="0" lvl="3" indent="0">
              <a:buNone/>
            </a:pPr>
            <a:endParaRPr lang="de-DE" sz="2000" b="1" dirty="0"/>
          </a:p>
          <a:p>
            <a:pPr marL="0" lvl="3" indent="0">
              <a:buNone/>
            </a:pPr>
            <a:r>
              <a:rPr lang="de-DE" sz="1800" dirty="0"/>
              <a:t>30.-34. Schwangerschaftswoche ist optimal</a:t>
            </a:r>
          </a:p>
          <a:p>
            <a:pPr marL="0" lvl="3" indent="0">
              <a:buNone/>
            </a:pPr>
            <a:endParaRPr lang="de-DE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20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239" y="1190062"/>
            <a:ext cx="2521537" cy="252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400" y="3420104"/>
            <a:ext cx="2258801" cy="225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844513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395" y="2084747"/>
            <a:ext cx="2872264" cy="2872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Geburtsanmeldung in unserer Klinik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lvl="3"/>
            <a:endParaRPr lang="de-DE" dirty="0" smtClean="0"/>
          </a:p>
          <a:p>
            <a:pPr marL="0" lvl="3" indent="0">
              <a:buNone/>
            </a:pPr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21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239" y="1190062"/>
            <a:ext cx="2521537" cy="252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400" y="3420104"/>
            <a:ext cx="2258801" cy="225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2" descr="d33bbf06-b2cb-47b7-99bd-5388e1d59622@europ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4268" y="2181343"/>
            <a:ext cx="4344903" cy="32586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5801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395" y="2084747"/>
            <a:ext cx="2872264" cy="2872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Geburtsanmeldung in unserer Klinik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878" y="2084747"/>
            <a:ext cx="6872238" cy="3451871"/>
          </a:xfrm>
        </p:spPr>
        <p:txBody>
          <a:bodyPr/>
          <a:lstStyle/>
          <a:p>
            <a:pPr marL="0" lvl="3" indent="0">
              <a:buNone/>
            </a:pPr>
            <a:r>
              <a:rPr lang="de-DE" sz="2000" b="1" dirty="0" smtClean="0"/>
              <a:t>Telefon:</a:t>
            </a:r>
          </a:p>
          <a:p>
            <a:pPr marL="0" lvl="3" indent="0">
              <a:buNone/>
            </a:pPr>
            <a:r>
              <a:rPr lang="de-DE" sz="2000" dirty="0" smtClean="0"/>
              <a:t>040/1818-831465</a:t>
            </a:r>
            <a:endParaRPr lang="de-DE" sz="2000" dirty="0"/>
          </a:p>
          <a:p>
            <a:pPr marL="0" lvl="3" indent="0">
              <a:buNone/>
            </a:pPr>
            <a:r>
              <a:rPr lang="de-DE" sz="2000" dirty="0" smtClean="0"/>
              <a:t>040/1818-831468  </a:t>
            </a:r>
          </a:p>
          <a:p>
            <a:pPr marL="0" lvl="3" indent="0">
              <a:buNone/>
            </a:pPr>
            <a:endParaRPr lang="de-DE" sz="2000" dirty="0"/>
          </a:p>
          <a:p>
            <a:pPr marL="0" lvl="3" indent="0">
              <a:buNone/>
            </a:pPr>
            <a:r>
              <a:rPr lang="de-DE" sz="2000" b="1" dirty="0" smtClean="0"/>
              <a:t>Montag </a:t>
            </a:r>
            <a:r>
              <a:rPr lang="de-DE" sz="2000" b="1" dirty="0"/>
              <a:t>bis Freitag         </a:t>
            </a:r>
          </a:p>
          <a:p>
            <a:pPr marL="0" lvl="3" indent="0">
              <a:buNone/>
            </a:pPr>
            <a:r>
              <a:rPr lang="de-DE" sz="2000" dirty="0" smtClean="0"/>
              <a:t>8:30 </a:t>
            </a:r>
            <a:r>
              <a:rPr lang="de-DE" sz="2000" dirty="0"/>
              <a:t>– </a:t>
            </a:r>
            <a:r>
              <a:rPr lang="de-DE" sz="2000" dirty="0" smtClean="0"/>
              <a:t>13:30 Uhr</a:t>
            </a:r>
          </a:p>
          <a:p>
            <a:pPr marL="0" lvl="3" indent="0">
              <a:buNone/>
            </a:pPr>
            <a:endParaRPr lang="de-DE" sz="2000" b="1" dirty="0" smtClean="0"/>
          </a:p>
          <a:p>
            <a:pPr marL="0" lvl="3" indent="0">
              <a:buNone/>
            </a:pPr>
            <a:endParaRPr lang="de-DE" sz="2000" b="1" dirty="0"/>
          </a:p>
          <a:p>
            <a:pPr marL="0" lvl="3" indent="0">
              <a:buNone/>
            </a:pPr>
            <a:r>
              <a:rPr lang="de-DE" sz="1800" dirty="0"/>
              <a:t>30.-34. Schwangerschaftswoche ist optimal</a:t>
            </a:r>
          </a:p>
          <a:p>
            <a:pPr marL="0" lvl="3" indent="0">
              <a:buNone/>
            </a:pPr>
            <a:endParaRPr lang="de-DE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22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239" y="1190062"/>
            <a:ext cx="2521537" cy="25215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400" y="3420104"/>
            <a:ext cx="2258801" cy="225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806176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27843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A540E-7A75-4241-B3CD-7026592DF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 Hebammenteam</a:t>
            </a:r>
            <a:r>
              <a:rPr lang="de-DE" dirty="0"/>
              <a:t/>
            </a:r>
            <a:br>
              <a:rPr lang="de-DE" dirty="0"/>
            </a:br>
            <a:r>
              <a:rPr lang="de-DE" dirty="0">
                <a:solidFill>
                  <a:schemeClr val="tx1">
                    <a:alpha val="50000"/>
                  </a:schemeClr>
                </a:solidFill>
              </a:rPr>
              <a:t/>
            </a:r>
            <a:br>
              <a:rPr lang="de-DE" dirty="0">
                <a:solidFill>
                  <a:schemeClr val="tx1">
                    <a:alpha val="50000"/>
                  </a:schemeClr>
                </a:solidFill>
              </a:rPr>
            </a:br>
            <a:r>
              <a:rPr lang="de-DE" dirty="0">
                <a:solidFill>
                  <a:schemeClr val="tx1">
                    <a:alpha val="50000"/>
                  </a:schemeClr>
                </a:solidFill>
              </a:rPr>
              <a:t/>
            </a:r>
            <a:br>
              <a:rPr lang="de-DE" dirty="0">
                <a:solidFill>
                  <a:schemeClr val="tx1">
                    <a:alpha val="50000"/>
                  </a:schemeClr>
                </a:solidFill>
              </a:rPr>
            </a:br>
            <a:endParaRPr lang="de-DE" noProof="0" dirty="0">
              <a:solidFill>
                <a:schemeClr val="tx1">
                  <a:alpha val="50000"/>
                </a:schemeClr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Informationsabend</a:t>
            </a:r>
            <a:r>
              <a:rPr lang="en-GB" dirty="0"/>
              <a:t> </a:t>
            </a:r>
            <a:r>
              <a:rPr lang="en-GB" dirty="0" err="1"/>
              <a:t>rund</a:t>
            </a:r>
            <a:r>
              <a:rPr lang="en-GB" dirty="0"/>
              <a:t> um die </a:t>
            </a:r>
            <a:r>
              <a:rPr lang="en-GB" dirty="0" err="1"/>
              <a:t>Geburt</a:t>
            </a:r>
            <a:r>
              <a:rPr lang="en-GB" dirty="0"/>
              <a:t> – </a:t>
            </a:r>
            <a:r>
              <a:rPr lang="en-GB" dirty="0" err="1"/>
              <a:t>Asklepios</a:t>
            </a:r>
            <a:r>
              <a:rPr lang="en-GB" dirty="0"/>
              <a:t> </a:t>
            </a:r>
            <a:r>
              <a:rPr lang="en-GB" dirty="0" err="1"/>
              <a:t>Klinik</a:t>
            </a:r>
            <a:r>
              <a:rPr lang="en-GB" dirty="0"/>
              <a:t> Wandsbek
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F7CF56-AD11-4C7D-A063-567971D6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3</a:t>
            </a:fld>
            <a:endParaRPr lang="en-US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EEB93CD-4D1D-DB42-B277-CCF136F6B609}"/>
              </a:ext>
            </a:extLst>
          </p:cNvPr>
          <p:cNvSpPr txBox="1"/>
          <p:nvPr/>
        </p:nvSpPr>
        <p:spPr>
          <a:xfrm>
            <a:off x="7924800" y="185530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>
              <a:lnSpc>
                <a:spcPct val="90000"/>
              </a:lnSpc>
              <a:spcAft>
                <a:spcPts val="900"/>
              </a:spcAft>
            </a:pPr>
            <a:endParaRPr lang="de-DE" sz="1800" err="1">
              <a:solidFill>
                <a:schemeClr val="tx2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cxnSp>
        <p:nvCxnSpPr>
          <p:cNvPr id="3" name="Gerade Verbindung 2">
            <a:extLst>
              <a:ext uri="{FF2B5EF4-FFF2-40B4-BE49-F238E27FC236}">
                <a16:creationId xmlns:a16="http://schemas.microsoft.com/office/drawing/2014/main" id="{249A7940-6B4E-D3E7-612E-58A04AE2CEE0}"/>
              </a:ext>
            </a:extLst>
          </p:cNvPr>
          <p:cNvCxnSpPr>
            <a:cxnSpLocks/>
          </p:cNvCxnSpPr>
          <p:nvPr/>
        </p:nvCxnSpPr>
        <p:spPr>
          <a:xfrm>
            <a:off x="410878" y="1064046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e6f2f4ad-12ca-4255-bf50-d71ab0e53f03@europ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0211" y="709011"/>
            <a:ext cx="4217864" cy="5623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49315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701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/>
          <p:cNvSpPr/>
          <p:nvPr/>
        </p:nvSpPr>
        <p:spPr>
          <a:xfrm>
            <a:off x="-791253" y="5133475"/>
            <a:ext cx="1199909" cy="1199356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</a:t>
            </a:r>
            <a:r>
              <a:rPr lang="de-DE" dirty="0" smtClean="0"/>
              <a:t>nsere </a:t>
            </a:r>
            <a:r>
              <a:rPr lang="de-DE" dirty="0"/>
              <a:t>geburtshilfliche Abteilung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Unser </a:t>
            </a:r>
            <a:r>
              <a:rPr lang="de-DE" dirty="0"/>
              <a:t>Ziel ist es, werdenden Eltern und ihren Babys </a:t>
            </a:r>
            <a:r>
              <a:rPr lang="de-DE" b="1" dirty="0"/>
              <a:t>eine sichere und vertrauensvolle Umgebung </a:t>
            </a:r>
            <a:r>
              <a:rPr lang="de-DE" dirty="0"/>
              <a:t>zu bieten. Mit einem erfahrenen Team und moderner Ausstattung möchten wir Ihnen den bestmöglichen Start ins gemeinsame Leben ermöglichen.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3"/>
            <a:r>
              <a:rPr lang="de-DE" dirty="0" smtClean="0"/>
              <a:t>3 </a:t>
            </a:r>
            <a:r>
              <a:rPr lang="de-DE" dirty="0"/>
              <a:t>Kreißsäle</a:t>
            </a:r>
          </a:p>
          <a:p>
            <a:pPr lvl="3"/>
            <a:r>
              <a:rPr lang="de-DE" dirty="0" smtClean="0"/>
              <a:t>2 </a:t>
            </a:r>
            <a:r>
              <a:rPr lang="de-DE" dirty="0" err="1"/>
              <a:t>Vorwehenzimmer</a:t>
            </a:r>
            <a:endParaRPr lang="de-DE" dirty="0"/>
          </a:p>
          <a:p>
            <a:pPr lvl="3"/>
            <a:r>
              <a:rPr lang="de-DE" dirty="0" smtClean="0"/>
              <a:t>20 </a:t>
            </a:r>
            <a:r>
              <a:rPr lang="de-DE" dirty="0"/>
              <a:t>Betten</a:t>
            </a:r>
          </a:p>
          <a:p>
            <a:pPr lvl="3"/>
            <a:r>
              <a:rPr lang="de-DE" dirty="0" smtClean="0"/>
              <a:t>1- </a:t>
            </a:r>
            <a:r>
              <a:rPr lang="de-DE" dirty="0"/>
              <a:t>und 2 Bett-Zimmer</a:t>
            </a:r>
          </a:p>
          <a:p>
            <a:pPr lvl="3"/>
            <a:r>
              <a:rPr lang="de-DE" dirty="0" smtClean="0"/>
              <a:t>Familienzimmer</a:t>
            </a:r>
            <a:endParaRPr lang="de-DE" dirty="0"/>
          </a:p>
          <a:p>
            <a:pPr lvl="3"/>
            <a:r>
              <a:rPr lang="de-DE" dirty="0" err="1" smtClean="0"/>
              <a:t>Neugeborenenstation</a:t>
            </a:r>
            <a:r>
              <a:rPr lang="de-DE" dirty="0" smtClean="0"/>
              <a:t> </a:t>
            </a:r>
            <a:r>
              <a:rPr lang="de-DE" dirty="0"/>
              <a:t>im Haus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4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950" y="2530010"/>
            <a:ext cx="3067050" cy="306705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sp>
        <p:nvSpPr>
          <p:cNvPr id="12" name="Ellipse 11"/>
          <p:cNvSpPr/>
          <p:nvPr/>
        </p:nvSpPr>
        <p:spPr>
          <a:xfrm>
            <a:off x="7148588" y="6266163"/>
            <a:ext cx="1352206" cy="13339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8266640" y="-865082"/>
            <a:ext cx="1439724" cy="1334971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3809566" y="3945159"/>
            <a:ext cx="650393" cy="6411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070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 </a:t>
            </a:r>
            <a:r>
              <a:rPr lang="de-DE" dirty="0" err="1" smtClean="0"/>
              <a:t>Kreißsaalteam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>
                <a:ea typeface="Inter" panose="02000503000000020004" pitchFamily="2" charset="0"/>
              </a:rPr>
              <a:t>Sicherheit schafft Vertrauen. </a:t>
            </a:r>
            <a:r>
              <a:rPr lang="de-DE" dirty="0"/>
              <a:t>Wir möchten unseren </a:t>
            </a:r>
            <a:r>
              <a:rPr lang="de-DE" dirty="0" err="1"/>
              <a:t>Patient:innen</a:t>
            </a:r>
            <a:r>
              <a:rPr lang="de-DE" dirty="0"/>
              <a:t> den Krankenhausaufenthalt so angenehm wie möglich gestalten. </a:t>
            </a:r>
          </a:p>
          <a:p>
            <a:r>
              <a:rPr lang="de-DE" dirty="0"/>
              <a:t>Mit vielen Maßnahmen setzen wir uns im Rahmen des „Asklepios Programm Patientensicherheit“ dafür ein, dass sie sich bei uns zu Recht gut und sicher aufgehoben fühlen dürfen.</a:t>
            </a:r>
            <a:br>
              <a:rPr lang="de-DE" dirty="0"/>
            </a:br>
            <a:endParaRPr lang="de-DE" dirty="0"/>
          </a:p>
          <a:p>
            <a:pPr lvl="3"/>
            <a:r>
              <a:rPr lang="de-DE" dirty="0"/>
              <a:t>Seile/ Haltetücher</a:t>
            </a:r>
          </a:p>
          <a:p>
            <a:pPr lvl="3"/>
            <a:r>
              <a:rPr lang="de-DE" dirty="0"/>
              <a:t>Matten</a:t>
            </a:r>
          </a:p>
          <a:p>
            <a:pPr lvl="3"/>
            <a:r>
              <a:rPr lang="de-DE" dirty="0"/>
              <a:t>Gymnastikbälle</a:t>
            </a:r>
          </a:p>
          <a:p>
            <a:pPr lvl="3"/>
            <a:r>
              <a:rPr lang="de-DE" dirty="0"/>
              <a:t>Breite Betten</a:t>
            </a:r>
          </a:p>
          <a:p>
            <a:pPr lvl="3"/>
            <a:r>
              <a:rPr lang="de-DE" dirty="0"/>
              <a:t>Gebärstuhl</a:t>
            </a:r>
          </a:p>
          <a:p>
            <a:pPr lvl="3"/>
            <a:r>
              <a:rPr lang="de-DE" dirty="0"/>
              <a:t>Gebärhocker</a:t>
            </a:r>
          </a:p>
          <a:p>
            <a:pPr lvl="3"/>
            <a:r>
              <a:rPr lang="de-DE" dirty="0" smtClean="0"/>
              <a:t>Wassergeburt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5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1" name="Picture 4" descr="G:\Wandsbek\Gyn 01 Gynäkologie CA\Fotos Kreißsaal\Fotos Kreißsaal und OP 2016\neue Kreißsäle\Kreißsaal-blau-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28448" y="3126786"/>
            <a:ext cx="10899776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9514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8957" y="2443141"/>
            <a:ext cx="9011862" cy="4327775"/>
          </a:xfrm>
        </p:spPr>
        <p:txBody>
          <a:bodyPr/>
          <a:lstStyle/>
          <a:p>
            <a:pPr lvl="1" algn="ctr">
              <a:buClr>
                <a:schemeClr val="bg2"/>
              </a:buClr>
            </a:pPr>
            <a:endParaRPr lang="de-DE" sz="2200" dirty="0"/>
          </a:p>
          <a:p>
            <a:pPr marL="342900" lvl="1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de-DE" sz="2200" dirty="0"/>
              <a:t>ruhige, angenehme Atmosphäre</a:t>
            </a:r>
          </a:p>
          <a:p>
            <a:pPr marL="342900" lvl="1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de-DE" sz="2200" dirty="0"/>
              <a:t>individuelle, intensive Betreuung</a:t>
            </a:r>
          </a:p>
          <a:p>
            <a:pPr marL="342900" lvl="1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de-DE" sz="2200" dirty="0"/>
              <a:t>Unterstützung des natürlichen Geburtsvorgangs</a:t>
            </a:r>
          </a:p>
          <a:p>
            <a:pPr marL="342900" lvl="1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de-DE" sz="2200" dirty="0"/>
              <a:t>aktive Einbeziehung des Partners in die Geburt</a:t>
            </a:r>
          </a:p>
          <a:p>
            <a:pPr lvl="3" algn="ctr"/>
            <a:endParaRPr lang="de-DE" sz="2400" dirty="0">
              <a:solidFill>
                <a:schemeClr val="bg2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43B30-1965-4377-A718-2600482F7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78" y="1502465"/>
            <a:ext cx="11368018" cy="776038"/>
          </a:xfrm>
        </p:spPr>
        <p:txBody>
          <a:bodyPr/>
          <a:lstStyle/>
          <a:p>
            <a:pPr algn="ctr"/>
            <a:r>
              <a:rPr lang="de-DE" sz="4000" dirty="0"/>
              <a:t>Familienorientierte und sanfte Geburt</a:t>
            </a:r>
            <a:endParaRPr lang="de-DE" sz="4000" noProof="0" dirty="0"/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2401303E-E6B3-EBA7-183B-A91BCBAD0053}"/>
              </a:ext>
            </a:extLst>
          </p:cNvPr>
          <p:cNvCxnSpPr/>
          <p:nvPr/>
        </p:nvCxnSpPr>
        <p:spPr>
          <a:xfrm>
            <a:off x="5397844" y="1074130"/>
            <a:ext cx="1394085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864298E2-BCEC-BE89-9D92-B4F7CA5F9ED1}"/>
              </a:ext>
            </a:extLst>
          </p:cNvPr>
          <p:cNvCxnSpPr/>
          <p:nvPr/>
        </p:nvCxnSpPr>
        <p:spPr>
          <a:xfrm>
            <a:off x="5397844" y="5619700"/>
            <a:ext cx="1394085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3008684"/>
            <a:ext cx="2743200" cy="2743200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-1053226" y="-830598"/>
            <a:ext cx="1791732" cy="16611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7148588" y="6266163"/>
            <a:ext cx="1352206" cy="13339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266640" y="-865082"/>
            <a:ext cx="1439724" cy="1334971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-743128" y="4158442"/>
            <a:ext cx="1439724" cy="1334971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4" name="Ellipse 13"/>
          <p:cNvSpPr/>
          <p:nvPr/>
        </p:nvSpPr>
        <p:spPr>
          <a:xfrm>
            <a:off x="3095887" y="4978530"/>
            <a:ext cx="650393" cy="6411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5" name="Ellipse 14"/>
          <p:cNvSpPr/>
          <p:nvPr/>
        </p:nvSpPr>
        <p:spPr>
          <a:xfrm>
            <a:off x="1643485" y="95393"/>
            <a:ext cx="650393" cy="641170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solidFill>
                <a:srgbClr val="EB9876"/>
              </a:solidFill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1822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D63FD3D9-9309-53D5-95BF-AA0261FC64FB}"/>
              </a:ext>
            </a:extLst>
          </p:cNvPr>
          <p:cNvSpPr/>
          <p:nvPr/>
        </p:nvSpPr>
        <p:spPr>
          <a:xfrm>
            <a:off x="0" y="4352081"/>
            <a:ext cx="12192000" cy="2505919"/>
          </a:xfrm>
          <a:prstGeom prst="rect">
            <a:avLst/>
          </a:prstGeom>
          <a:solidFill>
            <a:srgbClr val="1B8C94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72000" tIns="180000" rIns="180000" bIns="180000" rtlCol="0" anchor="ctr" anchorCtr="0"/>
          <a:lstStyle/>
          <a:p>
            <a:pPr lvl="1"/>
            <a:endParaRPr lang="de-DE" sz="1800" b="1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649A212-A359-2BFA-2A36-5255FC4A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Informationsabend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rund</a:t>
            </a:r>
            <a:r>
              <a:rPr lang="en-GB" dirty="0">
                <a:solidFill>
                  <a:schemeClr val="bg1"/>
                </a:solidFill>
              </a:rPr>
              <a:t> um die </a:t>
            </a:r>
            <a:r>
              <a:rPr lang="en-GB" dirty="0" err="1">
                <a:solidFill>
                  <a:schemeClr val="bg1"/>
                </a:solidFill>
              </a:rPr>
              <a:t>Geburt</a:t>
            </a:r>
            <a:r>
              <a:rPr lang="en-GB" dirty="0">
                <a:solidFill>
                  <a:schemeClr val="bg1"/>
                </a:solidFill>
              </a:rPr>
              <a:t> – </a:t>
            </a:r>
            <a:r>
              <a:rPr lang="en-GB" dirty="0" err="1">
                <a:solidFill>
                  <a:schemeClr val="bg1"/>
                </a:solidFill>
              </a:rPr>
              <a:t>Asklepios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Klinik</a:t>
            </a:r>
            <a:r>
              <a:rPr lang="en-GB" dirty="0">
                <a:solidFill>
                  <a:schemeClr val="bg1"/>
                </a:solidFill>
              </a:rPr>
              <a:t> Wandsbek
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E1BD7AE-5046-7C88-60D1-F1EF06A2C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de-DE" noProof="0" smtClean="0">
                <a:solidFill>
                  <a:schemeClr val="bg2">
                    <a:lumMod val="50000"/>
                  </a:schemeClr>
                </a:solidFill>
              </a:rPr>
              <a:pPr/>
              <a:t>7</a:t>
            </a:fld>
            <a:endParaRPr lang="de-DE" noProof="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8B314762-04A3-6BC1-61D7-B28327876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</a:t>
            </a:r>
            <a:r>
              <a:rPr lang="de-DE" dirty="0" smtClean="0"/>
              <a:t>lücklich zu fünft</a:t>
            </a:r>
            <a:endParaRPr lang="de-DE" dirty="0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87CD8AE1-4F06-CC9F-1C2D-AF4E0F78C897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sp>
        <p:nvSpPr>
          <p:cNvPr id="10" name="Inhaltsplatzhalt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4" name="Picture 2" descr="10328155954364926611743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4" y="1522530"/>
            <a:ext cx="5299446" cy="3974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20787322844001012396986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790" y="1511657"/>
            <a:ext cx="5292106" cy="3975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65406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Unser Weg der Schmerzlinderung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C5E178-9A46-4E3D-9094-424685643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de-DE" dirty="0" smtClean="0"/>
              <a:t>Entspannungsbad </a:t>
            </a:r>
            <a:r>
              <a:rPr lang="de-DE" dirty="0"/>
              <a:t>/ Wassergeburt</a:t>
            </a:r>
          </a:p>
          <a:p>
            <a:pPr lvl="3"/>
            <a:r>
              <a:rPr lang="de-DE" dirty="0"/>
              <a:t>freie Wahl der Gebärposition</a:t>
            </a:r>
          </a:p>
          <a:p>
            <a:pPr lvl="3"/>
            <a:r>
              <a:rPr lang="de-DE" dirty="0" err="1"/>
              <a:t>Homöopathika</a:t>
            </a:r>
            <a:r>
              <a:rPr lang="de-DE" dirty="0"/>
              <a:t>, Naturheilmittel</a:t>
            </a:r>
          </a:p>
          <a:p>
            <a:pPr lvl="3"/>
            <a:r>
              <a:rPr lang="de-DE" dirty="0"/>
              <a:t>Akupunktur</a:t>
            </a:r>
          </a:p>
          <a:p>
            <a:pPr lvl="3"/>
            <a:r>
              <a:rPr lang="de-DE" dirty="0"/>
              <a:t>Krampflösende Medikamente</a:t>
            </a:r>
          </a:p>
          <a:p>
            <a:pPr lvl="3"/>
            <a:r>
              <a:rPr lang="de-DE" dirty="0"/>
              <a:t>Schmerzmittel</a:t>
            </a:r>
          </a:p>
          <a:p>
            <a:pPr lvl="3"/>
            <a:r>
              <a:rPr lang="de-DE" dirty="0" smtClean="0"/>
              <a:t>Lachgas</a:t>
            </a:r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marL="0" lvl="3" indent="0">
              <a:buNone/>
            </a:pPr>
            <a:r>
              <a:rPr lang="de-DE" b="1" dirty="0" err="1" smtClean="0"/>
              <a:t>Periduralanästhesie</a:t>
            </a:r>
            <a:endParaRPr lang="de-DE" b="1" dirty="0" smtClean="0"/>
          </a:p>
          <a:p>
            <a:pPr lvl="3"/>
            <a:r>
              <a:rPr lang="de-DE" dirty="0"/>
              <a:t>Schriftliche Aufklärung durch Anästhesie </a:t>
            </a:r>
          </a:p>
          <a:p>
            <a:pPr lvl="3"/>
            <a:r>
              <a:rPr lang="de-DE" dirty="0"/>
              <a:t>Erhalt des Aufklärungsbogens bei der Geburtsanmeldung </a:t>
            </a:r>
          </a:p>
          <a:p>
            <a:pPr lvl="3"/>
            <a:r>
              <a:rPr lang="de-DE" dirty="0"/>
              <a:t>Angebot zur Vorstellung in der Ambulanzsprechstunde Anästhesie</a:t>
            </a:r>
          </a:p>
          <a:p>
            <a:pPr lvl="3"/>
            <a:endParaRPr lang="de-DE" dirty="0" smtClean="0"/>
          </a:p>
          <a:p>
            <a:pPr lvl="3"/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8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9" name="Picture 2" descr="G:\Wandsbek\Gyn 01 Gynäkologie CA\Fotos Kreißsaal\Fotos Kreißsaal und OP 2016\neue Kreißsäle\_LFA838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95146" y="1637213"/>
            <a:ext cx="2596854" cy="3940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43556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1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7497" y="2202209"/>
            <a:ext cx="3371833" cy="2414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96BE91-7124-48B5-9EA3-A1EC6EA45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Manchmal geht es ein wenig anders…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F022A9-8305-4DA1-B0F4-550F66455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354EE-31EA-4FC2-9496-7B6202183237}" type="slidenum">
              <a:rPr lang="en-US" smtClean="0"/>
              <a:t>9</a:t>
            </a:fld>
            <a:endParaRPr lang="en-US"/>
          </a:p>
        </p:txBody>
      </p: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2930A642-41D9-1546-4047-A22D4185A075}"/>
              </a:ext>
            </a:extLst>
          </p:cNvPr>
          <p:cNvCxnSpPr>
            <a:cxnSpLocks/>
          </p:cNvCxnSpPr>
          <p:nvPr/>
        </p:nvCxnSpPr>
        <p:spPr>
          <a:xfrm>
            <a:off x="410878" y="1190062"/>
            <a:ext cx="1080000" cy="0"/>
          </a:xfrm>
          <a:prstGeom prst="line">
            <a:avLst/>
          </a:prstGeom>
          <a:ln w="76200"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8">
            <a:extLst>
              <a:ext uri="{FF2B5EF4-FFF2-40B4-BE49-F238E27FC236}">
                <a16:creationId xmlns:a16="http://schemas.microsoft.com/office/drawing/2014/main" id="{1892E229-445C-467A-A031-2426FDB9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>
                <a:solidFill>
                  <a:srgbClr val="007377"/>
                </a:solidFill>
              </a:rPr>
              <a:t>Informationsabend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rund</a:t>
            </a:r>
            <a:r>
              <a:rPr lang="en-GB" dirty="0">
                <a:solidFill>
                  <a:srgbClr val="007377"/>
                </a:solidFill>
              </a:rPr>
              <a:t> um die </a:t>
            </a:r>
            <a:r>
              <a:rPr lang="en-GB" dirty="0" err="1">
                <a:solidFill>
                  <a:srgbClr val="007377"/>
                </a:solidFill>
              </a:rPr>
              <a:t>Geburt</a:t>
            </a:r>
            <a:r>
              <a:rPr lang="en-GB" dirty="0">
                <a:solidFill>
                  <a:srgbClr val="007377"/>
                </a:solidFill>
              </a:rPr>
              <a:t> – </a:t>
            </a:r>
            <a:r>
              <a:rPr lang="en-GB" dirty="0" err="1">
                <a:solidFill>
                  <a:srgbClr val="007377"/>
                </a:solidFill>
              </a:rPr>
              <a:t>Asklepios</a:t>
            </a:r>
            <a:r>
              <a:rPr lang="en-GB" dirty="0">
                <a:solidFill>
                  <a:srgbClr val="007377"/>
                </a:solidFill>
              </a:rPr>
              <a:t> </a:t>
            </a:r>
            <a:r>
              <a:rPr lang="en-GB" dirty="0" err="1">
                <a:solidFill>
                  <a:srgbClr val="007377"/>
                </a:solidFill>
              </a:rPr>
              <a:t>Klinik</a:t>
            </a:r>
            <a:r>
              <a:rPr lang="en-GB" dirty="0">
                <a:solidFill>
                  <a:srgbClr val="007377"/>
                </a:solidFill>
              </a:rPr>
              <a:t> Wandsbek
</a:t>
            </a:r>
            <a:endParaRPr lang="en-US" dirty="0">
              <a:solidFill>
                <a:srgbClr val="007377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872" y="5926047"/>
            <a:ext cx="2485205" cy="680233"/>
          </a:xfrm>
          <a:prstGeom prst="rect">
            <a:avLst/>
          </a:prstGeom>
        </p:spPr>
      </p:pic>
      <p:pic>
        <p:nvPicPr>
          <p:cNvPr id="15" name="Picture 4" descr="Vater bei Sectio"/>
          <p:cNvPicPr>
            <a:picLocks noChangeAspect="1" noChangeArrowheads="1"/>
          </p:cNvPicPr>
          <p:nvPr/>
        </p:nvPicPr>
        <p:blipFill rotWithShape="1">
          <a:blip r:embed="rId5" cstate="print"/>
          <a:srcRect l="2547" t="565" r="3818" b="3997"/>
          <a:stretch/>
        </p:blipFill>
        <p:spPr bwMode="auto">
          <a:xfrm>
            <a:off x="4130941" y="2455026"/>
            <a:ext cx="3540994" cy="270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630" y="1998190"/>
            <a:ext cx="3435885" cy="3435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hteck 5"/>
          <p:cNvSpPr/>
          <p:nvPr/>
        </p:nvSpPr>
        <p:spPr>
          <a:xfrm>
            <a:off x="7548251" y="1222152"/>
            <a:ext cx="42306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b="1" dirty="0" smtClean="0">
                <a:latin typeface="Inter" panose="02000503000000020004" pitchFamily="2" charset="0"/>
                <a:ea typeface="Inter" panose="02000503000000020004" pitchFamily="2" charset="0"/>
              </a:rPr>
              <a:t>„Sanfter Kaiserschnitt“</a:t>
            </a:r>
            <a:endParaRPr lang="de-DE" sz="2800" b="1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6593424" y="6266163"/>
            <a:ext cx="1352206" cy="13339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8468543" y="-916981"/>
            <a:ext cx="1634940" cy="1587319"/>
          </a:xfrm>
          <a:prstGeom prst="ellipse">
            <a:avLst/>
          </a:prstGeom>
          <a:solidFill>
            <a:srgbClr val="EB98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428002" y="5515215"/>
            <a:ext cx="491661" cy="48529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053" b="0" i="0" dirty="0">
              <a:latin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8607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SKLEPIOS 2022">
  <a:themeElements>
    <a:clrScheme name="ASKLEPIOS">
      <a:dk1>
        <a:srgbClr val="007377"/>
      </a:dk1>
      <a:lt1>
        <a:srgbClr val="FFFFFF"/>
      </a:lt1>
      <a:dk2>
        <a:srgbClr val="000000"/>
      </a:dk2>
      <a:lt2>
        <a:srgbClr val="BB16A3"/>
      </a:lt2>
      <a:accent1>
        <a:srgbClr val="254A5D"/>
      </a:accent1>
      <a:accent2>
        <a:srgbClr val="6558B1"/>
      </a:accent2>
      <a:accent3>
        <a:srgbClr val="BB16A3"/>
      </a:accent3>
      <a:accent4>
        <a:srgbClr val="FFB81C"/>
      </a:accent4>
      <a:accent5>
        <a:srgbClr val="64EB9B"/>
      </a:accent5>
      <a:accent6>
        <a:srgbClr val="FF417D"/>
      </a:accent6>
      <a:hlink>
        <a:srgbClr val="007377"/>
      </a:hlink>
      <a:folHlink>
        <a:srgbClr val="56B093"/>
      </a:folHlink>
    </a:clrScheme>
    <a:fontScheme name="Signify font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 sz="2053" b="0" i="0" dirty="0">
            <a:latin typeface="Inter" panose="02000503000000020004" pitchFamily="2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algn="l">
          <a:lnSpc>
            <a:spcPct val="90000"/>
          </a:lnSpc>
          <a:spcAft>
            <a:spcPts val="900"/>
          </a:spcAft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sklepios-PowerPoint-Vorlage-2022" id="{6BE7B060-50AF-7847-AD50-525F2183A6CF}" vid="{8E56C77D-4C00-1F44-8FAF-CB66C647E6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ASKLEPIOS 2022</Template>
  <TotalTime>0</TotalTime>
  <Words>717</Words>
  <Application>Microsoft Office PowerPoint</Application>
  <PresentationFormat>Breitbild</PresentationFormat>
  <Paragraphs>215</Paragraphs>
  <Slides>23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Inter</vt:lpstr>
      <vt:lpstr>Inter SemiBold</vt:lpstr>
      <vt:lpstr>Calibri</vt:lpstr>
      <vt:lpstr>ASKLEPIOS 2022</vt:lpstr>
      <vt:lpstr>PowerPoint-Präsentation</vt:lpstr>
      <vt:lpstr>PowerPoint-Präsentation</vt:lpstr>
      <vt:lpstr>Unser Hebammenteam   </vt:lpstr>
      <vt:lpstr>Unsere geburtshilfliche Abteilung</vt:lpstr>
      <vt:lpstr>Im Kreißsaalteam</vt:lpstr>
      <vt:lpstr>Familienorientierte und sanfte Geburt</vt:lpstr>
      <vt:lpstr>Glücklich zu fünft</vt:lpstr>
      <vt:lpstr>Unser Weg der Schmerzlinderung</vt:lpstr>
      <vt:lpstr>Manchmal geht es ein wenig anders…</vt:lpstr>
      <vt:lpstr>Ihr Kind müssen Sie trotzdem nicht vermissen </vt:lpstr>
      <vt:lpstr>Auf unserer Wochenstation </vt:lpstr>
      <vt:lpstr>Unsere professionelle Babybildgestaltung </vt:lpstr>
      <vt:lpstr>Vorsorgemaßnahmen beim Neugeborenen </vt:lpstr>
      <vt:lpstr>Stoffwechseluntersuchungen   </vt:lpstr>
      <vt:lpstr>Manchmal benötigt der Nachwuchs…     </vt:lpstr>
      <vt:lpstr>Betreuung von Risikoschwangerschaften </vt:lpstr>
      <vt:lpstr>Sprechstunde Pränataldiagnostik</vt:lpstr>
      <vt:lpstr>Kinderleicht zum Kindergeld</vt:lpstr>
      <vt:lpstr>Wandsbek lebt Babyfreundlich</vt:lpstr>
      <vt:lpstr>Babylotsen </vt:lpstr>
      <vt:lpstr>Geburtsanmeldung in unserer Klinik</vt:lpstr>
      <vt:lpstr>Geburtsanmeldung in unserer Klinik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 über uns Medizinische Ergebnisqualität. Innovationen.  Soziale Verantwortung.</dc:title>
  <dc:subject/>
  <dc:creator>Murat Akgöz</dc:creator>
  <cp:keywords/>
  <dc:description/>
  <cp:lastModifiedBy>Böttger, Marie-Therese</cp:lastModifiedBy>
  <cp:revision>177</cp:revision>
  <dcterms:created xsi:type="dcterms:W3CDTF">2022-06-22T07:44:41Z</dcterms:created>
  <dcterms:modified xsi:type="dcterms:W3CDTF">2025-03-14T09:55:48Z</dcterms:modified>
  <cp:category/>
</cp:coreProperties>
</file>