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m4a" ContentType="audio/mp4"/>
  <Default Extension="wmf" ContentType="image/x-wmf"/>
  <Default Extension="rels" ContentType="application/vnd.openxmlformats-package.relationships+xml"/>
  <Default Extension="xml" ContentType="application/xml"/>
  <Default Extension="vml" ContentType="application/vnd.openxmlformats-officedocument.vmlDrawing"/>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2.xml" ContentType="application/vnd.openxmlformats-officedocument.theme+xml"/>
  <Override PartName="/ppt/tags/tag22.xml" ContentType="application/vnd.openxmlformats-officedocument.presentationml.tags+xml"/>
  <Override PartName="/ppt/theme/theme3.xml" ContentType="application/vnd.openxmlformats-officedocument.them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8.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0.xml" ContentType="application/vnd.openxmlformats-officedocument.presentationml.notesSlide+xml"/>
  <Override PartName="/ppt/tags/tag31.xml" ContentType="application/vnd.openxmlformats-officedocument.presentationml.tags+xml"/>
  <Override PartName="/ppt/notesSlides/notesSlide11.xml" ContentType="application/vnd.openxmlformats-officedocument.presentationml.notesSlide+xml"/>
  <Override PartName="/ppt/tags/tag3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Lst>
  <p:notesMasterIdLst>
    <p:notesMasterId r:id="rId68"/>
  </p:notesMasterIdLst>
  <p:handoutMasterIdLst>
    <p:handoutMasterId r:id="rId69"/>
  </p:handoutMasterIdLst>
  <p:sldIdLst>
    <p:sldId id="256" r:id="rId6"/>
    <p:sldId id="340" r:id="rId7"/>
    <p:sldId id="273" r:id="rId8"/>
    <p:sldId id="274" r:id="rId9"/>
    <p:sldId id="275" r:id="rId10"/>
    <p:sldId id="276" r:id="rId11"/>
    <p:sldId id="277" r:id="rId12"/>
    <p:sldId id="278" r:id="rId13"/>
    <p:sldId id="281" r:id="rId14"/>
    <p:sldId id="282" r:id="rId15"/>
    <p:sldId id="284" r:id="rId16"/>
    <p:sldId id="285" r:id="rId17"/>
    <p:sldId id="286" r:id="rId18"/>
    <p:sldId id="287" r:id="rId19"/>
    <p:sldId id="288" r:id="rId20"/>
    <p:sldId id="289" r:id="rId21"/>
    <p:sldId id="290" r:id="rId22"/>
    <p:sldId id="291" r:id="rId23"/>
    <p:sldId id="292" r:id="rId24"/>
    <p:sldId id="293" r:id="rId25"/>
    <p:sldId id="294" r:id="rId26"/>
    <p:sldId id="295" r:id="rId27"/>
    <p:sldId id="296" r:id="rId28"/>
    <p:sldId id="297" r:id="rId29"/>
    <p:sldId id="298" r:id="rId30"/>
    <p:sldId id="299" r:id="rId31"/>
    <p:sldId id="300" r:id="rId32"/>
    <p:sldId id="301" r:id="rId33"/>
    <p:sldId id="302" r:id="rId34"/>
    <p:sldId id="303" r:id="rId35"/>
    <p:sldId id="304" r:id="rId36"/>
    <p:sldId id="305" r:id="rId37"/>
    <p:sldId id="306" r:id="rId38"/>
    <p:sldId id="307" r:id="rId39"/>
    <p:sldId id="308" r:id="rId40"/>
    <p:sldId id="309" r:id="rId41"/>
    <p:sldId id="310" r:id="rId42"/>
    <p:sldId id="311" r:id="rId43"/>
    <p:sldId id="312" r:id="rId44"/>
    <p:sldId id="313" r:id="rId45"/>
    <p:sldId id="314" r:id="rId46"/>
    <p:sldId id="315" r:id="rId47"/>
    <p:sldId id="316" r:id="rId48"/>
    <p:sldId id="317" r:id="rId49"/>
    <p:sldId id="318" r:id="rId50"/>
    <p:sldId id="319" r:id="rId51"/>
    <p:sldId id="320" r:id="rId52"/>
    <p:sldId id="321" r:id="rId53"/>
    <p:sldId id="322" r:id="rId54"/>
    <p:sldId id="324" r:id="rId55"/>
    <p:sldId id="326" r:id="rId56"/>
    <p:sldId id="342" r:id="rId57"/>
    <p:sldId id="327" r:id="rId58"/>
    <p:sldId id="330" r:id="rId59"/>
    <p:sldId id="331" r:id="rId60"/>
    <p:sldId id="332" r:id="rId61"/>
    <p:sldId id="333" r:id="rId62"/>
    <p:sldId id="334" r:id="rId63"/>
    <p:sldId id="343" r:id="rId64"/>
    <p:sldId id="344" r:id="rId65"/>
    <p:sldId id="345" r:id="rId66"/>
    <p:sldId id="346" r:id="rId67"/>
  </p:sldIdLst>
  <p:sldSz cx="9144000" cy="6858000" type="screen4x3"/>
  <p:notesSz cx="6858000" cy="9144000"/>
  <p:custDataLst>
    <p:tags r:id="rId70"/>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935">
          <p15:clr>
            <a:srgbClr val="A4A3A4"/>
          </p15:clr>
        </p15:guide>
        <p15:guide id="2" orient="horz" pos="3884">
          <p15:clr>
            <a:srgbClr val="A4A3A4"/>
          </p15:clr>
        </p15:guide>
        <p15:guide id="3" orient="horz" pos="663">
          <p15:clr>
            <a:srgbClr val="A4A3A4"/>
          </p15:clr>
        </p15:guide>
        <p15:guide id="4" pos="5511">
          <p15:clr>
            <a:srgbClr val="A4A3A4"/>
          </p15:clr>
        </p15:guide>
        <p15:guide id="5" pos="249">
          <p15:clr>
            <a:srgbClr val="A4A3A4"/>
          </p15:clr>
        </p15:guide>
      </p15:sldGuideLst>
    </p:ext>
    <p:ext uri="{2D200454-40CA-4A62-9FC3-DE9A4176ACB9}">
      <p15:notesGuideLst xmlns:p15="http://schemas.microsoft.com/office/powerpoint/2012/main">
        <p15:guide id="1" orient="horz" pos="5602">
          <p15:clr>
            <a:srgbClr val="A4A3A4"/>
          </p15:clr>
        </p15:guide>
        <p15:guide id="2" orient="horz" pos="5375">
          <p15:clr>
            <a:srgbClr val="A4A3A4"/>
          </p15:clr>
        </p15:guide>
        <p15:guide id="3" pos="346">
          <p15:clr>
            <a:srgbClr val="A4A3A4"/>
          </p15:clr>
        </p15:guide>
        <p15:guide id="4" pos="3974">
          <p15:clr>
            <a:srgbClr val="A4A3A4"/>
          </p15:clr>
        </p15:guide>
        <p15:guide id="5" pos="111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ette Elwert" initials="ae"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107F4E9-9DCA-4DDE-A1D2-A53A3229F052}">
  <a:tblStyle styleId="{C107F4E9-9DCA-4DDE-A1D2-A53A3229F052}" styleName="Asklepios Tabelle">
    <a:wholeTbl>
      <a:tcTxStyle>
        <a:fontRef idx="minor">
          <a:prstClr val="black"/>
        </a:fontRef>
        <a:schemeClr val="dk1"/>
      </a:tcTxStyle>
      <a:tcStyle>
        <a:tcBdr>
          <a:left>
            <a:ln>
              <a:noFill/>
            </a:ln>
          </a:left>
          <a:right>
            <a:ln>
              <a:noFill/>
            </a:ln>
          </a:right>
          <a:top>
            <a:ln>
              <a:noFill/>
            </a:ln>
          </a:top>
          <a:bottom>
            <a:ln w="9525" cmpd="sng">
              <a:solidFill>
                <a:srgbClr val="6E6E6E"/>
              </a:solidFill>
            </a:ln>
          </a:bottom>
          <a:insideH>
            <a:ln w="9525" cmpd="sng">
              <a:solidFill>
                <a:srgbClr val="6E6E6E"/>
              </a:solidFill>
            </a:ln>
          </a:insideH>
          <a:insideV>
            <a:ln>
              <a:noFill/>
            </a:ln>
          </a:insideV>
        </a:tcBdr>
        <a:fill>
          <a:noFill/>
        </a:fill>
      </a:tcStyle>
    </a:wholeTbl>
    <a:lastCol>
      <a:tcTxStyle>
        <a:fontRef idx="minor">
          <a:prstClr val="black"/>
        </a:fontRef>
        <a:schemeClr val="accent2"/>
      </a:tcTxStyle>
      <a:tcStyle>
        <a:tcBdr/>
      </a:tcStyle>
    </a:lastCol>
  </a:tblStyle>
  <a:tblStyle styleId="{E089D475-31BC-458A-B892-42E9EC374E00}" styleName="Asklepios Agenda">
    <a:wholeTbl>
      <a:tcTxStyle>
        <a:fontRef idx="major">
          <a:prstClr val="black"/>
        </a:fontRef>
        <a:schemeClr val="accent1"/>
      </a:tcTxStyle>
      <a:tcStyle>
        <a:tcBdr>
          <a:left>
            <a:ln>
              <a:noFill/>
            </a:ln>
          </a:left>
          <a:right>
            <a:ln>
              <a:noFill/>
            </a:ln>
          </a:right>
          <a:top>
            <a:ln>
              <a:noFill/>
            </a:ln>
          </a:top>
          <a:bottom>
            <a:ln w="9525" cmpd="sng">
              <a:solidFill>
                <a:srgbClr val="6E6E6E"/>
              </a:solidFill>
            </a:ln>
          </a:bottom>
          <a:insideH>
            <a:ln w="9525" cmpd="sng">
              <a:solidFill>
                <a:srgbClr val="6E6E6E"/>
              </a:solidFill>
            </a:ln>
          </a:insideH>
          <a:insideV>
            <a:ln>
              <a:noFill/>
            </a:ln>
          </a:insideV>
        </a:tcBdr>
        <a:fill>
          <a:noFill/>
        </a:fill>
      </a:tcStyle>
    </a:wholeTbl>
    <a:lastCol>
      <a:tcTxStyle>
        <a:fontRef idx="major">
          <a:prstClr val="black"/>
        </a:fontRef>
        <a:schemeClr val="accent1"/>
      </a:tcTxStyle>
      <a:tcStyle>
        <a:tcBdr/>
      </a:tcStyle>
    </a:lastCo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76" autoAdjust="0"/>
    <p:restoredTop sz="94660"/>
  </p:normalViewPr>
  <p:slideViewPr>
    <p:cSldViewPr showGuides="1">
      <p:cViewPr varScale="1">
        <p:scale>
          <a:sx n="73" d="100"/>
          <a:sy n="73" d="100"/>
        </p:scale>
        <p:origin x="540" y="66"/>
      </p:cViewPr>
      <p:guideLst>
        <p:guide orient="horz" pos="935"/>
        <p:guide orient="horz" pos="3884"/>
        <p:guide orient="horz" pos="663"/>
        <p:guide pos="5511"/>
        <p:guide pos="249"/>
      </p:guideLst>
    </p:cSldViewPr>
  </p:slideViewPr>
  <p:notesTextViewPr>
    <p:cViewPr>
      <p:scale>
        <a:sx n="100" d="100"/>
        <a:sy n="100" d="100"/>
      </p:scale>
      <p:origin x="0" y="0"/>
    </p:cViewPr>
  </p:notesTextViewPr>
  <p:sorterViewPr>
    <p:cViewPr varScale="1">
      <p:scale>
        <a:sx n="1" d="1"/>
        <a:sy n="1" d="1"/>
      </p:scale>
      <p:origin x="0" y="0"/>
    </p:cViewPr>
  </p:sorterViewPr>
  <p:notesViewPr>
    <p:cSldViewPr showGuides="1">
      <p:cViewPr varScale="1">
        <p:scale>
          <a:sx n="76" d="100"/>
          <a:sy n="76" d="100"/>
        </p:scale>
        <p:origin x="-2634" y="-90"/>
      </p:cViewPr>
      <p:guideLst>
        <p:guide orient="horz" pos="5602"/>
        <p:guide orient="horz" pos="5375"/>
        <p:guide pos="346"/>
        <p:guide pos="3974"/>
        <p:guide pos="111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notesMaster" Target="notesMasters/notesMaster1.xml"/><Relationship Id="rId7" Type="http://schemas.openxmlformats.org/officeDocument/2006/relationships/slide" Target="slides/slide2.xml"/><Relationship Id="rId71"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slide" Target="slides/slide56.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handoutMaster" Target="handoutMasters/handout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tags" Target="tags/tag1.xml"/><Relationship Id="rId75"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3" Type="http://schemas.openxmlformats.org/officeDocument/2006/relationships/tags" Target="../tags/tag24.xml"/><Relationship Id="rId2" Type="http://schemas.openxmlformats.org/officeDocument/2006/relationships/tags" Target="../tags/tag23.xml"/><Relationship Id="rId1" Type="http://schemas.openxmlformats.org/officeDocument/2006/relationships/theme" Target="../theme/theme3.xml"/><Relationship Id="rId4" Type="http://schemas.openxmlformats.org/officeDocument/2006/relationships/image" Target="../media/image9.emf"/></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hteck 8"/>
          <p:cNvSpPr/>
          <p:nvPr>
            <p:custDataLst>
              <p:tags r:id="rId2"/>
            </p:custDataLst>
          </p:nvPr>
        </p:nvSpPr>
        <p:spPr bwMode="gray">
          <a:xfrm>
            <a:off x="0" y="8893176"/>
            <a:ext cx="6876000" cy="287337"/>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3" name="Datumsplatzhalter 2"/>
          <p:cNvSpPr>
            <a:spLocks noGrp="1"/>
          </p:cNvSpPr>
          <p:nvPr>
            <p:ph type="dt" sz="quarter" idx="1"/>
          </p:nvPr>
        </p:nvSpPr>
        <p:spPr bwMode="gray">
          <a:xfrm>
            <a:off x="549276" y="8893175"/>
            <a:ext cx="1223541" cy="250824"/>
          </a:xfrm>
          <a:prstGeom prst="rect">
            <a:avLst/>
          </a:prstGeom>
        </p:spPr>
        <p:txBody>
          <a:bodyPr vert="horz" lIns="0" tIns="0" rIns="0" bIns="0" rtlCol="0" anchor="ctr" anchorCtr="0"/>
          <a:lstStyle>
            <a:lvl1pPr algn="r">
              <a:defRPr sz="1200"/>
            </a:lvl1pPr>
          </a:lstStyle>
          <a:p>
            <a:pPr algn="l"/>
            <a:fld id="{19651D50-4654-4391-A0C4-A323962745EE}" type="datetime1">
              <a:rPr lang="de-DE" sz="1000" smtClean="0">
                <a:solidFill>
                  <a:schemeClr val="bg1"/>
                </a:solidFill>
                <a:latin typeface="Franklin Gothic Book" pitchFamily="34" charset="0"/>
              </a:rPr>
              <a:pPr algn="l"/>
              <a:t>22.04.2020</a:t>
            </a:fld>
            <a:endParaRPr lang="de-DE" sz="1000">
              <a:solidFill>
                <a:schemeClr val="bg1"/>
              </a:solidFill>
              <a:latin typeface="Franklin Gothic Book" pitchFamily="34" charset="0"/>
            </a:endParaRPr>
          </a:p>
        </p:txBody>
      </p:sp>
      <p:sp>
        <p:nvSpPr>
          <p:cNvPr id="4" name="Fußzeilenplatzhalter 3"/>
          <p:cNvSpPr>
            <a:spLocks noGrp="1"/>
          </p:cNvSpPr>
          <p:nvPr>
            <p:ph type="ftr" sz="quarter" idx="2"/>
          </p:nvPr>
        </p:nvSpPr>
        <p:spPr bwMode="gray">
          <a:xfrm>
            <a:off x="1844824" y="8893175"/>
            <a:ext cx="3888432" cy="249238"/>
          </a:xfrm>
          <a:prstGeom prst="rect">
            <a:avLst/>
          </a:prstGeom>
        </p:spPr>
        <p:txBody>
          <a:bodyPr vert="horz" lIns="0" tIns="0" rIns="0" bIns="0" rtlCol="0" anchor="ctr" anchorCtr="0"/>
          <a:lstStyle>
            <a:lvl1pPr algn="l">
              <a:defRPr sz="1200"/>
            </a:lvl1pPr>
          </a:lstStyle>
          <a:p>
            <a:endParaRPr lang="de-DE" sz="1000" dirty="0">
              <a:solidFill>
                <a:schemeClr val="bg1"/>
              </a:solidFill>
              <a:latin typeface="Franklin Gothic Book" pitchFamily="34" charset="0"/>
            </a:endParaRPr>
          </a:p>
        </p:txBody>
      </p:sp>
      <p:sp>
        <p:nvSpPr>
          <p:cNvPr id="5" name="Foliennummernplatzhalter 4"/>
          <p:cNvSpPr>
            <a:spLocks noGrp="1"/>
          </p:cNvSpPr>
          <p:nvPr>
            <p:ph type="sldNum" sz="quarter" idx="3"/>
          </p:nvPr>
        </p:nvSpPr>
        <p:spPr bwMode="gray">
          <a:xfrm>
            <a:off x="5805264" y="8893175"/>
            <a:ext cx="503461" cy="249238"/>
          </a:xfrm>
          <a:prstGeom prst="rect">
            <a:avLst/>
          </a:prstGeom>
        </p:spPr>
        <p:txBody>
          <a:bodyPr vert="horz" lIns="0" tIns="0" rIns="0" bIns="0" rtlCol="0" anchor="ctr" anchorCtr="0"/>
          <a:lstStyle>
            <a:lvl1pPr algn="r">
              <a:defRPr sz="1200"/>
            </a:lvl1pPr>
          </a:lstStyle>
          <a:p>
            <a:fld id="{8B3CF8FF-8231-4FB1-9DEA-6FA9542D5EE1}" type="slidenum">
              <a:rPr lang="de-DE" sz="1000" smtClean="0">
                <a:solidFill>
                  <a:schemeClr val="bg1"/>
                </a:solidFill>
                <a:latin typeface="Franklin Gothic Book" pitchFamily="34" charset="0"/>
              </a:rPr>
              <a:pPr/>
              <a:t>‹Nr.›</a:t>
            </a:fld>
            <a:endParaRPr lang="de-DE" sz="1000">
              <a:solidFill>
                <a:schemeClr val="bg1"/>
              </a:solidFill>
              <a:latin typeface="Franklin Gothic Book" pitchFamily="34" charset="0"/>
            </a:endParaRPr>
          </a:p>
        </p:txBody>
      </p:sp>
      <p:pic>
        <p:nvPicPr>
          <p:cNvPr id="10" name="Picture 9"/>
          <p:cNvPicPr>
            <a:picLocks noChangeAspect="1" noChangeArrowheads="1"/>
          </p:cNvPicPr>
          <p:nvPr>
            <p:custDataLst>
              <p:tags r:id="rId3"/>
            </p:custDataLst>
          </p:nvPr>
        </p:nvPicPr>
        <p:blipFill>
          <a:blip r:embed="rId4" cstate="print">
            <a:extLst>
              <a:ext uri="{28A0092B-C50C-407E-A947-70E740481C1C}">
                <a14:useLocalDpi xmlns:a14="http://schemas.microsoft.com/office/drawing/2010/main" val="0"/>
              </a:ext>
            </a:extLst>
          </a:blip>
          <a:srcRect b="30486"/>
          <a:stretch>
            <a:fillRect/>
          </a:stretch>
        </p:blipFill>
        <p:spPr bwMode="gray">
          <a:xfrm>
            <a:off x="4509121" y="310505"/>
            <a:ext cx="1800225"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393036390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2" Type="http://schemas.openxmlformats.org/officeDocument/2006/relationships/tags" Target="../tags/tag22.xml"/><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hteck 7"/>
          <p:cNvSpPr/>
          <p:nvPr>
            <p:custDataLst>
              <p:tags r:id="rId2"/>
            </p:custDataLst>
          </p:nvPr>
        </p:nvSpPr>
        <p:spPr bwMode="gray">
          <a:xfrm>
            <a:off x="0" y="8893176"/>
            <a:ext cx="6876000" cy="287337"/>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3" name="Datumsplatzhalter 2"/>
          <p:cNvSpPr>
            <a:spLocks noGrp="1"/>
          </p:cNvSpPr>
          <p:nvPr>
            <p:ph type="dt" idx="1"/>
          </p:nvPr>
        </p:nvSpPr>
        <p:spPr bwMode="gray">
          <a:xfrm>
            <a:off x="549276" y="8894762"/>
            <a:ext cx="1223963" cy="249238"/>
          </a:xfrm>
          <a:prstGeom prst="rect">
            <a:avLst/>
          </a:prstGeom>
        </p:spPr>
        <p:txBody>
          <a:bodyPr vert="horz" lIns="0" tIns="0" rIns="0" bIns="0" rtlCol="0" anchor="ctr" anchorCtr="0"/>
          <a:lstStyle>
            <a:lvl1pPr algn="l">
              <a:defRPr sz="1000">
                <a:solidFill>
                  <a:schemeClr val="bg1"/>
                </a:solidFill>
                <a:latin typeface="Franklin Gothic Book" pitchFamily="34" charset="0"/>
              </a:defRPr>
            </a:lvl1pPr>
          </a:lstStyle>
          <a:p>
            <a:fld id="{683BA933-7109-4FB4-8904-50F821E60B1D}" type="datetime1">
              <a:rPr lang="de-DE" smtClean="0"/>
              <a:pPr/>
              <a:t>22.04.2020</a:t>
            </a:fld>
            <a:endParaRPr lang="de-DE" dirty="0"/>
          </a:p>
        </p:txBody>
      </p:sp>
      <p:sp>
        <p:nvSpPr>
          <p:cNvPr id="4" name="Folienbildplatzhalter 3"/>
          <p:cNvSpPr>
            <a:spLocks noGrp="1" noRot="1" noChangeAspect="1"/>
          </p:cNvSpPr>
          <p:nvPr>
            <p:ph type="sldImg" idx="2"/>
          </p:nvPr>
        </p:nvSpPr>
        <p:spPr bwMode="gray">
          <a:xfrm>
            <a:off x="549275"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bwMode="gray">
          <a:xfrm>
            <a:off x="549275" y="4343399"/>
            <a:ext cx="5759450" cy="4189413"/>
          </a:xfrm>
          <a:prstGeom prst="rect">
            <a:avLst/>
          </a:prstGeom>
        </p:spPr>
        <p:txBody>
          <a:bodyPr vert="horz" lIns="0" tIns="0" rIns="0" bIns="0" rtlCol="0">
            <a:no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p>
          <a:p>
            <a:pPr lvl="6"/>
            <a:r>
              <a:rPr lang="de-DE" dirty="0" smtClean="0"/>
              <a:t>Siebte Ebene</a:t>
            </a:r>
          </a:p>
          <a:p>
            <a:pPr lvl="7"/>
            <a:r>
              <a:rPr lang="de-DE" dirty="0" smtClean="0"/>
              <a:t>Achte Ebene</a:t>
            </a:r>
          </a:p>
          <a:p>
            <a:pPr lvl="8"/>
            <a:r>
              <a:rPr lang="de-DE" dirty="0" smtClean="0"/>
              <a:t>Neunte Ebene</a:t>
            </a:r>
            <a:endParaRPr lang="de-DE" dirty="0"/>
          </a:p>
        </p:txBody>
      </p:sp>
      <p:sp>
        <p:nvSpPr>
          <p:cNvPr id="6" name="Fußzeilenplatzhalter 5"/>
          <p:cNvSpPr>
            <a:spLocks noGrp="1"/>
          </p:cNvSpPr>
          <p:nvPr>
            <p:ph type="ftr" sz="quarter" idx="4"/>
          </p:nvPr>
        </p:nvSpPr>
        <p:spPr bwMode="gray">
          <a:xfrm>
            <a:off x="1844824" y="8893175"/>
            <a:ext cx="3888433" cy="249238"/>
          </a:xfrm>
          <a:prstGeom prst="rect">
            <a:avLst/>
          </a:prstGeom>
        </p:spPr>
        <p:txBody>
          <a:bodyPr vert="horz" lIns="0" tIns="0" rIns="0" bIns="0" rtlCol="0" anchor="ctr" anchorCtr="0"/>
          <a:lstStyle>
            <a:lvl1pPr algn="l">
              <a:defRPr sz="1000">
                <a:solidFill>
                  <a:schemeClr val="bg1"/>
                </a:solidFill>
                <a:latin typeface="Franklin Gothic Book" pitchFamily="34" charset="0"/>
              </a:defRPr>
            </a:lvl1pPr>
          </a:lstStyle>
          <a:p>
            <a:endParaRPr lang="de-DE" dirty="0"/>
          </a:p>
        </p:txBody>
      </p:sp>
      <p:sp>
        <p:nvSpPr>
          <p:cNvPr id="7" name="Foliennummernplatzhalter 6"/>
          <p:cNvSpPr>
            <a:spLocks noGrp="1"/>
          </p:cNvSpPr>
          <p:nvPr>
            <p:ph type="sldNum" sz="quarter" idx="5"/>
          </p:nvPr>
        </p:nvSpPr>
        <p:spPr bwMode="gray">
          <a:xfrm>
            <a:off x="5805489" y="8893175"/>
            <a:ext cx="503236" cy="249238"/>
          </a:xfrm>
          <a:prstGeom prst="rect">
            <a:avLst/>
          </a:prstGeom>
        </p:spPr>
        <p:txBody>
          <a:bodyPr vert="horz" lIns="0" tIns="0" rIns="0" bIns="0" rtlCol="0" anchor="ctr" anchorCtr="0"/>
          <a:lstStyle>
            <a:lvl1pPr algn="r">
              <a:defRPr sz="1000">
                <a:solidFill>
                  <a:schemeClr val="bg1"/>
                </a:solidFill>
                <a:latin typeface="Franklin Gothic Book" pitchFamily="34" charset="0"/>
              </a:defRPr>
            </a:lvl1pPr>
          </a:lstStyle>
          <a:p>
            <a:fld id="{5407C051-E29B-41C6-878A-34F5899A9332}" type="slidenum">
              <a:rPr lang="de-DE" smtClean="0"/>
              <a:pPr/>
              <a:t>‹Nr.›</a:t>
            </a:fld>
            <a:endParaRPr lang="de-DE"/>
          </a:p>
        </p:txBody>
      </p:sp>
    </p:spTree>
    <p:extLst>
      <p:ext uri="{BB962C8B-B14F-4D97-AF65-F5344CB8AC3E}">
        <p14:creationId xmlns:p14="http://schemas.microsoft.com/office/powerpoint/2010/main" val="2500409795"/>
      </p:ext>
    </p:extLst>
  </p:cSld>
  <p:clrMap bg1="lt1" tx1="dk1" bg2="lt2" tx2="dk2" accent1="accent1" accent2="accent2" accent3="accent3" accent4="accent4" accent5="accent5" accent6="accent6" hlink="hlink" folHlink="folHlink"/>
  <p:hf hdr="0"/>
  <p:notesStyle>
    <a:lvl1pPr marL="0" algn="l" defTabSz="914400" rtl="0" eaLnBrk="1" latinLnBrk="0" hangingPunct="1">
      <a:spcAft>
        <a:spcPts val="400"/>
      </a:spcAft>
      <a:defRPr sz="1200" kern="1200">
        <a:solidFill>
          <a:schemeClr val="accent2"/>
        </a:solidFill>
        <a:latin typeface="+mj-lt"/>
        <a:ea typeface="+mn-ea"/>
        <a:cs typeface="+mn-cs"/>
      </a:defRPr>
    </a:lvl1pPr>
    <a:lvl2pPr marL="0" indent="0" algn="l" defTabSz="914400" rtl="0" eaLnBrk="1" latinLnBrk="0" hangingPunct="1">
      <a:spcAft>
        <a:spcPts val="200"/>
      </a:spcAft>
      <a:defRPr sz="1200" kern="1200">
        <a:solidFill>
          <a:schemeClr val="tx1"/>
        </a:solidFill>
        <a:latin typeface="+mn-lt"/>
        <a:ea typeface="+mn-ea"/>
        <a:cs typeface="+mn-cs"/>
      </a:defRPr>
    </a:lvl2pPr>
    <a:lvl3pPr marL="108000" indent="-108000" algn="l" defTabSz="914400" rtl="0" eaLnBrk="1" latinLnBrk="0" hangingPunct="1">
      <a:buClr>
        <a:schemeClr val="accent2"/>
      </a:buClr>
      <a:buFont typeface="Arial" pitchFamily="34" charset="0"/>
      <a:buChar char="•"/>
      <a:defRPr sz="1200" kern="1200">
        <a:solidFill>
          <a:schemeClr val="tx1"/>
        </a:solidFill>
        <a:latin typeface="+mn-lt"/>
        <a:ea typeface="+mn-ea"/>
        <a:cs typeface="+mn-cs"/>
      </a:defRPr>
    </a:lvl3pPr>
    <a:lvl4pPr marL="216000" indent="-108000" algn="l" defTabSz="914400" rtl="0" eaLnBrk="1" latinLnBrk="0" hangingPunct="1">
      <a:buClr>
        <a:schemeClr val="accent2"/>
      </a:buClr>
      <a:buFont typeface="Book Antiqua" pitchFamily="18" charset="0"/>
      <a:buChar char="–"/>
      <a:defRPr sz="1200" kern="1200">
        <a:solidFill>
          <a:schemeClr val="tx1"/>
        </a:solidFill>
        <a:latin typeface="+mn-lt"/>
        <a:ea typeface="+mn-ea"/>
        <a:cs typeface="+mn-cs"/>
      </a:defRPr>
    </a:lvl4pPr>
    <a:lvl5pPr marL="324000" indent="-108000" algn="l" defTabSz="914400" rtl="0" eaLnBrk="1" latinLnBrk="0" hangingPunct="1">
      <a:buClr>
        <a:schemeClr val="accent2"/>
      </a:buClr>
      <a:buFont typeface="Book Antiqua" pitchFamily="18" charset="0"/>
      <a:buChar char="–"/>
      <a:defRPr sz="1200" kern="1200">
        <a:solidFill>
          <a:schemeClr val="tx1"/>
        </a:solidFill>
        <a:latin typeface="+mn-lt"/>
        <a:ea typeface="+mn-ea"/>
        <a:cs typeface="+mn-cs"/>
      </a:defRPr>
    </a:lvl5pPr>
    <a:lvl6pPr marL="324000" indent="-108000" algn="l" defTabSz="914400" rtl="0" eaLnBrk="1" latinLnBrk="0" hangingPunct="1">
      <a:buClr>
        <a:schemeClr val="accent2"/>
      </a:buClr>
      <a:buFont typeface="Book Antiqua" pitchFamily="18" charset="0"/>
      <a:buChar char="–"/>
      <a:defRPr sz="1200" kern="1200" baseline="0">
        <a:solidFill>
          <a:schemeClr val="tx1"/>
        </a:solidFill>
        <a:latin typeface="+mn-lt"/>
        <a:ea typeface="+mn-ea"/>
        <a:cs typeface="+mn-cs"/>
      </a:defRPr>
    </a:lvl6pPr>
    <a:lvl7pPr marL="324000" indent="-108000" algn="l" defTabSz="914400" rtl="0" eaLnBrk="1" latinLnBrk="0" hangingPunct="1">
      <a:buClr>
        <a:schemeClr val="accent2"/>
      </a:buClr>
      <a:buFont typeface="Book Antiqua" pitchFamily="18" charset="0"/>
      <a:buChar char="–"/>
      <a:defRPr sz="1200" kern="1200" baseline="0">
        <a:solidFill>
          <a:schemeClr val="tx1"/>
        </a:solidFill>
        <a:latin typeface="+mn-lt"/>
        <a:ea typeface="+mn-ea"/>
        <a:cs typeface="+mn-cs"/>
      </a:defRPr>
    </a:lvl7pPr>
    <a:lvl8pPr marL="324000" indent="-108000" algn="l" defTabSz="914400" rtl="0" eaLnBrk="1" latinLnBrk="0" hangingPunct="1">
      <a:buClr>
        <a:schemeClr val="accent2"/>
      </a:buClr>
      <a:buFont typeface="Book Antiqua" pitchFamily="18" charset="0"/>
      <a:buChar char="–"/>
      <a:defRPr sz="1200" kern="1200">
        <a:solidFill>
          <a:schemeClr val="tx1"/>
        </a:solidFill>
        <a:latin typeface="+mn-lt"/>
        <a:ea typeface="+mn-ea"/>
        <a:cs typeface="+mn-cs"/>
      </a:defRPr>
    </a:lvl8pPr>
    <a:lvl9pPr marL="324000" indent="-108000" algn="l" defTabSz="914400" rtl="0" eaLnBrk="1" latinLnBrk="0" hangingPunct="1">
      <a:buClr>
        <a:schemeClr val="accent2"/>
      </a:buClr>
      <a:buFont typeface="Book Antiqua" pitchFamily="18" charset="0"/>
      <a:buChar char="–"/>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p:cNvSpPr>
          <p:nvPr>
            <p:ph type="sldImg"/>
          </p:nvPr>
        </p:nvSpPr>
        <p:spPr>
          <a:ln/>
        </p:spPr>
      </p:sp>
      <p:sp>
        <p:nvSpPr>
          <p:cNvPr id="20483" name="Notizenplatzhalter 2"/>
          <p:cNvSpPr>
            <a:spLocks noGrp="1"/>
          </p:cNvSpPr>
          <p:nvPr>
            <p:ph type="body" idx="1"/>
          </p:nvPr>
        </p:nvSpPr>
        <p:spPr>
          <a:noFill/>
          <a:ln/>
        </p:spPr>
        <p:txBody>
          <a:bodyPr/>
          <a:lstStyle/>
          <a:p>
            <a:r>
              <a:rPr lang="de-DE" smtClean="0">
                <a:solidFill>
                  <a:srgbClr val="151490"/>
                </a:solidFill>
              </a:rPr>
              <a:t>RKI &amp; GEKID 2012 „Krebs in Deutschland</a:t>
            </a:r>
          </a:p>
          <a:p>
            <a:endParaRPr lang="de-DE" smtClean="0"/>
          </a:p>
          <a:p>
            <a:endParaRPr lang="de-DE" smtClean="0"/>
          </a:p>
        </p:txBody>
      </p:sp>
      <p:sp>
        <p:nvSpPr>
          <p:cNvPr id="20484" name="Foliennummernplatzhalter 3"/>
          <p:cNvSpPr>
            <a:spLocks noGrp="1"/>
          </p:cNvSpPr>
          <p:nvPr>
            <p:ph type="sldNum" sz="quarter" idx="5"/>
          </p:nvPr>
        </p:nvSpPr>
        <p:spPr>
          <a:noFill/>
        </p:spPr>
        <p:txBody>
          <a:bodyPr/>
          <a:lstStyle/>
          <a:p>
            <a:fld id="{E5CB64CB-7C0C-6947-97A6-87C878A0163B}" type="slidenum">
              <a:rPr lang="de-DE" smtClean="0"/>
              <a:pPr/>
              <a:t>7</a:t>
            </a:fld>
            <a:endParaRPr lang="de-DE" smtClean="0"/>
          </a:p>
        </p:txBody>
      </p:sp>
    </p:spTree>
    <p:extLst>
      <p:ext uri="{BB962C8B-B14F-4D97-AF65-F5344CB8AC3E}">
        <p14:creationId xmlns:p14="http://schemas.microsoft.com/office/powerpoint/2010/main" val="13101581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TextEdit="1"/>
          </p:cNvSpPr>
          <p:nvPr>
            <p:ph type="sldImg"/>
          </p:nvPr>
        </p:nvSpPr>
        <p:spPr>
          <a:xfrm>
            <a:off x="1135063" y="703263"/>
            <a:ext cx="4589462" cy="3443287"/>
          </a:xfrm>
          <a:ln/>
        </p:spPr>
      </p:sp>
      <p:sp>
        <p:nvSpPr>
          <p:cNvPr id="58371" name="Rectangle 3"/>
          <p:cNvSpPr>
            <a:spLocks noGrp="1"/>
          </p:cNvSpPr>
          <p:nvPr>
            <p:ph type="body" idx="1"/>
          </p:nvPr>
        </p:nvSpPr>
        <p:spPr>
          <a:xfrm>
            <a:off x="923925" y="4359275"/>
            <a:ext cx="5010150" cy="4075113"/>
          </a:xfrm>
          <a:noFill/>
          <a:ln/>
        </p:spPr>
        <p:txBody>
          <a:bodyPr/>
          <a:lstStyle/>
          <a:p>
            <a:r>
              <a:rPr lang="de-DE" b="1"/>
              <a:t>Fatigue-Syndrom</a:t>
            </a:r>
          </a:p>
          <a:p>
            <a:endParaRPr lang="de-DE"/>
          </a:p>
          <a:p>
            <a:r>
              <a:rPr lang="de-DE" b="1"/>
              <a:t>Symptome, die das Fatigue-Syndrom begleiten</a:t>
            </a:r>
          </a:p>
          <a:p>
            <a:endParaRPr lang="de-DE"/>
          </a:p>
        </p:txBody>
      </p:sp>
    </p:spTree>
    <p:extLst>
      <p:ext uri="{BB962C8B-B14F-4D97-AF65-F5344CB8AC3E}">
        <p14:creationId xmlns:p14="http://schemas.microsoft.com/office/powerpoint/2010/main" val="20910801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9A64FBC0-E3AF-9246-93B7-D1A4EA4A4D28}" type="slidenum">
              <a:rPr lang="de-DE"/>
              <a:pPr/>
              <a:t>54</a:t>
            </a:fld>
            <a:endParaRPr lang="de-DE"/>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de-DE"/>
          </a:p>
        </p:txBody>
      </p:sp>
    </p:spTree>
    <p:extLst>
      <p:ext uri="{BB962C8B-B14F-4D97-AF65-F5344CB8AC3E}">
        <p14:creationId xmlns:p14="http://schemas.microsoft.com/office/powerpoint/2010/main" val="15342331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lienbildplatzhalter 1"/>
          <p:cNvSpPr>
            <a:spLocks noGrp="1" noRot="1" noChangeAspect="1"/>
          </p:cNvSpPr>
          <p:nvPr>
            <p:ph type="sldImg"/>
          </p:nvPr>
        </p:nvSpPr>
        <p:spPr>
          <a:ln/>
        </p:spPr>
      </p:sp>
      <p:sp>
        <p:nvSpPr>
          <p:cNvPr id="22531" name="Notizenplatzhalter 2"/>
          <p:cNvSpPr>
            <a:spLocks noGrp="1"/>
          </p:cNvSpPr>
          <p:nvPr>
            <p:ph type="body" idx="1"/>
          </p:nvPr>
        </p:nvSpPr>
        <p:spPr>
          <a:noFill/>
          <a:ln/>
        </p:spPr>
        <p:txBody>
          <a:bodyPr/>
          <a:lstStyle/>
          <a:p>
            <a:r>
              <a:rPr lang="de-DE" smtClean="0">
                <a:solidFill>
                  <a:srgbClr val="151490"/>
                </a:solidFill>
              </a:rPr>
              <a:t>RKI &amp; GEKID 2012: </a:t>
            </a:r>
            <a:r>
              <a:rPr lang="de-DE" b="1" smtClean="0">
                <a:solidFill>
                  <a:srgbClr val="151490"/>
                </a:solidFill>
              </a:rPr>
              <a:t>1,45 Mio Deutsche leben mit einer Krebserkrankung, doppelt so viele Männer und 40% mehr Frauen als 1990</a:t>
            </a:r>
          </a:p>
          <a:p>
            <a:r>
              <a:rPr lang="de-DE" smtClean="0">
                <a:solidFill>
                  <a:srgbClr val="151490"/>
                </a:solidFill>
              </a:rPr>
              <a:t>RKI: Robert-Koch-Institut</a:t>
            </a:r>
          </a:p>
          <a:p>
            <a:r>
              <a:rPr lang="de-DE" smtClean="0">
                <a:solidFill>
                  <a:srgbClr val="151490"/>
                </a:solidFill>
              </a:rPr>
              <a:t>GEKID: Gesellschaft der epidemiologischen Krebsregister in Deutschland</a:t>
            </a:r>
          </a:p>
          <a:p>
            <a:endParaRPr lang="de-DE" smtClean="0"/>
          </a:p>
        </p:txBody>
      </p:sp>
      <p:sp>
        <p:nvSpPr>
          <p:cNvPr id="22532" name="Foliennummernplatzhalter 3"/>
          <p:cNvSpPr>
            <a:spLocks noGrp="1"/>
          </p:cNvSpPr>
          <p:nvPr>
            <p:ph type="sldNum" sz="quarter" idx="5"/>
          </p:nvPr>
        </p:nvSpPr>
        <p:spPr>
          <a:noFill/>
        </p:spPr>
        <p:txBody>
          <a:bodyPr/>
          <a:lstStyle/>
          <a:p>
            <a:fld id="{C4DC8992-1073-0F4A-93AE-A365B1D7F9E3}" type="slidenum">
              <a:rPr lang="de-DE" smtClean="0"/>
              <a:pPr/>
              <a:t>8</a:t>
            </a:fld>
            <a:endParaRPr lang="de-DE" smtClean="0"/>
          </a:p>
        </p:txBody>
      </p:sp>
    </p:spTree>
    <p:extLst>
      <p:ext uri="{BB962C8B-B14F-4D97-AF65-F5344CB8AC3E}">
        <p14:creationId xmlns:p14="http://schemas.microsoft.com/office/powerpoint/2010/main" val="83255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Bei der Entstehung von Tumoren mit ihrer Tendenz zu nicht reguliertem Wachstum lässt sich als eine Störung des hier dargestellten Gleichgewichts darstellen:</a:t>
            </a:r>
          </a:p>
          <a:p>
            <a:r>
              <a:rPr lang="de-DE" dirty="0" smtClean="0"/>
              <a:t>Die zur </a:t>
            </a:r>
            <a:r>
              <a:rPr lang="de-DE" dirty="0" err="1" smtClean="0"/>
              <a:t>Proliferation</a:t>
            </a:r>
            <a:r>
              <a:rPr lang="de-DE" dirty="0" smtClean="0"/>
              <a:t> führenden Signale sind permanent aktiv</a:t>
            </a:r>
          </a:p>
          <a:p>
            <a:r>
              <a:rPr lang="de-DE" dirty="0" smtClean="0"/>
              <a:t>Der Weg in die </a:t>
            </a:r>
            <a:r>
              <a:rPr lang="de-DE" dirty="0" err="1" smtClean="0"/>
              <a:t>terminale</a:t>
            </a:r>
            <a:r>
              <a:rPr lang="de-DE" dirty="0" smtClean="0"/>
              <a:t> Differenzierung und damit die Beendigung der </a:t>
            </a:r>
            <a:r>
              <a:rPr lang="de-DE" dirty="0" err="1" smtClean="0"/>
              <a:t>Proliferation</a:t>
            </a:r>
            <a:r>
              <a:rPr lang="de-DE" dirty="0" smtClean="0"/>
              <a:t> kann durch entsprechende Signale aufgehoben sein</a:t>
            </a:r>
          </a:p>
          <a:p>
            <a:r>
              <a:rPr lang="de-DE" dirty="0" smtClean="0"/>
              <a:t>Die </a:t>
            </a:r>
            <a:r>
              <a:rPr lang="de-DE" dirty="0" err="1" smtClean="0"/>
              <a:t>Apoptose</a:t>
            </a:r>
            <a:r>
              <a:rPr lang="de-DE" dirty="0" smtClean="0"/>
              <a:t> kann infolge von DNA-Schäden blockiert sein</a:t>
            </a:r>
            <a:endParaRPr lang="de-DE" dirty="0"/>
          </a:p>
        </p:txBody>
      </p:sp>
      <p:sp>
        <p:nvSpPr>
          <p:cNvPr id="4" name="Foliennummernplatzhalter 3"/>
          <p:cNvSpPr>
            <a:spLocks noGrp="1"/>
          </p:cNvSpPr>
          <p:nvPr>
            <p:ph type="sldNum" sz="quarter" idx="10"/>
          </p:nvPr>
        </p:nvSpPr>
        <p:spPr/>
        <p:txBody>
          <a:bodyPr/>
          <a:lstStyle/>
          <a:p>
            <a:fld id="{E8EEEBC1-8903-8F4C-B1EB-D3A88DE74AB4}" type="slidenum">
              <a:rPr lang="de-DE" smtClean="0"/>
              <a:pPr/>
              <a:t>14</a:t>
            </a:fld>
            <a:endParaRPr lang="de-DE"/>
          </a:p>
        </p:txBody>
      </p:sp>
    </p:spTree>
    <p:extLst>
      <p:ext uri="{BB962C8B-B14F-4D97-AF65-F5344CB8AC3E}">
        <p14:creationId xmlns:p14="http://schemas.microsoft.com/office/powerpoint/2010/main" val="18275612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err="1" smtClean="0"/>
              <a:t>Viral</a:t>
            </a:r>
            <a:r>
              <a:rPr lang="de-DE" dirty="0" smtClean="0"/>
              <a:t>: HIV, HPV, HCV, HHV-8</a:t>
            </a:r>
            <a:endParaRPr lang="de-DE" dirty="0"/>
          </a:p>
        </p:txBody>
      </p:sp>
      <p:sp>
        <p:nvSpPr>
          <p:cNvPr id="4" name="Foliennummernplatzhalter 3"/>
          <p:cNvSpPr>
            <a:spLocks noGrp="1"/>
          </p:cNvSpPr>
          <p:nvPr>
            <p:ph type="sldNum" sz="quarter" idx="10"/>
          </p:nvPr>
        </p:nvSpPr>
        <p:spPr/>
        <p:txBody>
          <a:bodyPr/>
          <a:lstStyle/>
          <a:p>
            <a:fld id="{E8EEEBC1-8903-8F4C-B1EB-D3A88DE74AB4}" type="slidenum">
              <a:rPr lang="de-DE" smtClean="0"/>
              <a:pPr/>
              <a:t>15</a:t>
            </a:fld>
            <a:endParaRPr lang="de-DE"/>
          </a:p>
        </p:txBody>
      </p:sp>
    </p:spTree>
    <p:extLst>
      <p:ext uri="{BB962C8B-B14F-4D97-AF65-F5344CB8AC3E}">
        <p14:creationId xmlns:p14="http://schemas.microsoft.com/office/powerpoint/2010/main" val="47120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E8EEEBC1-8903-8F4C-B1EB-D3A88DE74AB4}" type="slidenum">
              <a:rPr lang="de-DE" smtClean="0"/>
              <a:pPr/>
              <a:t>21</a:t>
            </a:fld>
            <a:endParaRPr lang="de-DE"/>
          </a:p>
        </p:txBody>
      </p:sp>
    </p:spTree>
    <p:extLst>
      <p:ext uri="{BB962C8B-B14F-4D97-AF65-F5344CB8AC3E}">
        <p14:creationId xmlns:p14="http://schemas.microsoft.com/office/powerpoint/2010/main" val="14272917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5% durch </a:t>
            </a:r>
            <a:r>
              <a:rPr lang="de-DE" dirty="0" err="1" smtClean="0"/>
              <a:t>Adipositas</a:t>
            </a:r>
            <a:r>
              <a:rPr lang="de-DE" dirty="0" smtClean="0"/>
              <a:t> und Übergewicht, BMI lt. Million </a:t>
            </a:r>
            <a:r>
              <a:rPr lang="de-DE" dirty="0" err="1" smtClean="0"/>
              <a:t>Women</a:t>
            </a:r>
            <a:r>
              <a:rPr lang="de-DE" dirty="0" smtClean="0"/>
              <a:t> </a:t>
            </a:r>
            <a:r>
              <a:rPr lang="de-DE" dirty="0" err="1" smtClean="0"/>
              <a:t>Study</a:t>
            </a:r>
            <a:endParaRPr lang="de-DE" dirty="0" smtClean="0"/>
          </a:p>
          <a:p>
            <a:r>
              <a:rPr lang="de-DE" dirty="0" err="1" smtClean="0"/>
              <a:t>Inzidenz</a:t>
            </a:r>
            <a:r>
              <a:rPr lang="de-DE" dirty="0" smtClean="0"/>
              <a:t> und Mortalität stiegen bei </a:t>
            </a:r>
            <a:r>
              <a:rPr lang="de-DE" dirty="0" err="1" smtClean="0"/>
              <a:t>Endometrium-Ca</a:t>
            </a:r>
            <a:r>
              <a:rPr lang="de-DE" dirty="0" smtClean="0"/>
              <a:t>,</a:t>
            </a:r>
            <a:r>
              <a:rPr lang="de-DE" baseline="0" dirty="0" smtClean="0"/>
              <a:t> MM, Ösophagus, Pankreas, </a:t>
            </a:r>
            <a:r>
              <a:rPr lang="de-DE" baseline="0" dirty="0" err="1" smtClean="0"/>
              <a:t>Mamma</a:t>
            </a:r>
            <a:r>
              <a:rPr lang="de-DE" baseline="0" dirty="0" smtClean="0"/>
              <a:t>, </a:t>
            </a:r>
            <a:r>
              <a:rPr lang="de-DE" baseline="0" dirty="0" err="1" smtClean="0"/>
              <a:t>Ovarial</a:t>
            </a:r>
            <a:r>
              <a:rPr lang="de-DE" baseline="0" dirty="0" smtClean="0"/>
              <a:t>, NHL, Kolon nach der Menopause</a:t>
            </a:r>
          </a:p>
          <a:p>
            <a:r>
              <a:rPr lang="de-DE" baseline="0" dirty="0" smtClean="0"/>
              <a:t>Psyche? Nein! Aber evtl. verhalten sich gestresste Personen riskanter hinsichtlich Risikofaktoren???</a:t>
            </a:r>
          </a:p>
          <a:p>
            <a:r>
              <a:rPr lang="de-DE" baseline="0" dirty="0" smtClean="0"/>
              <a:t>Hereditär /</a:t>
            </a:r>
            <a:r>
              <a:rPr lang="de-DE" baseline="0" dirty="0" err="1" smtClean="0"/>
              <a:t>vereblich</a:t>
            </a:r>
            <a:r>
              <a:rPr lang="de-DE" baseline="0" dirty="0" smtClean="0"/>
              <a:t> </a:t>
            </a:r>
            <a:r>
              <a:rPr lang="de-DE" baseline="0" dirty="0" err="1" smtClean="0"/>
              <a:t>ca</a:t>
            </a:r>
            <a:r>
              <a:rPr lang="de-DE" baseline="0" dirty="0" smtClean="0"/>
              <a:t> 5-10%</a:t>
            </a:r>
          </a:p>
          <a:p>
            <a:endParaRPr lang="de-DE" dirty="0"/>
          </a:p>
        </p:txBody>
      </p:sp>
      <p:sp>
        <p:nvSpPr>
          <p:cNvPr id="4" name="Foliennummernplatzhalter 3"/>
          <p:cNvSpPr>
            <a:spLocks noGrp="1"/>
          </p:cNvSpPr>
          <p:nvPr>
            <p:ph type="sldNum" sz="quarter" idx="10"/>
          </p:nvPr>
        </p:nvSpPr>
        <p:spPr/>
        <p:txBody>
          <a:bodyPr/>
          <a:lstStyle/>
          <a:p>
            <a:fld id="{E8EEEBC1-8903-8F4C-B1EB-D3A88DE74AB4}" type="slidenum">
              <a:rPr lang="de-DE" smtClean="0"/>
              <a:pPr/>
              <a:t>25</a:t>
            </a:fld>
            <a:endParaRPr lang="de-DE"/>
          </a:p>
        </p:txBody>
      </p:sp>
    </p:spTree>
    <p:extLst>
      <p:ext uri="{BB962C8B-B14F-4D97-AF65-F5344CB8AC3E}">
        <p14:creationId xmlns:p14="http://schemas.microsoft.com/office/powerpoint/2010/main" val="18765474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1 - Überwindung der </a:t>
            </a:r>
            <a:r>
              <a:rPr lang="de-DE" dirty="0" err="1" smtClean="0"/>
              <a:t>Basalmembran</a:t>
            </a:r>
            <a:endParaRPr lang="de-DE" dirty="0" smtClean="0"/>
          </a:p>
          <a:p>
            <a:r>
              <a:rPr lang="de-DE" dirty="0" smtClean="0"/>
              <a:t>2 - Eindringen in das örtliche </a:t>
            </a:r>
            <a:r>
              <a:rPr lang="de-DE" dirty="0" err="1" smtClean="0"/>
              <a:t>Stroma</a:t>
            </a:r>
            <a:endParaRPr lang="de-DE" dirty="0" smtClean="0"/>
          </a:p>
          <a:p>
            <a:r>
              <a:rPr lang="de-DE" dirty="0" smtClean="0"/>
              <a:t>3 - </a:t>
            </a:r>
            <a:r>
              <a:rPr lang="de-DE" dirty="0" err="1" smtClean="0"/>
              <a:t>Anschluß</a:t>
            </a:r>
            <a:r>
              <a:rPr lang="de-DE" dirty="0" smtClean="0"/>
              <a:t> an die Zirkulation gewinnen (oft durch </a:t>
            </a:r>
            <a:r>
              <a:rPr lang="de-DE" dirty="0" err="1" smtClean="0"/>
              <a:t>Angiogenese</a:t>
            </a:r>
            <a:r>
              <a:rPr lang="de-DE" dirty="0" smtClean="0"/>
              <a:t> des Primärtumors &gt; 2 cm)</a:t>
            </a:r>
          </a:p>
          <a:p>
            <a:r>
              <a:rPr lang="de-DE" dirty="0" smtClean="0"/>
              <a:t>4 - im entfernten Gefäßbett steckenbleiben</a:t>
            </a:r>
          </a:p>
          <a:p>
            <a:r>
              <a:rPr lang="de-DE" dirty="0" smtClean="0"/>
              <a:t>5 - </a:t>
            </a:r>
            <a:r>
              <a:rPr lang="de-DE" dirty="0" err="1" smtClean="0"/>
              <a:t>Extravasion</a:t>
            </a:r>
            <a:r>
              <a:rPr lang="de-DE" dirty="0" smtClean="0"/>
              <a:t> (</a:t>
            </a:r>
            <a:r>
              <a:rPr lang="de-DE" dirty="0" err="1" smtClean="0"/>
              <a:t>Interstitium</a:t>
            </a:r>
            <a:r>
              <a:rPr lang="de-DE" dirty="0" smtClean="0"/>
              <a:t>, </a:t>
            </a:r>
            <a:r>
              <a:rPr lang="de-DE" dirty="0" err="1" smtClean="0"/>
              <a:t>Parenchym</a:t>
            </a:r>
            <a:r>
              <a:rPr lang="de-DE" dirty="0" smtClean="0"/>
              <a:t>)</a:t>
            </a:r>
          </a:p>
          <a:p>
            <a:r>
              <a:rPr lang="de-DE" dirty="0" smtClean="0"/>
              <a:t>6 - </a:t>
            </a:r>
            <a:r>
              <a:rPr lang="de-DE" dirty="0" err="1" smtClean="0"/>
              <a:t>Prolideration</a:t>
            </a:r>
            <a:r>
              <a:rPr lang="de-DE" dirty="0" smtClean="0"/>
              <a:t> als sekundäre Kolonie</a:t>
            </a:r>
          </a:p>
          <a:p>
            <a:endParaRPr lang="de-DE" dirty="0" smtClean="0"/>
          </a:p>
          <a:p>
            <a:r>
              <a:rPr lang="de-DE" dirty="0" smtClean="0"/>
              <a:t>Nur 0,01% der Zellen des Primärtumors sind zu </a:t>
            </a:r>
            <a:r>
              <a:rPr lang="de-DE" dirty="0" err="1" smtClean="0"/>
              <a:t>Metastasierung</a:t>
            </a:r>
            <a:r>
              <a:rPr lang="de-DE" dirty="0" smtClean="0"/>
              <a:t> imstande</a:t>
            </a:r>
          </a:p>
          <a:p>
            <a:endParaRPr lang="de-DE" dirty="0"/>
          </a:p>
        </p:txBody>
      </p:sp>
      <p:sp>
        <p:nvSpPr>
          <p:cNvPr id="4" name="Foliennummernplatzhalter 3"/>
          <p:cNvSpPr>
            <a:spLocks noGrp="1"/>
          </p:cNvSpPr>
          <p:nvPr>
            <p:ph type="sldNum" sz="quarter" idx="10"/>
          </p:nvPr>
        </p:nvSpPr>
        <p:spPr/>
        <p:txBody>
          <a:bodyPr/>
          <a:lstStyle/>
          <a:p>
            <a:fld id="{E8EEEBC1-8903-8F4C-B1EB-D3A88DE74AB4}" type="slidenum">
              <a:rPr lang="de-DE" smtClean="0"/>
              <a:pPr/>
              <a:t>29</a:t>
            </a:fld>
            <a:endParaRPr lang="de-DE"/>
          </a:p>
        </p:txBody>
      </p:sp>
    </p:spTree>
    <p:extLst>
      <p:ext uri="{BB962C8B-B14F-4D97-AF65-F5344CB8AC3E}">
        <p14:creationId xmlns:p14="http://schemas.microsoft.com/office/powerpoint/2010/main" val="14565990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48670EBC-242C-BF4A-A497-6CFF5DE62D0F}" type="slidenum">
              <a:rPr lang="en-US">
                <a:latin typeface="Times" charset="0"/>
              </a:rPr>
              <a:pPr/>
              <a:t>45</a:t>
            </a:fld>
            <a:endParaRPr lang="en-US">
              <a:latin typeface="Times" charset="0"/>
            </a:endParaRPr>
          </a:p>
        </p:txBody>
      </p:sp>
      <p:sp>
        <p:nvSpPr>
          <p:cNvPr id="22531" name="Rectangle 2"/>
          <p:cNvSpPr>
            <a:spLocks noGrp="1" noRot="1" noChangeAspect="1" noChangeArrowheads="1" noTextEdit="1"/>
          </p:cNvSpPr>
          <p:nvPr>
            <p:ph type="sldImg"/>
          </p:nvPr>
        </p:nvSpPr>
        <p:spPr>
          <a:xfrm>
            <a:off x="1143000" y="685800"/>
            <a:ext cx="4573588" cy="3429000"/>
          </a:xfrm>
          <a:ln/>
        </p:spPr>
      </p:sp>
      <p:sp>
        <p:nvSpPr>
          <p:cNvPr id="22532" name="Rectangle 3"/>
          <p:cNvSpPr>
            <a:spLocks noGrp="1" noChangeArrowheads="1"/>
          </p:cNvSpPr>
          <p:nvPr>
            <p:ph type="body" idx="1"/>
          </p:nvPr>
        </p:nvSpPr>
        <p:spPr>
          <a:xfrm>
            <a:off x="914400" y="4344988"/>
            <a:ext cx="5029200" cy="4113212"/>
          </a:xfrm>
          <a:noFill/>
          <a:ln/>
        </p:spPr>
        <p:txBody>
          <a:bodyPr/>
          <a:lstStyle/>
          <a:p>
            <a:pPr eaLnBrk="1" hangingPunct="1"/>
            <a:r>
              <a:rPr lang="de-DE">
                <a:latin typeface="Times" charset="0"/>
              </a:rPr>
              <a:t>Diese Übersicht der molekularen Zielstrukturen einer proliferierenden Zelle dient als Schaubild für die verschiedenen Wirkorte für targeted therapies (siehe folgende Folien). </a:t>
            </a:r>
          </a:p>
          <a:p>
            <a:pPr eaLnBrk="1" hangingPunct="1"/>
            <a:endParaRPr lang="en-US">
              <a:latin typeface="Times" charset="0"/>
            </a:endParaRPr>
          </a:p>
        </p:txBody>
      </p:sp>
    </p:spTree>
    <p:extLst>
      <p:ext uri="{BB962C8B-B14F-4D97-AF65-F5344CB8AC3E}">
        <p14:creationId xmlns:p14="http://schemas.microsoft.com/office/powerpoint/2010/main" val="778637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txBox="1">
            <a:spLocks noGrp="1" noChangeArrowheads="1"/>
          </p:cNvSpPr>
          <p:nvPr/>
        </p:nvSpPr>
        <p:spPr bwMode="auto">
          <a:xfrm>
            <a:off x="3886200" y="8688388"/>
            <a:ext cx="2971800" cy="455612"/>
          </a:xfrm>
          <a:prstGeom prst="rect">
            <a:avLst/>
          </a:prstGeom>
          <a:noFill/>
          <a:ln w="9525">
            <a:noFill/>
            <a:miter lim="800000"/>
            <a:headEnd/>
            <a:tailEnd/>
          </a:ln>
        </p:spPr>
        <p:txBody>
          <a:bodyPr lIns="88823" tIns="44413" rIns="88823" bIns="44413" anchor="b">
            <a:prstTxWarp prst="textNoShape">
              <a:avLst/>
            </a:prstTxWarp>
          </a:bodyPr>
          <a:lstStyle/>
          <a:p>
            <a:pPr algn="r"/>
            <a:fld id="{A71CA69E-20D1-5444-92B7-66CC2E6BD035}" type="slidenum">
              <a:rPr lang="en-US" sz="1200">
                <a:ea typeface="ＭＳ Ｐゴシック" charset="-128"/>
                <a:cs typeface="ＭＳ Ｐゴシック" charset="-128"/>
              </a:rPr>
              <a:pPr algn="r"/>
              <a:t>49</a:t>
            </a:fld>
            <a:endParaRPr lang="en-US" sz="1200">
              <a:ea typeface="ＭＳ Ｐゴシック" charset="-128"/>
              <a:cs typeface="ＭＳ Ｐゴシック" charset="-128"/>
            </a:endParaRPr>
          </a:p>
        </p:txBody>
      </p:sp>
      <p:sp>
        <p:nvSpPr>
          <p:cNvPr id="24579" name="Rectangle 2"/>
          <p:cNvSpPr>
            <a:spLocks noGrp="1" noRot="1" noChangeAspect="1" noChangeArrowheads="1" noTextEdit="1"/>
          </p:cNvSpPr>
          <p:nvPr>
            <p:ph type="sldImg"/>
          </p:nvPr>
        </p:nvSpPr>
        <p:spPr>
          <a:xfrm>
            <a:off x="1303338" y="800100"/>
            <a:ext cx="4259262" cy="3195638"/>
          </a:xfrm>
          <a:ln/>
        </p:spPr>
      </p:sp>
      <p:sp>
        <p:nvSpPr>
          <p:cNvPr id="24580" name="Rectangle 3"/>
          <p:cNvSpPr>
            <a:spLocks noGrp="1" noChangeArrowheads="1"/>
          </p:cNvSpPr>
          <p:nvPr>
            <p:ph type="body" idx="1"/>
          </p:nvPr>
        </p:nvSpPr>
        <p:spPr>
          <a:xfrm>
            <a:off x="917575" y="4346575"/>
            <a:ext cx="5022850" cy="4433888"/>
          </a:xfrm>
          <a:noFill/>
          <a:ln/>
        </p:spPr>
        <p:txBody>
          <a:bodyPr lIns="88823" tIns="44413" rIns="88823" bIns="44413"/>
          <a:lstStyle/>
          <a:p>
            <a:pPr eaLnBrk="1" hangingPunct="1"/>
            <a:endParaRPr lang="en-GB"/>
          </a:p>
        </p:txBody>
      </p:sp>
    </p:spTree>
    <p:extLst>
      <p:ext uri="{BB962C8B-B14F-4D97-AF65-F5344CB8AC3E}">
        <p14:creationId xmlns:p14="http://schemas.microsoft.com/office/powerpoint/2010/main" val="1874252594"/>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slideMaster" Target="../slideMasters/slideMaster1.xml"/><Relationship Id="rId13" Type="http://schemas.openxmlformats.org/officeDocument/2006/relationships/image" Target="../media/image6.jpeg"/><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image" Target="../media/image5.jpeg"/><Relationship Id="rId2" Type="http://schemas.openxmlformats.org/officeDocument/2006/relationships/tags" Target="../tags/tag5.xml"/><Relationship Id="rId1" Type="http://schemas.openxmlformats.org/officeDocument/2006/relationships/vmlDrawing" Target="../drawings/vmlDrawing2.vml"/><Relationship Id="rId6" Type="http://schemas.openxmlformats.org/officeDocument/2006/relationships/tags" Target="../tags/tag9.xml"/><Relationship Id="rId11" Type="http://schemas.openxmlformats.org/officeDocument/2006/relationships/image" Target="../media/image4.jpeg"/><Relationship Id="rId5" Type="http://schemas.openxmlformats.org/officeDocument/2006/relationships/tags" Target="../tags/tag8.xml"/><Relationship Id="rId10" Type="http://schemas.openxmlformats.org/officeDocument/2006/relationships/image" Target="../media/image3.emf"/><Relationship Id="rId4" Type="http://schemas.openxmlformats.org/officeDocument/2006/relationships/tags" Target="../tags/tag7.xml"/><Relationship Id="rId9" Type="http://schemas.openxmlformats.org/officeDocument/2006/relationships/oleObject" Target="../embeddings/oleObject2.bin"/><Relationship Id="rId14" Type="http://schemas.openxmlformats.org/officeDocument/2006/relationships/image" Target="../media/image7.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3.emf"/><Relationship Id="rId3" Type="http://schemas.openxmlformats.org/officeDocument/2006/relationships/tags" Target="../tags/tag15.xml"/><Relationship Id="rId7" Type="http://schemas.openxmlformats.org/officeDocument/2006/relationships/oleObject" Target="../embeddings/oleObject3.bin"/><Relationship Id="rId2" Type="http://schemas.openxmlformats.org/officeDocument/2006/relationships/tags" Target="../tags/tag14.xml"/><Relationship Id="rId1" Type="http://schemas.openxmlformats.org/officeDocument/2006/relationships/vmlDrawing" Target="../drawings/vmlDrawing3.v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 Id="rId9" Type="http://schemas.openxmlformats.org/officeDocument/2006/relationships/image" Target="../media/image8.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ext uri="{D42A27DB-BD31-4B8C-83A1-F6EECF244321}">
                <p14:modId xmlns:p14="http://schemas.microsoft.com/office/powerpoint/2010/main" val="145550778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9522" name="think-cell Folie" r:id="rId9" imgW="360" imgH="360" progId="">
                  <p:embed/>
                </p:oleObj>
              </mc:Choice>
              <mc:Fallback>
                <p:oleObj name="think-cell Folie" r:id="rId9" imgW="360" imgH="360" progId="">
                  <p:embed/>
                  <p:pic>
                    <p:nvPicPr>
                      <p:cNvPr id="0" name="Picture 30"/>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7" name="Rechteck 26"/>
          <p:cNvSpPr/>
          <p:nvPr userDrawn="1">
            <p:custDataLst>
              <p:tags r:id="rId3"/>
            </p:custDataLst>
          </p:nvPr>
        </p:nvSpPr>
        <p:spPr bwMode="gray">
          <a:xfrm>
            <a:off x="0" y="4005263"/>
            <a:ext cx="9144000" cy="2852737"/>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rgbClr val="005C39"/>
              </a:solidFill>
              <a:latin typeface="Book Antiqua" panose="02040602050305030304" pitchFamily="18" charset="0"/>
              <a:cs typeface="Arial" panose="020B0604020202020204" pitchFamily="34" charset="0"/>
            </a:endParaRPr>
          </a:p>
        </p:txBody>
      </p:sp>
      <p:sp>
        <p:nvSpPr>
          <p:cNvPr id="26" name="Rechteck 25"/>
          <p:cNvSpPr/>
          <p:nvPr userDrawn="1">
            <p:custDataLst>
              <p:tags r:id="rId4"/>
            </p:custDataLst>
          </p:nvPr>
        </p:nvSpPr>
        <p:spPr bwMode="gray">
          <a:xfrm>
            <a:off x="0" y="1052513"/>
            <a:ext cx="9144000" cy="2952750"/>
          </a:xfrm>
          <a:prstGeom prst="rect">
            <a:avLst/>
          </a:prstGeom>
          <a:solidFill>
            <a:srgbClr val="F0EFEC"/>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pic>
        <p:nvPicPr>
          <p:cNvPr id="16" name="Picture 2" descr="K:\Asklepios\04_Präsentationsgestaltung\2015\3283.15.002_Überarbeitung Unternehmenspräsentation\07_Final\image40_neu.jpg"/>
          <p:cNvPicPr>
            <a:picLocks noChangeAspect="1" noChangeArrowheads="1"/>
          </p:cNvPicPr>
          <p:nvPr userDrawn="1"/>
        </p:nvPicPr>
        <p:blipFill rotWithShape="1">
          <a:blip r:embed="rId11" cstate="print">
            <a:extLst>
              <a:ext uri="{28A0092B-C50C-407E-A947-70E740481C1C}">
                <a14:useLocalDpi xmlns:a14="http://schemas.microsoft.com/office/drawing/2010/main" val="0"/>
              </a:ext>
            </a:extLst>
          </a:blip>
          <a:srcRect l="44216"/>
          <a:stretch/>
        </p:blipFill>
        <p:spPr bwMode="gray">
          <a:xfrm>
            <a:off x="3131840" y="1484314"/>
            <a:ext cx="2880319" cy="3466964"/>
          </a:xfrm>
          <a:prstGeom prst="rect">
            <a:avLst/>
          </a:prstGeom>
          <a:noFill/>
          <a:extLst>
            <a:ext uri="{909E8E84-426E-40DD-AFC4-6F175D3DCCD1}">
              <a14:hiddenFill xmlns:a14="http://schemas.microsoft.com/office/drawing/2010/main">
                <a:solidFill>
                  <a:srgbClr val="FFFFFF"/>
                </a:solidFill>
              </a14:hiddenFill>
            </a:ext>
          </a:extLst>
        </p:spPr>
      </p:pic>
      <p:sp>
        <p:nvSpPr>
          <p:cNvPr id="28" name="Rechteck 27"/>
          <p:cNvSpPr/>
          <p:nvPr userDrawn="1">
            <p:custDataLst>
              <p:tags r:id="rId5"/>
            </p:custDataLst>
          </p:nvPr>
        </p:nvSpPr>
        <p:spPr bwMode="gray">
          <a:xfrm>
            <a:off x="395288" y="4292600"/>
            <a:ext cx="8353425" cy="1873250"/>
          </a:xfrm>
          <a:prstGeom prst="rect">
            <a:avLst/>
          </a:prstGeom>
          <a:solidFill>
            <a:srgbClr val="00925A"/>
          </a:solidFill>
          <a:ln w="9525">
            <a:solidFill>
              <a:srgbClr val="00925A"/>
            </a:solidFill>
            <a:bevel/>
          </a:ln>
        </p:spPr>
        <p:style>
          <a:lnRef idx="2">
            <a:schemeClr val="accent1">
              <a:shade val="50000"/>
            </a:schemeClr>
          </a:lnRef>
          <a:fillRef idx="1">
            <a:schemeClr val="accent1"/>
          </a:fillRef>
          <a:effectRef idx="0">
            <a:schemeClr val="accent1"/>
          </a:effectRef>
          <a:fontRef idx="minor">
            <a:schemeClr val="lt1"/>
          </a:fontRef>
        </p:style>
        <p:txBody>
          <a:bodyPr lIns="216000" tIns="216000" rIns="216000"/>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spcAft>
                <a:spcPct val="0"/>
              </a:spcAft>
              <a:buClr>
                <a:schemeClr val="accent2"/>
              </a:buClr>
              <a:defRPr/>
            </a:pPr>
            <a:endParaRPr lang="de-DE" altLang="de-DE" sz="1200" dirty="0">
              <a:solidFill>
                <a:srgbClr val="00925A"/>
              </a:solidFill>
              <a:latin typeface="Palatino Linotype" panose="02040502050505030304" pitchFamily="18" charset="0"/>
              <a:cs typeface="Arial" panose="020B0604020202020204" pitchFamily="34" charset="0"/>
            </a:endParaRPr>
          </a:p>
        </p:txBody>
      </p:sp>
      <p:sp>
        <p:nvSpPr>
          <p:cNvPr id="2" name="Titel 1"/>
          <p:cNvSpPr>
            <a:spLocks noGrp="1"/>
          </p:cNvSpPr>
          <p:nvPr>
            <p:ph type="ctrTitle" hasCustomPrompt="1"/>
          </p:nvPr>
        </p:nvSpPr>
        <p:spPr bwMode="gray">
          <a:xfrm>
            <a:off x="611560" y="4435896"/>
            <a:ext cx="7920880" cy="649288"/>
          </a:xfrm>
        </p:spPr>
        <p:txBody>
          <a:bodyPr bIns="0"/>
          <a:lstStyle>
            <a:lvl1pPr>
              <a:defRPr sz="3600">
                <a:solidFill>
                  <a:schemeClr val="bg1"/>
                </a:solidFill>
                <a:effectLst/>
              </a:defRPr>
            </a:lvl1pPr>
          </a:lstStyle>
          <a:p>
            <a:r>
              <a:rPr lang="de-DE" dirty="0" smtClean="0"/>
              <a:t>Titelmaster durch Klicken bearbeiten</a:t>
            </a:r>
            <a:endParaRPr lang="de-DE" dirty="0"/>
          </a:p>
        </p:txBody>
      </p:sp>
      <p:sp>
        <p:nvSpPr>
          <p:cNvPr id="3" name="Untertitel 2"/>
          <p:cNvSpPr>
            <a:spLocks noGrp="1"/>
          </p:cNvSpPr>
          <p:nvPr>
            <p:ph type="subTitle" idx="1"/>
          </p:nvPr>
        </p:nvSpPr>
        <p:spPr bwMode="gray">
          <a:xfrm>
            <a:off x="611560" y="5085184"/>
            <a:ext cx="7920880" cy="936104"/>
          </a:xfrm>
        </p:spPr>
        <p:txBody>
          <a:bodyPr/>
          <a:lstStyle>
            <a:lvl1pPr marL="0" indent="0" algn="l">
              <a:spcAft>
                <a:spcPts val="1200"/>
              </a:spcAft>
              <a:buNone/>
              <a:defRPr sz="1800">
                <a:solidFill>
                  <a:schemeClr val="bg1"/>
                </a:solidFill>
                <a:latin typeface="+mn-lt"/>
              </a:defRPr>
            </a:lvl1pPr>
            <a:lvl2pPr marL="0" indent="0" algn="l">
              <a:spcAft>
                <a:spcPts val="0"/>
              </a:spcAft>
              <a:buNone/>
              <a:defRPr lang="de-DE" sz="1200" kern="1200" dirty="0" smtClean="0">
                <a:solidFill>
                  <a:srgbClr val="7BD3A7"/>
                </a:solidFill>
                <a:latin typeface="+mn-lt"/>
                <a:ea typeface="+mn-ea"/>
                <a:cs typeface="+mn-cs"/>
              </a:defRPr>
            </a:lvl2pPr>
            <a:lvl3pPr marL="0" indent="0" algn="l">
              <a:spcAft>
                <a:spcPts val="0"/>
              </a:spcAft>
              <a:buNone/>
              <a:defRPr lang="de-DE" sz="1200" kern="1200" dirty="0" smtClean="0">
                <a:solidFill>
                  <a:srgbClr val="7BD3A7"/>
                </a:solidFill>
                <a:latin typeface="+mn-lt"/>
                <a:ea typeface="+mn-ea"/>
                <a:cs typeface="+mn-cs"/>
              </a:defRPr>
            </a:lvl3pPr>
            <a:lvl4pPr marL="0" indent="0" algn="l">
              <a:spcAft>
                <a:spcPts val="0"/>
              </a:spcAft>
              <a:buNone/>
              <a:defRPr lang="de-DE" sz="1200" kern="1200" dirty="0" smtClean="0">
                <a:solidFill>
                  <a:srgbClr val="7BD3A7"/>
                </a:solidFill>
                <a:latin typeface="+mn-lt"/>
                <a:ea typeface="+mn-ea"/>
                <a:cs typeface="+mn-cs"/>
              </a:defRPr>
            </a:lvl4pPr>
            <a:lvl5pPr marL="0" indent="0" algn="l">
              <a:spcAft>
                <a:spcPts val="0"/>
              </a:spcAft>
              <a:buNone/>
              <a:defRPr lang="de-DE" sz="1200" kern="1200" dirty="0" smtClean="0">
                <a:solidFill>
                  <a:srgbClr val="7BD3A7"/>
                </a:solidFill>
                <a:latin typeface="+mn-lt"/>
                <a:ea typeface="+mn-ea"/>
                <a:cs typeface="+mn-cs"/>
              </a:defRPr>
            </a:lvl5pPr>
            <a:lvl6pPr marL="0" indent="0" algn="l">
              <a:spcAft>
                <a:spcPts val="0"/>
              </a:spcAft>
              <a:buNone/>
              <a:defRPr lang="de-DE" sz="1200" kern="1200" dirty="0" smtClean="0">
                <a:solidFill>
                  <a:srgbClr val="7BD3A7"/>
                </a:solidFill>
                <a:latin typeface="+mn-lt"/>
                <a:ea typeface="+mn-ea"/>
                <a:cs typeface="+mn-cs"/>
              </a:defRPr>
            </a:lvl6pPr>
            <a:lvl7pPr marL="0" indent="0" algn="l">
              <a:spcAft>
                <a:spcPts val="0"/>
              </a:spcAft>
              <a:buNone/>
              <a:defRPr lang="de-DE" sz="1200" kern="1200" dirty="0" smtClean="0">
                <a:solidFill>
                  <a:srgbClr val="7BD3A7"/>
                </a:solidFill>
                <a:latin typeface="+mn-lt"/>
                <a:ea typeface="+mn-ea"/>
                <a:cs typeface="+mn-cs"/>
              </a:defRPr>
            </a:lvl7pPr>
            <a:lvl8pPr marL="0" indent="0" algn="l">
              <a:spcAft>
                <a:spcPts val="0"/>
              </a:spcAft>
              <a:buNone/>
              <a:defRPr lang="de-DE" sz="1200" kern="1200" dirty="0" smtClean="0">
                <a:solidFill>
                  <a:srgbClr val="7BD3A7"/>
                </a:solidFill>
                <a:latin typeface="+mn-lt"/>
                <a:ea typeface="+mn-ea"/>
                <a:cs typeface="+mn-cs"/>
              </a:defRPr>
            </a:lvl8pPr>
            <a:lvl9pPr marL="0" indent="0" algn="l">
              <a:spcAft>
                <a:spcPts val="0"/>
              </a:spcAft>
              <a:buNone/>
              <a:defRPr lang="de-DE" sz="1200" kern="1200" dirty="0" smtClean="0">
                <a:solidFill>
                  <a:srgbClr val="7BD3A7"/>
                </a:solidFill>
                <a:latin typeface="+mn-lt"/>
                <a:ea typeface="+mn-ea"/>
                <a:cs typeface="+mn-cs"/>
              </a:defRPr>
            </a:lvl9pPr>
          </a:lstStyle>
          <a:p>
            <a:pPr lvl="0"/>
            <a:r>
              <a:rPr lang="de-DE" smtClean="0"/>
              <a:t>Formatvorlage des Untertitelmasters durch Klicken bearbeiten</a:t>
            </a:r>
            <a:endParaRPr lang="de-DE" dirty="0" smtClean="0"/>
          </a:p>
        </p:txBody>
      </p:sp>
      <p:pic>
        <p:nvPicPr>
          <p:cNvPr id="30" name="Grafik 29"/>
          <p:cNvPicPr>
            <a:picLocks noChangeAspect="1"/>
          </p:cNvPicPr>
          <p:nvPr userDrawn="1">
            <p:custDataLst>
              <p:tags r:id="rId6"/>
            </p:custDataLst>
          </p:nvPr>
        </p:nvPicPr>
        <p:blipFill rotWithShape="1">
          <a:blip r:embed="rId12" cstate="print">
            <a:extLst>
              <a:ext uri="{28A0092B-C50C-407E-A947-70E740481C1C}">
                <a14:useLocalDpi xmlns:a14="http://schemas.microsoft.com/office/drawing/2010/main" val="0"/>
              </a:ext>
            </a:extLst>
          </a:blip>
          <a:srcRect l="13749" r="21207"/>
          <a:stretch/>
        </p:blipFill>
        <p:spPr bwMode="gray">
          <a:xfrm>
            <a:off x="395288" y="1484312"/>
            <a:ext cx="2736712" cy="2808783"/>
          </a:xfrm>
          <a:prstGeom prst="rect">
            <a:avLst/>
          </a:prstGeom>
          <a:noFill/>
          <a:ln w="9525">
            <a:noFill/>
            <a:miter lim="800000"/>
            <a:headEnd/>
            <a:tailEnd/>
          </a:ln>
        </p:spPr>
      </p:pic>
      <p:pic>
        <p:nvPicPr>
          <p:cNvPr id="32" name="Grafik 31"/>
          <p:cNvPicPr>
            <a:picLocks noChangeAspect="1"/>
          </p:cNvPicPr>
          <p:nvPr userDrawn="1">
            <p:custDataLst>
              <p:tags r:id="rId7"/>
            </p:custDataLst>
          </p:nvPr>
        </p:nvPicPr>
        <p:blipFill rotWithShape="1">
          <a:blip r:embed="rId13" cstate="print">
            <a:extLst>
              <a:ext uri="{28A0092B-C50C-407E-A947-70E740481C1C}">
                <a14:useLocalDpi xmlns:a14="http://schemas.microsoft.com/office/drawing/2010/main" val="0"/>
              </a:ext>
            </a:extLst>
          </a:blip>
          <a:srcRect t="4809" b="20349"/>
          <a:stretch/>
        </p:blipFill>
        <p:spPr bwMode="gray">
          <a:xfrm>
            <a:off x="6012713" y="1480850"/>
            <a:ext cx="2736000" cy="2812245"/>
          </a:xfrm>
          <a:prstGeom prst="rect">
            <a:avLst/>
          </a:prstGeom>
          <a:noFill/>
          <a:ln w="9525">
            <a:noFill/>
            <a:miter lim="800000"/>
            <a:headEnd/>
            <a:tailEnd/>
          </a:ln>
        </p:spPr>
      </p:pic>
      <p:sp>
        <p:nvSpPr>
          <p:cNvPr id="4" name="Rectangle 3"/>
          <p:cNvSpPr/>
          <p:nvPr userDrawn="1"/>
        </p:nvSpPr>
        <p:spPr bwMode="gray">
          <a:xfrm>
            <a:off x="395288" y="1484313"/>
            <a:ext cx="2736552" cy="2808783"/>
          </a:xfrm>
          <a:prstGeom prst="rect">
            <a:avLst/>
          </a:prstGeom>
          <a:noFill/>
          <a:ln w="9525">
            <a:solidFill>
              <a:srgbClr val="009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err="1" smtClean="0">
              <a:solidFill>
                <a:schemeClr val="tx1"/>
              </a:solidFill>
            </a:endParaRPr>
          </a:p>
        </p:txBody>
      </p:sp>
      <p:sp>
        <p:nvSpPr>
          <p:cNvPr id="14" name="Rectangle 13"/>
          <p:cNvSpPr/>
          <p:nvPr userDrawn="1"/>
        </p:nvSpPr>
        <p:spPr bwMode="gray">
          <a:xfrm>
            <a:off x="3131840" y="1484784"/>
            <a:ext cx="2880320" cy="2808783"/>
          </a:xfrm>
          <a:prstGeom prst="rect">
            <a:avLst/>
          </a:prstGeom>
          <a:noFill/>
          <a:ln w="9525">
            <a:solidFill>
              <a:srgbClr val="009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err="1" smtClean="0">
              <a:solidFill>
                <a:schemeClr val="tx1"/>
              </a:solidFill>
            </a:endParaRPr>
          </a:p>
        </p:txBody>
      </p:sp>
      <p:sp>
        <p:nvSpPr>
          <p:cNvPr id="15" name="Rectangle 14"/>
          <p:cNvSpPr/>
          <p:nvPr userDrawn="1"/>
        </p:nvSpPr>
        <p:spPr bwMode="gray">
          <a:xfrm>
            <a:off x="6012160" y="1485255"/>
            <a:ext cx="2736552" cy="2808783"/>
          </a:xfrm>
          <a:prstGeom prst="rect">
            <a:avLst/>
          </a:prstGeom>
          <a:noFill/>
          <a:ln w="9525">
            <a:solidFill>
              <a:srgbClr val="0092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err="1" smtClean="0">
              <a:solidFill>
                <a:schemeClr val="tx1"/>
              </a:solidFill>
            </a:endParaRPr>
          </a:p>
        </p:txBody>
      </p:sp>
      <p:pic>
        <p:nvPicPr>
          <p:cNvPr id="6" name="Grafik 5"/>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5220072" y="44624"/>
            <a:ext cx="3726162" cy="966301"/>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und Bilder">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a:xfrm>
            <a:off x="395288" y="6597650"/>
            <a:ext cx="1152376" cy="260350"/>
          </a:xfrm>
          <a:prstGeom prst="rect">
            <a:avLst/>
          </a:prstGeom>
        </p:spPr>
        <p:txBody>
          <a:bodyPr/>
          <a:lstStyle/>
          <a:p>
            <a:fld id="{D1618710-8757-4A02-94A8-B164ECE13DCA}" type="datetime1">
              <a:rPr lang="de-DE" smtClean="0"/>
              <a:pPr/>
              <a:t>22.04.2020</a:t>
            </a:fld>
            <a:endParaRPr lang="de-DE" dirty="0"/>
          </a:p>
        </p:txBody>
      </p:sp>
      <p:sp>
        <p:nvSpPr>
          <p:cNvPr id="4" name="Fußzeilenplatzhalter 3"/>
          <p:cNvSpPr>
            <a:spLocks noGrp="1"/>
          </p:cNvSpPr>
          <p:nvPr>
            <p:ph type="ftr" sz="quarter" idx="11"/>
          </p:nvPr>
        </p:nvSpPr>
        <p:spPr bwMode="gray">
          <a:xfrm>
            <a:off x="1619250" y="6597650"/>
            <a:ext cx="6625158" cy="260350"/>
          </a:xfrm>
          <a:prstGeom prst="rect">
            <a:avLst/>
          </a:prstGeom>
        </p:spPr>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a:xfrm>
            <a:off x="8316415" y="6597650"/>
            <a:ext cx="432297" cy="260350"/>
          </a:xfrm>
          <a:prstGeom prst="rect">
            <a:avLst/>
          </a:prstGeom>
        </p:spPr>
        <p:txBody>
          <a:bodyPr/>
          <a:lstStyle/>
          <a:p>
            <a:fld id="{08D37431-3E78-41D2-AC69-D697C2CC4D59}" type="slidenum">
              <a:rPr lang="de-DE" smtClean="0"/>
              <a:pPr/>
              <a:t>‹Nr.›</a:t>
            </a:fld>
            <a:endParaRPr lang="de-DE" dirty="0"/>
          </a:p>
        </p:txBody>
      </p:sp>
      <p:sp>
        <p:nvSpPr>
          <p:cNvPr id="9" name="Rechteck 8"/>
          <p:cNvSpPr/>
          <p:nvPr userDrawn="1"/>
        </p:nvSpPr>
        <p:spPr bwMode="gray">
          <a:xfrm>
            <a:off x="395288" y="1484313"/>
            <a:ext cx="8353425" cy="2592759"/>
          </a:xfrm>
          <a:prstGeom prst="rect">
            <a:avLst/>
          </a:prstGeom>
          <a:no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11" name="Bildplatzhalter 10"/>
          <p:cNvSpPr>
            <a:spLocks noGrp="1"/>
          </p:cNvSpPr>
          <p:nvPr>
            <p:ph type="pic" sz="quarter" idx="16"/>
          </p:nvPr>
        </p:nvSpPr>
        <p:spPr bwMode="gray">
          <a:xfrm>
            <a:off x="467494" y="1555651"/>
            <a:ext cx="4032498" cy="2449413"/>
          </a:xfrm>
        </p:spPr>
        <p:txBody>
          <a:bodyPr/>
          <a:lstStyle>
            <a:lvl1pPr>
              <a:defRPr>
                <a:solidFill>
                  <a:schemeClr val="accent1"/>
                </a:solidFill>
              </a:defRPr>
            </a:lvl1pPr>
          </a:lstStyle>
          <a:p>
            <a:r>
              <a:rPr lang="de-DE" smtClean="0"/>
              <a:t>Bild durch Klicken auf Symbol hinzufügen</a:t>
            </a:r>
            <a:endParaRPr lang="de-DE" dirty="0"/>
          </a:p>
        </p:txBody>
      </p:sp>
      <p:sp>
        <p:nvSpPr>
          <p:cNvPr id="13" name="Inhaltsplatzhalter 12"/>
          <p:cNvSpPr>
            <a:spLocks noGrp="1"/>
          </p:cNvSpPr>
          <p:nvPr>
            <p:ph sz="quarter" idx="17"/>
          </p:nvPr>
        </p:nvSpPr>
        <p:spPr bwMode="gray">
          <a:xfrm>
            <a:off x="395287" y="4221089"/>
            <a:ext cx="8353425" cy="1944762"/>
          </a:xfrm>
        </p:spPr>
        <p:txBody>
          <a:bodyPr/>
          <a:lstStyle/>
          <a:p>
            <a:pPr lvl="0"/>
            <a:r>
              <a:rPr lang="de-DE" smtClean="0"/>
              <a:t>Textmasterformat bearbeiten</a:t>
            </a:r>
          </a:p>
        </p:txBody>
      </p:sp>
      <p:sp>
        <p:nvSpPr>
          <p:cNvPr id="15" name="Bildplatzhalter 10"/>
          <p:cNvSpPr>
            <a:spLocks noGrp="1"/>
          </p:cNvSpPr>
          <p:nvPr>
            <p:ph type="pic" sz="quarter" idx="19"/>
          </p:nvPr>
        </p:nvSpPr>
        <p:spPr bwMode="gray">
          <a:xfrm>
            <a:off x="4572000" y="1555651"/>
            <a:ext cx="4104456" cy="2449413"/>
          </a:xfrm>
        </p:spPr>
        <p:txBody>
          <a:bodyPr/>
          <a:lstStyle>
            <a:lvl1pPr>
              <a:defRPr>
                <a:solidFill>
                  <a:schemeClr val="accent1"/>
                </a:solidFill>
              </a:defRPr>
            </a:lvl1pPr>
          </a:lstStyle>
          <a:p>
            <a:r>
              <a:rPr lang="de-DE" smtClean="0"/>
              <a:t>Bild durch Klicken auf Symbol hinzufügen</a:t>
            </a:r>
            <a:endParaRPr lang="de-DE"/>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oben) und Bilder">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a:xfrm>
            <a:off x="395288" y="6597650"/>
            <a:ext cx="1152376" cy="260350"/>
          </a:xfrm>
          <a:prstGeom prst="rect">
            <a:avLst/>
          </a:prstGeom>
        </p:spPr>
        <p:txBody>
          <a:bodyPr/>
          <a:lstStyle/>
          <a:p>
            <a:fld id="{4B918137-A820-4601-8926-1E6A686DF137}" type="datetime1">
              <a:rPr lang="de-DE" smtClean="0"/>
              <a:pPr/>
              <a:t>22.04.2020</a:t>
            </a:fld>
            <a:endParaRPr lang="de-DE" dirty="0"/>
          </a:p>
        </p:txBody>
      </p:sp>
      <p:sp>
        <p:nvSpPr>
          <p:cNvPr id="4" name="Fußzeilenplatzhalter 3"/>
          <p:cNvSpPr>
            <a:spLocks noGrp="1"/>
          </p:cNvSpPr>
          <p:nvPr>
            <p:ph type="ftr" sz="quarter" idx="11"/>
          </p:nvPr>
        </p:nvSpPr>
        <p:spPr bwMode="gray">
          <a:xfrm>
            <a:off x="1619250" y="6597650"/>
            <a:ext cx="6625158" cy="260350"/>
          </a:xfrm>
          <a:prstGeom prst="rect">
            <a:avLst/>
          </a:prstGeom>
        </p:spPr>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a:xfrm>
            <a:off x="8316415" y="6597650"/>
            <a:ext cx="432297" cy="260350"/>
          </a:xfrm>
          <a:prstGeom prst="rect">
            <a:avLst/>
          </a:prstGeom>
        </p:spPr>
        <p:txBody>
          <a:bodyPr/>
          <a:lstStyle/>
          <a:p>
            <a:fld id="{08D37431-3E78-41D2-AC69-D697C2CC4D59}" type="slidenum">
              <a:rPr lang="de-DE" smtClean="0"/>
              <a:pPr/>
              <a:t>‹Nr.›</a:t>
            </a:fld>
            <a:endParaRPr lang="de-DE" dirty="0"/>
          </a:p>
        </p:txBody>
      </p:sp>
      <p:sp>
        <p:nvSpPr>
          <p:cNvPr id="9" name="Rechteck 8"/>
          <p:cNvSpPr/>
          <p:nvPr userDrawn="1"/>
        </p:nvSpPr>
        <p:spPr bwMode="gray">
          <a:xfrm>
            <a:off x="395288" y="2132856"/>
            <a:ext cx="8353425" cy="4032994"/>
          </a:xfrm>
          <a:prstGeom prst="rect">
            <a:avLst/>
          </a:prstGeom>
          <a:no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11" name="Bildplatzhalter 10"/>
          <p:cNvSpPr>
            <a:spLocks noGrp="1"/>
          </p:cNvSpPr>
          <p:nvPr>
            <p:ph type="pic" sz="quarter" idx="16"/>
          </p:nvPr>
        </p:nvSpPr>
        <p:spPr bwMode="gray">
          <a:xfrm>
            <a:off x="467494" y="2204864"/>
            <a:ext cx="2664346" cy="3889573"/>
          </a:xfrm>
        </p:spPr>
        <p:txBody>
          <a:bodyPr/>
          <a:lstStyle>
            <a:lvl1pPr>
              <a:defRPr>
                <a:solidFill>
                  <a:schemeClr val="accent1"/>
                </a:solidFill>
              </a:defRPr>
            </a:lvl1pPr>
          </a:lstStyle>
          <a:p>
            <a:r>
              <a:rPr lang="de-DE" smtClean="0"/>
              <a:t>Bild durch Klicken auf Symbol hinzufügen</a:t>
            </a:r>
            <a:endParaRPr lang="de-DE"/>
          </a:p>
        </p:txBody>
      </p:sp>
      <p:sp>
        <p:nvSpPr>
          <p:cNvPr id="13" name="Inhaltsplatzhalter 12"/>
          <p:cNvSpPr>
            <a:spLocks noGrp="1"/>
          </p:cNvSpPr>
          <p:nvPr>
            <p:ph sz="quarter" idx="17"/>
          </p:nvPr>
        </p:nvSpPr>
        <p:spPr bwMode="gray">
          <a:xfrm>
            <a:off x="395287" y="1484313"/>
            <a:ext cx="8353425" cy="576535"/>
          </a:xfrm>
        </p:spPr>
        <p:txBody>
          <a:bodyPr/>
          <a:lstStyle/>
          <a:p>
            <a:pPr lvl="0"/>
            <a:r>
              <a:rPr lang="de-DE" smtClean="0"/>
              <a:t>Textmasterformat bearbeiten</a:t>
            </a:r>
          </a:p>
        </p:txBody>
      </p:sp>
      <p:sp>
        <p:nvSpPr>
          <p:cNvPr id="14" name="Bildplatzhalter 10"/>
          <p:cNvSpPr>
            <a:spLocks noGrp="1"/>
          </p:cNvSpPr>
          <p:nvPr>
            <p:ph type="pic" sz="quarter" idx="18"/>
          </p:nvPr>
        </p:nvSpPr>
        <p:spPr bwMode="gray">
          <a:xfrm>
            <a:off x="6012160" y="2204864"/>
            <a:ext cx="2664346" cy="3889573"/>
          </a:xfrm>
        </p:spPr>
        <p:txBody>
          <a:bodyPr/>
          <a:lstStyle>
            <a:lvl1pPr>
              <a:defRPr>
                <a:solidFill>
                  <a:schemeClr val="accent1"/>
                </a:solidFill>
              </a:defRPr>
            </a:lvl1pPr>
          </a:lstStyle>
          <a:p>
            <a:r>
              <a:rPr lang="de-DE" smtClean="0"/>
              <a:t>Bild durch Klicken auf Symbol hinzufügen</a:t>
            </a:r>
            <a:endParaRPr lang="de-DE"/>
          </a:p>
        </p:txBody>
      </p:sp>
      <p:sp>
        <p:nvSpPr>
          <p:cNvPr id="15" name="Bildplatzhalter 10"/>
          <p:cNvSpPr>
            <a:spLocks noGrp="1"/>
          </p:cNvSpPr>
          <p:nvPr>
            <p:ph type="pic" sz="quarter" idx="19"/>
          </p:nvPr>
        </p:nvSpPr>
        <p:spPr bwMode="gray">
          <a:xfrm>
            <a:off x="3203848" y="2204864"/>
            <a:ext cx="2736304" cy="3889573"/>
          </a:xfrm>
        </p:spPr>
        <p:txBody>
          <a:bodyPr/>
          <a:lstStyle>
            <a:lvl1pPr>
              <a:defRPr>
                <a:solidFill>
                  <a:schemeClr val="accent1"/>
                </a:solidFill>
              </a:defRPr>
            </a:lvl1pPr>
          </a:lstStyle>
          <a:p>
            <a:r>
              <a:rPr lang="de-DE" smtClean="0"/>
              <a:t>Bild durch Klicken auf Symbol hinzufügen</a:t>
            </a:r>
            <a:endParaRPr lang="de-DE"/>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unten) und Bilder">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a:xfrm>
            <a:off x="395288" y="6597650"/>
            <a:ext cx="1152376" cy="260350"/>
          </a:xfrm>
          <a:prstGeom prst="rect">
            <a:avLst/>
          </a:prstGeom>
        </p:spPr>
        <p:txBody>
          <a:bodyPr/>
          <a:lstStyle/>
          <a:p>
            <a:fld id="{2F1F10F5-53C4-4305-866C-6D70FEF44247}" type="datetime1">
              <a:rPr lang="de-DE" smtClean="0"/>
              <a:pPr/>
              <a:t>22.04.2020</a:t>
            </a:fld>
            <a:endParaRPr lang="de-DE" dirty="0"/>
          </a:p>
        </p:txBody>
      </p:sp>
      <p:sp>
        <p:nvSpPr>
          <p:cNvPr id="4" name="Fußzeilenplatzhalter 3"/>
          <p:cNvSpPr>
            <a:spLocks noGrp="1"/>
          </p:cNvSpPr>
          <p:nvPr>
            <p:ph type="ftr" sz="quarter" idx="11"/>
          </p:nvPr>
        </p:nvSpPr>
        <p:spPr bwMode="gray">
          <a:xfrm>
            <a:off x="1619250" y="6597650"/>
            <a:ext cx="6625158" cy="260350"/>
          </a:xfrm>
          <a:prstGeom prst="rect">
            <a:avLst/>
          </a:prstGeom>
        </p:spPr>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a:xfrm>
            <a:off x="8316415" y="6597650"/>
            <a:ext cx="432297" cy="260350"/>
          </a:xfrm>
          <a:prstGeom prst="rect">
            <a:avLst/>
          </a:prstGeom>
        </p:spPr>
        <p:txBody>
          <a:bodyPr/>
          <a:lstStyle/>
          <a:p>
            <a:fld id="{08D37431-3E78-41D2-AC69-D697C2CC4D59}" type="slidenum">
              <a:rPr lang="de-DE" smtClean="0"/>
              <a:pPr/>
              <a:t>‹Nr.›</a:t>
            </a:fld>
            <a:endParaRPr lang="de-DE" dirty="0"/>
          </a:p>
        </p:txBody>
      </p:sp>
      <p:sp>
        <p:nvSpPr>
          <p:cNvPr id="9" name="Rechteck 8"/>
          <p:cNvSpPr/>
          <p:nvPr userDrawn="1"/>
        </p:nvSpPr>
        <p:spPr bwMode="gray">
          <a:xfrm>
            <a:off x="395288" y="1484313"/>
            <a:ext cx="8353425" cy="4681537"/>
          </a:xfrm>
          <a:prstGeom prst="rect">
            <a:avLst/>
          </a:prstGeom>
          <a:no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accent1"/>
              </a:solidFill>
            </a:endParaRPr>
          </a:p>
        </p:txBody>
      </p:sp>
      <p:sp>
        <p:nvSpPr>
          <p:cNvPr id="11" name="Bildplatzhalter 10"/>
          <p:cNvSpPr>
            <a:spLocks noGrp="1"/>
          </p:cNvSpPr>
          <p:nvPr>
            <p:ph type="pic" sz="quarter" idx="16"/>
          </p:nvPr>
        </p:nvSpPr>
        <p:spPr bwMode="gray">
          <a:xfrm>
            <a:off x="467494" y="1556792"/>
            <a:ext cx="2664346" cy="3528392"/>
          </a:xfrm>
        </p:spPr>
        <p:txBody>
          <a:bodyPr/>
          <a:lstStyle>
            <a:lvl1pPr>
              <a:defRPr>
                <a:solidFill>
                  <a:schemeClr val="accent1"/>
                </a:solidFill>
              </a:defRPr>
            </a:lvl1pPr>
          </a:lstStyle>
          <a:p>
            <a:r>
              <a:rPr lang="de-DE" smtClean="0"/>
              <a:t>Bild durch Klicken auf Symbol hinzufügen</a:t>
            </a:r>
            <a:endParaRPr lang="de-DE" dirty="0"/>
          </a:p>
        </p:txBody>
      </p:sp>
      <p:sp>
        <p:nvSpPr>
          <p:cNvPr id="10" name="Bildplatzhalter 10"/>
          <p:cNvSpPr>
            <a:spLocks noGrp="1"/>
          </p:cNvSpPr>
          <p:nvPr>
            <p:ph type="pic" sz="quarter" idx="17"/>
          </p:nvPr>
        </p:nvSpPr>
        <p:spPr bwMode="gray">
          <a:xfrm>
            <a:off x="6012160" y="1556792"/>
            <a:ext cx="2664346" cy="3528392"/>
          </a:xfrm>
        </p:spPr>
        <p:txBody>
          <a:bodyPr/>
          <a:lstStyle>
            <a:lvl1pPr>
              <a:defRPr>
                <a:solidFill>
                  <a:schemeClr val="accent1"/>
                </a:solidFill>
              </a:defRPr>
            </a:lvl1pPr>
          </a:lstStyle>
          <a:p>
            <a:r>
              <a:rPr lang="de-DE" smtClean="0"/>
              <a:t>Bild durch Klicken auf Symbol hinzufügen</a:t>
            </a:r>
            <a:endParaRPr lang="de-DE"/>
          </a:p>
        </p:txBody>
      </p:sp>
      <p:sp>
        <p:nvSpPr>
          <p:cNvPr id="14" name="Bildplatzhalter 10"/>
          <p:cNvSpPr>
            <a:spLocks noGrp="1"/>
          </p:cNvSpPr>
          <p:nvPr>
            <p:ph type="pic" sz="quarter" idx="18"/>
          </p:nvPr>
        </p:nvSpPr>
        <p:spPr bwMode="gray">
          <a:xfrm>
            <a:off x="3203848" y="1556792"/>
            <a:ext cx="2736304" cy="3528392"/>
          </a:xfrm>
        </p:spPr>
        <p:txBody>
          <a:bodyPr/>
          <a:lstStyle>
            <a:lvl1pPr>
              <a:defRPr>
                <a:solidFill>
                  <a:schemeClr val="accent1"/>
                </a:solidFill>
              </a:defRPr>
            </a:lvl1pPr>
          </a:lstStyle>
          <a:p>
            <a:r>
              <a:rPr lang="de-DE" smtClean="0"/>
              <a:t>Bild durch Klicken auf Symbol hinzufügen</a:t>
            </a:r>
            <a:endParaRPr lang="de-DE"/>
          </a:p>
        </p:txBody>
      </p:sp>
      <p:sp>
        <p:nvSpPr>
          <p:cNvPr id="16" name="Inhaltsplatzhalter 15"/>
          <p:cNvSpPr>
            <a:spLocks noGrp="1"/>
          </p:cNvSpPr>
          <p:nvPr>
            <p:ph sz="quarter" idx="19" hasCustomPrompt="1"/>
          </p:nvPr>
        </p:nvSpPr>
        <p:spPr bwMode="gray">
          <a:xfrm>
            <a:off x="467494" y="5157192"/>
            <a:ext cx="8208962" cy="935633"/>
          </a:xfrm>
        </p:spPr>
        <p:txBody>
          <a:bodyPr/>
          <a:lstStyle>
            <a:lvl2pPr>
              <a:defRPr/>
            </a:lvl2pPr>
            <a:lvl3pPr marL="0" indent="0">
              <a:buNone/>
              <a:defRPr/>
            </a:lvl3pPr>
          </a:lstStyle>
          <a:p>
            <a:pPr lvl="0"/>
            <a:r>
              <a:rPr lang="de-DE" dirty="0" smtClean="0"/>
              <a:t>Textmasterformate durch Klicken bearbeiten</a:t>
            </a:r>
          </a:p>
          <a:p>
            <a:pPr lvl="1"/>
            <a:r>
              <a:rPr lang="de-DE" dirty="0" smtClean="0"/>
              <a:t>Zweite Ebene</a:t>
            </a:r>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am/Kontakt">
    <p:spTree>
      <p:nvGrpSpPr>
        <p:cNvPr id="1" name=""/>
        <p:cNvGrpSpPr/>
        <p:nvPr/>
      </p:nvGrpSpPr>
      <p:grpSpPr>
        <a:xfrm>
          <a:off x="0" y="0"/>
          <a:ext cx="0" cy="0"/>
          <a:chOff x="0" y="0"/>
          <a:chExt cx="0" cy="0"/>
        </a:xfrm>
      </p:grpSpPr>
      <p:sp>
        <p:nvSpPr>
          <p:cNvPr id="2" name="Datumsplatzhalter 1"/>
          <p:cNvSpPr>
            <a:spLocks noGrp="1"/>
          </p:cNvSpPr>
          <p:nvPr>
            <p:ph type="dt" sz="half" idx="10"/>
          </p:nvPr>
        </p:nvSpPr>
        <p:spPr bwMode="gray">
          <a:xfrm>
            <a:off x="395288" y="6597650"/>
            <a:ext cx="1152376" cy="260350"/>
          </a:xfrm>
          <a:prstGeom prst="rect">
            <a:avLst/>
          </a:prstGeom>
        </p:spPr>
        <p:txBody>
          <a:bodyPr/>
          <a:lstStyle/>
          <a:p>
            <a:fld id="{057EC987-5F71-4467-B700-73D6D8B629D8}" type="datetime1">
              <a:rPr lang="de-DE" smtClean="0"/>
              <a:pPr/>
              <a:t>22.04.2020</a:t>
            </a:fld>
            <a:endParaRPr lang="de-DE" dirty="0"/>
          </a:p>
        </p:txBody>
      </p:sp>
      <p:sp>
        <p:nvSpPr>
          <p:cNvPr id="3" name="Fußzeilenplatzhalter 2"/>
          <p:cNvSpPr>
            <a:spLocks noGrp="1"/>
          </p:cNvSpPr>
          <p:nvPr>
            <p:ph type="ftr" sz="quarter" idx="11"/>
          </p:nvPr>
        </p:nvSpPr>
        <p:spPr bwMode="gray">
          <a:xfrm>
            <a:off x="1619250" y="6597650"/>
            <a:ext cx="6625158" cy="260350"/>
          </a:xfrm>
          <a:prstGeom prst="rect">
            <a:avLst/>
          </a:prstGeom>
        </p:spPr>
        <p:txBody>
          <a:bodyPr/>
          <a:lstStyle/>
          <a:p>
            <a:r>
              <a:rPr lang="de-DE" smtClean="0"/>
              <a:t>Titel der Präsentation</a:t>
            </a:r>
            <a:endParaRPr lang="de-DE" dirty="0"/>
          </a:p>
        </p:txBody>
      </p:sp>
      <p:sp>
        <p:nvSpPr>
          <p:cNvPr id="4" name="Foliennummernplatzhalter 3"/>
          <p:cNvSpPr>
            <a:spLocks noGrp="1"/>
          </p:cNvSpPr>
          <p:nvPr>
            <p:ph type="sldNum" sz="quarter" idx="12"/>
          </p:nvPr>
        </p:nvSpPr>
        <p:spPr bwMode="gray">
          <a:xfrm>
            <a:off x="8316415" y="6597650"/>
            <a:ext cx="432297" cy="260350"/>
          </a:xfrm>
          <a:prstGeom prst="rect">
            <a:avLst/>
          </a:prstGeom>
        </p:spPr>
        <p:txBody>
          <a:bodyPr/>
          <a:lstStyle/>
          <a:p>
            <a:fld id="{08D37431-3E78-41D2-AC69-D697C2CC4D59}" type="slidenum">
              <a:rPr lang="de-DE" smtClean="0"/>
              <a:pPr/>
              <a:t>‹Nr.›</a:t>
            </a:fld>
            <a:endParaRPr lang="de-DE" dirty="0"/>
          </a:p>
        </p:txBody>
      </p:sp>
      <p:sp>
        <p:nvSpPr>
          <p:cNvPr id="15" name="Textplatzhalter 7"/>
          <p:cNvSpPr>
            <a:spLocks noGrp="1"/>
          </p:cNvSpPr>
          <p:nvPr>
            <p:ph type="body" sz="quarter" idx="14"/>
          </p:nvPr>
        </p:nvSpPr>
        <p:spPr bwMode="gray">
          <a:xfrm>
            <a:off x="395288" y="3861048"/>
            <a:ext cx="4104704" cy="2304802"/>
          </a:xfrm>
          <a:solidFill>
            <a:schemeClr val="bg1"/>
          </a:solidFill>
          <a:ln>
            <a:solidFill>
              <a:schemeClr val="accent2"/>
            </a:solidFill>
          </a:ln>
          <a:effectLst/>
        </p:spPr>
        <p:txBody>
          <a:bodyPr lIns="144000" tIns="72000" rIns="144000" bIns="7200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6" name="Textplatzhalter 7"/>
          <p:cNvSpPr>
            <a:spLocks noGrp="1"/>
          </p:cNvSpPr>
          <p:nvPr>
            <p:ph type="body" sz="quarter" idx="15"/>
          </p:nvPr>
        </p:nvSpPr>
        <p:spPr bwMode="gray">
          <a:xfrm>
            <a:off x="4572000" y="1484312"/>
            <a:ext cx="4176713" cy="2304727"/>
          </a:xfrm>
          <a:solidFill>
            <a:schemeClr val="bg1"/>
          </a:solidFill>
          <a:ln>
            <a:solidFill>
              <a:schemeClr val="accent2"/>
            </a:solidFill>
          </a:ln>
          <a:effectLst/>
        </p:spPr>
        <p:txBody>
          <a:bodyPr lIns="144000" tIns="72000" rIns="144000" bIns="7200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7" name="Textplatzhalter 7"/>
          <p:cNvSpPr>
            <a:spLocks noGrp="1"/>
          </p:cNvSpPr>
          <p:nvPr>
            <p:ph type="body" sz="quarter" idx="16"/>
          </p:nvPr>
        </p:nvSpPr>
        <p:spPr bwMode="gray">
          <a:xfrm>
            <a:off x="4572000" y="3861048"/>
            <a:ext cx="4176713" cy="2304803"/>
          </a:xfrm>
          <a:solidFill>
            <a:schemeClr val="bg1"/>
          </a:solidFill>
          <a:ln>
            <a:solidFill>
              <a:schemeClr val="accent2"/>
            </a:solidFill>
          </a:ln>
          <a:effectLst/>
        </p:spPr>
        <p:txBody>
          <a:bodyPr lIns="144000" tIns="72000" rIns="144000" bIns="7200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8" name="Titel 17"/>
          <p:cNvSpPr>
            <a:spLocks noGrp="1"/>
          </p:cNvSpPr>
          <p:nvPr>
            <p:ph type="title"/>
          </p:nvPr>
        </p:nvSpPr>
        <p:spPr bwMode="gray"/>
        <p:txBody>
          <a:bodyPr/>
          <a:lstStyle/>
          <a:p>
            <a:r>
              <a:rPr lang="de-DE" smtClean="0"/>
              <a:t>Titelmasterformat durch Klicken bearbeiten</a:t>
            </a:r>
            <a:endParaRPr lang="de-DE" dirty="0"/>
          </a:p>
        </p:txBody>
      </p:sp>
      <p:sp>
        <p:nvSpPr>
          <p:cNvPr id="8" name="Textplatzhalter 7"/>
          <p:cNvSpPr>
            <a:spLocks noGrp="1"/>
          </p:cNvSpPr>
          <p:nvPr>
            <p:ph type="body" sz="quarter" idx="13" hasCustomPrompt="1"/>
          </p:nvPr>
        </p:nvSpPr>
        <p:spPr bwMode="gray">
          <a:xfrm>
            <a:off x="395288" y="1484312"/>
            <a:ext cx="4104704" cy="2304728"/>
          </a:xfrm>
          <a:solidFill>
            <a:schemeClr val="bg1"/>
          </a:solidFill>
          <a:ln>
            <a:solidFill>
              <a:schemeClr val="accent2"/>
            </a:solidFill>
          </a:ln>
          <a:effectLst/>
        </p:spPr>
        <p:txBody>
          <a:bodyPr lIns="144000" tIns="72000" rIns="144000" bIns="72000"/>
          <a:lstStyle>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marL="540000" indent="0">
              <a:buNone/>
              <a:defRPr/>
            </a:lvl6pPr>
            <a:lvl8pPr>
              <a:defRPr/>
            </a:lvl8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	</a:t>
            </a:r>
            <a:endParaRPr lang="de-DE" dirty="0"/>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a:xfrm>
            <a:off x="395288" y="6597650"/>
            <a:ext cx="1152376" cy="260350"/>
          </a:xfrm>
          <a:prstGeom prst="rect">
            <a:avLst/>
          </a:prstGeom>
        </p:spPr>
        <p:txBody>
          <a:bodyPr/>
          <a:lstStyle/>
          <a:p>
            <a:fld id="{7C8C2063-9A4A-44EC-B946-319CF9AAFC4A}" type="datetime1">
              <a:rPr lang="de-DE" smtClean="0"/>
              <a:pPr/>
              <a:t>22.04.2020</a:t>
            </a:fld>
            <a:endParaRPr lang="de-DE" dirty="0"/>
          </a:p>
        </p:txBody>
      </p:sp>
      <p:sp>
        <p:nvSpPr>
          <p:cNvPr id="4" name="Fußzeilenplatzhalter 3"/>
          <p:cNvSpPr>
            <a:spLocks noGrp="1"/>
          </p:cNvSpPr>
          <p:nvPr>
            <p:ph type="ftr" sz="quarter" idx="11"/>
          </p:nvPr>
        </p:nvSpPr>
        <p:spPr bwMode="gray">
          <a:xfrm>
            <a:off x="1619250" y="6597650"/>
            <a:ext cx="6625158" cy="260350"/>
          </a:xfrm>
          <a:prstGeom prst="rect">
            <a:avLst/>
          </a:prstGeom>
        </p:spPr>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a:xfrm>
            <a:off x="8316415" y="6597650"/>
            <a:ext cx="432297" cy="260350"/>
          </a:xfrm>
          <a:prstGeom prst="rect">
            <a:avLst/>
          </a:prstGeom>
        </p:spPr>
        <p:txBody>
          <a:bodyPr/>
          <a:lstStyle/>
          <a:p>
            <a:fld id="{08D37431-3E78-41D2-AC69-D697C2CC4D59}" type="slidenum">
              <a:rPr lang="de-DE" smtClean="0"/>
              <a:pPr/>
              <a:t>‹Nr.›</a:t>
            </a:fld>
            <a:endParaRPr lang="de-DE" dirty="0"/>
          </a:p>
        </p:txBody>
      </p:sp>
    </p:spTree>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7" name="Rechteck 6"/>
          <p:cNvSpPr/>
          <p:nvPr userDrawn="1">
            <p:custDataLst>
              <p:tags r:id="rId1"/>
            </p:custDataLst>
          </p:nvPr>
        </p:nvSpPr>
        <p:spPr bwMode="gray">
          <a:xfrm>
            <a:off x="0" y="6597650"/>
            <a:ext cx="9144000" cy="260350"/>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2" name="Datumsplatzhalter 1"/>
          <p:cNvSpPr>
            <a:spLocks noGrp="1"/>
          </p:cNvSpPr>
          <p:nvPr>
            <p:ph type="dt" sz="half" idx="10"/>
          </p:nvPr>
        </p:nvSpPr>
        <p:spPr bwMode="gray">
          <a:xfrm>
            <a:off x="395288" y="6597650"/>
            <a:ext cx="1152376" cy="260350"/>
          </a:xfrm>
          <a:prstGeom prst="rect">
            <a:avLst/>
          </a:prstGeom>
        </p:spPr>
        <p:txBody>
          <a:bodyPr/>
          <a:lstStyle/>
          <a:p>
            <a:fld id="{AFC94919-BF26-4254-B37F-B5C71519C6EA}" type="datetime1">
              <a:rPr lang="de-DE" smtClean="0"/>
              <a:pPr/>
              <a:t>22.04.2020</a:t>
            </a:fld>
            <a:endParaRPr lang="de-DE" dirty="0"/>
          </a:p>
        </p:txBody>
      </p:sp>
      <p:sp>
        <p:nvSpPr>
          <p:cNvPr id="3" name="Fußzeilenplatzhalter 2"/>
          <p:cNvSpPr>
            <a:spLocks noGrp="1"/>
          </p:cNvSpPr>
          <p:nvPr>
            <p:ph type="ftr" sz="quarter" idx="11"/>
          </p:nvPr>
        </p:nvSpPr>
        <p:spPr bwMode="gray">
          <a:xfrm>
            <a:off x="1619250" y="6597650"/>
            <a:ext cx="6625158" cy="260350"/>
          </a:xfrm>
          <a:prstGeom prst="rect">
            <a:avLst/>
          </a:prstGeom>
        </p:spPr>
        <p:txBody>
          <a:bodyPr/>
          <a:lstStyle/>
          <a:p>
            <a:r>
              <a:rPr lang="de-DE" smtClean="0"/>
              <a:t>Titel der Präsentation</a:t>
            </a:r>
            <a:endParaRPr lang="de-DE" dirty="0"/>
          </a:p>
        </p:txBody>
      </p:sp>
      <p:sp>
        <p:nvSpPr>
          <p:cNvPr id="4" name="Foliennummernplatzhalter 3"/>
          <p:cNvSpPr>
            <a:spLocks noGrp="1"/>
          </p:cNvSpPr>
          <p:nvPr>
            <p:ph type="sldNum" sz="quarter" idx="12"/>
          </p:nvPr>
        </p:nvSpPr>
        <p:spPr bwMode="gray">
          <a:xfrm>
            <a:off x="8316415" y="6597650"/>
            <a:ext cx="432297" cy="260350"/>
          </a:xfrm>
          <a:prstGeom prst="rect">
            <a:avLst/>
          </a:prstGeom>
        </p:spPr>
        <p:txBody>
          <a:bodyPr/>
          <a:lstStyle/>
          <a:p>
            <a:fld id="{08D37431-3E78-41D2-AC69-D697C2CC4D59}" type="slidenum">
              <a:rPr lang="de-DE" smtClean="0"/>
              <a:pPr/>
              <a:t>‹Nr.›</a:t>
            </a:fld>
            <a:endParaRPr lang="de-DE" dirty="0"/>
          </a:p>
        </p:txBody>
      </p:sp>
      <p:pic>
        <p:nvPicPr>
          <p:cNvPr id="9" name="Grafik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6008" y="404464"/>
            <a:ext cx="1944464" cy="504256"/>
          </a:xfrm>
          <a:prstGeom prst="rect">
            <a:avLst/>
          </a:prstGeom>
        </p:spPr>
      </p:pic>
    </p:spTree>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el und Inhalt mit weißem Balken ">
    <p:bg>
      <p:bgRef idx="1001">
        <a:schemeClr val="bg1"/>
      </p:bgRef>
    </p:bg>
    <p:spTree>
      <p:nvGrpSpPr>
        <p:cNvPr id="1" name=""/>
        <p:cNvGrpSpPr/>
        <p:nvPr/>
      </p:nvGrpSpPr>
      <p:grpSpPr>
        <a:xfrm>
          <a:off x="0" y="0"/>
          <a:ext cx="0" cy="0"/>
          <a:chOff x="0" y="0"/>
          <a:chExt cx="0" cy="0"/>
        </a:xfrm>
      </p:grpSpPr>
      <p:sp>
        <p:nvSpPr>
          <p:cNvPr id="10" name="Rechteck 9"/>
          <p:cNvSpPr/>
          <p:nvPr userDrawn="1">
            <p:custDataLst>
              <p:tags r:id="rId1"/>
            </p:custDataLst>
          </p:nvPr>
        </p:nvSpPr>
        <p:spPr bwMode="gray">
          <a:xfrm>
            <a:off x="0" y="6597650"/>
            <a:ext cx="9144000" cy="260350"/>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6" name="Rechteck 5"/>
          <p:cNvSpPr/>
          <p:nvPr userDrawn="1"/>
        </p:nvSpPr>
        <p:spPr bwMode="gray">
          <a:xfrm>
            <a:off x="0" y="332656"/>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12" name="Rechteck 11"/>
          <p:cNvSpPr/>
          <p:nvPr userDrawn="1"/>
        </p:nvSpPr>
        <p:spPr bwMode="gray">
          <a:xfrm>
            <a:off x="0" y="331200"/>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2" name="Datumsplatzhalter 1"/>
          <p:cNvSpPr>
            <a:spLocks noGrp="1"/>
          </p:cNvSpPr>
          <p:nvPr>
            <p:ph type="dt" sz="half" idx="10"/>
          </p:nvPr>
        </p:nvSpPr>
        <p:spPr bwMode="gray">
          <a:xfrm>
            <a:off x="395288" y="6597650"/>
            <a:ext cx="1152376" cy="260350"/>
          </a:xfrm>
          <a:prstGeom prst="rect">
            <a:avLst/>
          </a:prstGeom>
        </p:spPr>
        <p:txBody>
          <a:bodyPr/>
          <a:lstStyle>
            <a:lvl1pPr>
              <a:defRPr>
                <a:solidFill>
                  <a:schemeClr val="tx1"/>
                </a:solidFill>
              </a:defRPr>
            </a:lvl1pPr>
          </a:lstStyle>
          <a:p>
            <a:fld id="{7B190C4A-BE6F-451E-881C-9E6F0F0BD45E}" type="datetime1">
              <a:rPr lang="de-DE" smtClean="0"/>
              <a:pPr/>
              <a:t>22.04.2020</a:t>
            </a:fld>
            <a:endParaRPr lang="de-DE" dirty="0"/>
          </a:p>
        </p:txBody>
      </p:sp>
      <p:sp>
        <p:nvSpPr>
          <p:cNvPr id="3" name="Fußzeilenplatzhalter 2"/>
          <p:cNvSpPr>
            <a:spLocks noGrp="1"/>
          </p:cNvSpPr>
          <p:nvPr>
            <p:ph type="ftr" sz="quarter" idx="11"/>
          </p:nvPr>
        </p:nvSpPr>
        <p:spPr bwMode="gray">
          <a:xfrm>
            <a:off x="1619250" y="6597650"/>
            <a:ext cx="6625158" cy="260350"/>
          </a:xfrm>
          <a:prstGeom prst="rect">
            <a:avLst/>
          </a:prstGeom>
        </p:spPr>
        <p:txBody>
          <a:bodyPr/>
          <a:lstStyle>
            <a:lvl1pPr>
              <a:defRPr>
                <a:solidFill>
                  <a:schemeClr val="tx1"/>
                </a:solidFill>
              </a:defRPr>
            </a:lvl1pPr>
          </a:lstStyle>
          <a:p>
            <a:r>
              <a:rPr lang="de-DE" smtClean="0"/>
              <a:t>Titel der Präsentation</a:t>
            </a:r>
            <a:endParaRPr lang="de-DE" dirty="0"/>
          </a:p>
        </p:txBody>
      </p:sp>
      <p:sp>
        <p:nvSpPr>
          <p:cNvPr id="4" name="Foliennummernplatzhalter 3"/>
          <p:cNvSpPr>
            <a:spLocks noGrp="1"/>
          </p:cNvSpPr>
          <p:nvPr>
            <p:ph type="sldNum" sz="quarter" idx="12"/>
          </p:nvPr>
        </p:nvSpPr>
        <p:spPr bwMode="gray">
          <a:xfrm>
            <a:off x="8316415" y="6597650"/>
            <a:ext cx="432297" cy="260350"/>
          </a:xfrm>
          <a:prstGeom prst="rect">
            <a:avLst/>
          </a:prstGeom>
        </p:spPr>
        <p:txBody>
          <a:bodyPr/>
          <a:lstStyle>
            <a:lvl1pPr>
              <a:defRPr>
                <a:solidFill>
                  <a:schemeClr val="tx1"/>
                </a:solidFill>
              </a:defRPr>
            </a:lvl1pPr>
          </a:lstStyle>
          <a:p>
            <a:fld id="{08D37431-3E78-41D2-AC69-D697C2CC4D59}" type="slidenum">
              <a:rPr lang="de-DE" smtClean="0"/>
              <a:pPr/>
              <a:t>‹Nr.›</a:t>
            </a:fld>
            <a:endParaRPr lang="de-DE" dirty="0"/>
          </a:p>
        </p:txBody>
      </p:sp>
      <p:sp>
        <p:nvSpPr>
          <p:cNvPr id="5" name="Titel 4"/>
          <p:cNvSpPr>
            <a:spLocks noGrp="1"/>
          </p:cNvSpPr>
          <p:nvPr>
            <p:ph type="title"/>
          </p:nvPr>
        </p:nvSpPr>
        <p:spPr bwMode="gray"/>
        <p:txBody>
          <a:bodyPr/>
          <a:lstStyle>
            <a:lvl1pPr>
              <a:defRPr>
                <a:solidFill>
                  <a:schemeClr val="bg1"/>
                </a:solidFill>
              </a:defRPr>
            </a:lvl1pPr>
          </a:lstStyle>
          <a:p>
            <a:r>
              <a:rPr lang="de-DE" smtClean="0"/>
              <a:t>Titelmasterformat durch Klicken bearbeiten</a:t>
            </a:r>
            <a:endParaRPr lang="de-DE" dirty="0"/>
          </a:p>
        </p:txBody>
      </p:sp>
      <p:sp>
        <p:nvSpPr>
          <p:cNvPr id="9" name="Inhaltsplatzhalter 8"/>
          <p:cNvSpPr>
            <a:spLocks noGrp="1"/>
          </p:cNvSpPr>
          <p:nvPr>
            <p:ph sz="quarter" idx="13" hasCustomPrompt="1"/>
          </p:nvPr>
        </p:nvSpPr>
        <p:spPr bwMode="gray"/>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pic>
        <p:nvPicPr>
          <p:cNvPr id="13" name="Grafik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6008" y="404464"/>
            <a:ext cx="1944464" cy="504256"/>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Zwei Inhalte mit weißem Balken ">
    <p:bg>
      <p:bgRef idx="1001">
        <a:schemeClr val="bg1"/>
      </p:bgRef>
    </p:bg>
    <p:spTree>
      <p:nvGrpSpPr>
        <p:cNvPr id="1" name=""/>
        <p:cNvGrpSpPr/>
        <p:nvPr/>
      </p:nvGrpSpPr>
      <p:grpSpPr>
        <a:xfrm>
          <a:off x="0" y="0"/>
          <a:ext cx="0" cy="0"/>
          <a:chOff x="0" y="0"/>
          <a:chExt cx="0" cy="0"/>
        </a:xfrm>
      </p:grpSpPr>
      <p:sp>
        <p:nvSpPr>
          <p:cNvPr id="14" name="Rechteck 13"/>
          <p:cNvSpPr/>
          <p:nvPr userDrawn="1">
            <p:custDataLst>
              <p:tags r:id="rId1"/>
            </p:custDataLst>
          </p:nvPr>
        </p:nvSpPr>
        <p:spPr bwMode="gray">
          <a:xfrm>
            <a:off x="0" y="6597650"/>
            <a:ext cx="9144000" cy="260350"/>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11" name="Inhaltsplatzhalter 8"/>
          <p:cNvSpPr>
            <a:spLocks noGrp="1"/>
          </p:cNvSpPr>
          <p:nvPr>
            <p:ph sz="quarter" idx="15" hasCustomPrompt="1"/>
          </p:nvPr>
        </p:nvSpPr>
        <p:spPr bwMode="gray">
          <a:xfrm>
            <a:off x="395287" y="1484314"/>
            <a:ext cx="4104705" cy="4681536"/>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3" name="Rechteck 12"/>
          <p:cNvSpPr/>
          <p:nvPr userDrawn="1"/>
        </p:nvSpPr>
        <p:spPr bwMode="gray">
          <a:xfrm>
            <a:off x="0" y="331200"/>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6" name="Rechteck 5"/>
          <p:cNvSpPr/>
          <p:nvPr userDrawn="1"/>
        </p:nvSpPr>
        <p:spPr bwMode="gray">
          <a:xfrm>
            <a:off x="0" y="332656"/>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2" name="Datumsplatzhalter 1"/>
          <p:cNvSpPr>
            <a:spLocks noGrp="1"/>
          </p:cNvSpPr>
          <p:nvPr>
            <p:ph type="dt" sz="half" idx="10"/>
          </p:nvPr>
        </p:nvSpPr>
        <p:spPr bwMode="gray">
          <a:xfrm>
            <a:off x="395288" y="6597650"/>
            <a:ext cx="1152376" cy="260350"/>
          </a:xfrm>
          <a:prstGeom prst="rect">
            <a:avLst/>
          </a:prstGeom>
        </p:spPr>
        <p:txBody>
          <a:bodyPr/>
          <a:lstStyle>
            <a:lvl1pPr>
              <a:defRPr>
                <a:solidFill>
                  <a:schemeClr val="tx1"/>
                </a:solidFill>
              </a:defRPr>
            </a:lvl1pPr>
          </a:lstStyle>
          <a:p>
            <a:fld id="{591FB298-8B1E-4689-93D0-FCC025CA4179}" type="datetime1">
              <a:rPr lang="de-DE" smtClean="0"/>
              <a:pPr/>
              <a:t>22.04.2020</a:t>
            </a:fld>
            <a:endParaRPr lang="de-DE" dirty="0"/>
          </a:p>
        </p:txBody>
      </p:sp>
      <p:sp>
        <p:nvSpPr>
          <p:cNvPr id="3" name="Fußzeilenplatzhalter 2"/>
          <p:cNvSpPr>
            <a:spLocks noGrp="1"/>
          </p:cNvSpPr>
          <p:nvPr>
            <p:ph type="ftr" sz="quarter" idx="11"/>
          </p:nvPr>
        </p:nvSpPr>
        <p:spPr bwMode="gray">
          <a:xfrm>
            <a:off x="1619250" y="6597650"/>
            <a:ext cx="6625158" cy="260350"/>
          </a:xfrm>
          <a:prstGeom prst="rect">
            <a:avLst/>
          </a:prstGeom>
        </p:spPr>
        <p:txBody>
          <a:bodyPr/>
          <a:lstStyle>
            <a:lvl1pPr>
              <a:defRPr>
                <a:solidFill>
                  <a:schemeClr val="tx1"/>
                </a:solidFill>
              </a:defRPr>
            </a:lvl1pPr>
          </a:lstStyle>
          <a:p>
            <a:r>
              <a:rPr lang="de-DE" smtClean="0"/>
              <a:t>Titel der Präsentation</a:t>
            </a:r>
            <a:endParaRPr lang="de-DE" dirty="0"/>
          </a:p>
        </p:txBody>
      </p:sp>
      <p:sp>
        <p:nvSpPr>
          <p:cNvPr id="4" name="Foliennummernplatzhalter 3"/>
          <p:cNvSpPr>
            <a:spLocks noGrp="1"/>
          </p:cNvSpPr>
          <p:nvPr>
            <p:ph type="sldNum" sz="quarter" idx="12"/>
          </p:nvPr>
        </p:nvSpPr>
        <p:spPr bwMode="gray">
          <a:xfrm>
            <a:off x="8316415" y="6597650"/>
            <a:ext cx="432297" cy="260350"/>
          </a:xfrm>
          <a:prstGeom prst="rect">
            <a:avLst/>
          </a:prstGeom>
        </p:spPr>
        <p:txBody>
          <a:bodyPr/>
          <a:lstStyle>
            <a:lvl1pPr>
              <a:defRPr>
                <a:solidFill>
                  <a:schemeClr val="tx1"/>
                </a:solidFill>
              </a:defRPr>
            </a:lvl1pPr>
          </a:lstStyle>
          <a:p>
            <a:fld id="{08D37431-3E78-41D2-AC69-D697C2CC4D59}" type="slidenum">
              <a:rPr lang="de-DE" smtClean="0"/>
              <a:pPr/>
              <a:t>‹Nr.›</a:t>
            </a:fld>
            <a:endParaRPr lang="de-DE" dirty="0"/>
          </a:p>
        </p:txBody>
      </p:sp>
      <p:sp>
        <p:nvSpPr>
          <p:cNvPr id="5" name="Titel 4"/>
          <p:cNvSpPr>
            <a:spLocks noGrp="1"/>
          </p:cNvSpPr>
          <p:nvPr>
            <p:ph type="title"/>
          </p:nvPr>
        </p:nvSpPr>
        <p:spPr bwMode="gray"/>
        <p:txBody>
          <a:bodyPr/>
          <a:lstStyle>
            <a:lvl1pPr>
              <a:defRPr>
                <a:solidFill>
                  <a:schemeClr val="bg1"/>
                </a:solidFill>
              </a:defRPr>
            </a:lvl1pPr>
          </a:lstStyle>
          <a:p>
            <a:r>
              <a:rPr lang="de-DE" smtClean="0"/>
              <a:t>Titelmasterformat durch Klicken bearbeiten</a:t>
            </a:r>
            <a:endParaRPr lang="de-DE" dirty="0"/>
          </a:p>
        </p:txBody>
      </p:sp>
      <p:sp>
        <p:nvSpPr>
          <p:cNvPr id="15" name="Inhaltsplatzhalter 8"/>
          <p:cNvSpPr>
            <a:spLocks noGrp="1"/>
          </p:cNvSpPr>
          <p:nvPr>
            <p:ph sz="quarter" idx="13" hasCustomPrompt="1"/>
          </p:nvPr>
        </p:nvSpPr>
        <p:spPr bwMode="gray">
          <a:xfrm>
            <a:off x="4644008" y="1484314"/>
            <a:ext cx="4104705" cy="4681536"/>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pic>
        <p:nvPicPr>
          <p:cNvPr id="16" name="Grafik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6008" y="404464"/>
            <a:ext cx="1944464" cy="504256"/>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Vier Inhalte mit weißem Balken">
    <p:bg>
      <p:bgRef idx="1001">
        <a:schemeClr val="bg1"/>
      </p:bgRef>
    </p:bg>
    <p:spTree>
      <p:nvGrpSpPr>
        <p:cNvPr id="1" name=""/>
        <p:cNvGrpSpPr/>
        <p:nvPr/>
      </p:nvGrpSpPr>
      <p:grpSpPr>
        <a:xfrm>
          <a:off x="0" y="0"/>
          <a:ext cx="0" cy="0"/>
          <a:chOff x="0" y="0"/>
          <a:chExt cx="0" cy="0"/>
        </a:xfrm>
      </p:grpSpPr>
      <p:sp>
        <p:nvSpPr>
          <p:cNvPr id="13" name="Rechteck 12"/>
          <p:cNvSpPr/>
          <p:nvPr userDrawn="1">
            <p:custDataLst>
              <p:tags r:id="rId1"/>
            </p:custDataLst>
          </p:nvPr>
        </p:nvSpPr>
        <p:spPr bwMode="gray">
          <a:xfrm>
            <a:off x="0" y="6597650"/>
            <a:ext cx="9144000" cy="260350"/>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19" name="Inhaltsplatzhalter 8"/>
          <p:cNvSpPr>
            <a:spLocks noGrp="1"/>
          </p:cNvSpPr>
          <p:nvPr>
            <p:ph sz="quarter" idx="15" hasCustomPrompt="1"/>
          </p:nvPr>
        </p:nvSpPr>
        <p:spPr bwMode="gray">
          <a:xfrm>
            <a:off x="395287" y="1484314"/>
            <a:ext cx="4104705" cy="2304726"/>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20" name="Inhaltsplatzhalter 8"/>
          <p:cNvSpPr>
            <a:spLocks noGrp="1"/>
          </p:cNvSpPr>
          <p:nvPr>
            <p:ph sz="quarter" idx="13" hasCustomPrompt="1"/>
          </p:nvPr>
        </p:nvSpPr>
        <p:spPr bwMode="gray">
          <a:xfrm>
            <a:off x="4644008" y="1484314"/>
            <a:ext cx="4104705" cy="2304726"/>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21" name="Inhaltsplatzhalter 8"/>
          <p:cNvSpPr>
            <a:spLocks noGrp="1"/>
          </p:cNvSpPr>
          <p:nvPr>
            <p:ph sz="quarter" idx="21" hasCustomPrompt="1"/>
          </p:nvPr>
        </p:nvSpPr>
        <p:spPr bwMode="gray">
          <a:xfrm>
            <a:off x="395536" y="3933056"/>
            <a:ext cx="4104705" cy="2232248"/>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22" name="Inhaltsplatzhalter 8"/>
          <p:cNvSpPr>
            <a:spLocks noGrp="1"/>
          </p:cNvSpPr>
          <p:nvPr>
            <p:ph sz="quarter" idx="22" hasCustomPrompt="1"/>
          </p:nvPr>
        </p:nvSpPr>
        <p:spPr bwMode="gray">
          <a:xfrm>
            <a:off x="4644257" y="3933056"/>
            <a:ext cx="4104705" cy="2232248"/>
          </a:xfrm>
        </p:spPr>
        <p:txBody>
          <a:bodyPr/>
          <a:lstStyle>
            <a:lvl1pPr>
              <a:defRPr>
                <a:solidFill>
                  <a:schemeClr val="tx1"/>
                </a:solidFill>
              </a:defRPr>
            </a:lvl1pPr>
            <a:lvl2pPr>
              <a:defRPr>
                <a:solidFill>
                  <a:schemeClr val="tx1"/>
                </a:solidFill>
              </a:defRPr>
            </a:lvl2pPr>
            <a:lvl3pPr>
              <a:buClr>
                <a:schemeClr val="tx1"/>
              </a:buClr>
              <a:defRPr>
                <a:solidFill>
                  <a:schemeClr val="tx1"/>
                </a:solidFill>
              </a:defRPr>
            </a:lvl3pPr>
            <a:lvl4pPr>
              <a:buClr>
                <a:schemeClr val="tx1"/>
              </a:buClr>
              <a:defRPr>
                <a:solidFill>
                  <a:schemeClr val="tx1"/>
                </a:solidFill>
              </a:defRPr>
            </a:lvl4pPr>
            <a:lvl5pPr>
              <a:buClr>
                <a:schemeClr val="tx1"/>
              </a:buClr>
              <a:defRPr>
                <a:solidFill>
                  <a:schemeClr val="tx1"/>
                </a:solidFill>
              </a:defRPr>
            </a:lvl5pPr>
            <a:lvl6pPr>
              <a:buClr>
                <a:schemeClr val="tx1"/>
              </a:buClr>
              <a:defRPr>
                <a:solidFill>
                  <a:schemeClr val="tx1"/>
                </a:solidFill>
              </a:defRPr>
            </a:lvl6pPr>
            <a:lvl7pPr>
              <a:buClr>
                <a:schemeClr val="tx1"/>
              </a:buClr>
              <a:defRPr>
                <a:solidFill>
                  <a:schemeClr val="tx1"/>
                </a:solidFill>
              </a:defRPr>
            </a:lvl7pPr>
            <a:lvl8pPr>
              <a:buClr>
                <a:schemeClr val="tx1"/>
              </a:buClr>
              <a:defRPr>
                <a:solidFill>
                  <a:schemeClr val="tx1"/>
                </a:solidFill>
              </a:defRPr>
            </a:lvl8pPr>
            <a:lvl9pPr>
              <a:buClr>
                <a:schemeClr val="tx1"/>
              </a:buClr>
              <a:defRPr>
                <a:solidFill>
                  <a:schemeClr val="tx1"/>
                </a:solidFill>
              </a:defRPr>
            </a:lvl9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5" name="Rechteck 14"/>
          <p:cNvSpPr/>
          <p:nvPr userDrawn="1"/>
        </p:nvSpPr>
        <p:spPr bwMode="gray">
          <a:xfrm>
            <a:off x="0" y="331200"/>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6" name="Rechteck 5"/>
          <p:cNvSpPr/>
          <p:nvPr userDrawn="1"/>
        </p:nvSpPr>
        <p:spPr bwMode="gray">
          <a:xfrm>
            <a:off x="0" y="332656"/>
            <a:ext cx="9144000" cy="648000"/>
          </a:xfrm>
          <a:prstGeom prst="rect">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2" name="Datumsplatzhalter 1"/>
          <p:cNvSpPr>
            <a:spLocks noGrp="1"/>
          </p:cNvSpPr>
          <p:nvPr>
            <p:ph type="dt" sz="half" idx="10"/>
          </p:nvPr>
        </p:nvSpPr>
        <p:spPr bwMode="gray">
          <a:xfrm>
            <a:off x="395288" y="6597650"/>
            <a:ext cx="1152376" cy="260350"/>
          </a:xfrm>
          <a:prstGeom prst="rect">
            <a:avLst/>
          </a:prstGeom>
        </p:spPr>
        <p:txBody>
          <a:bodyPr/>
          <a:lstStyle>
            <a:lvl1pPr>
              <a:defRPr>
                <a:solidFill>
                  <a:schemeClr val="tx1"/>
                </a:solidFill>
              </a:defRPr>
            </a:lvl1pPr>
          </a:lstStyle>
          <a:p>
            <a:fld id="{3CA02641-D704-4379-97E8-C0ED672457F7}" type="datetime1">
              <a:rPr lang="de-DE" smtClean="0"/>
              <a:pPr/>
              <a:t>22.04.2020</a:t>
            </a:fld>
            <a:endParaRPr lang="de-DE" dirty="0"/>
          </a:p>
        </p:txBody>
      </p:sp>
      <p:sp>
        <p:nvSpPr>
          <p:cNvPr id="3" name="Fußzeilenplatzhalter 2"/>
          <p:cNvSpPr>
            <a:spLocks noGrp="1"/>
          </p:cNvSpPr>
          <p:nvPr>
            <p:ph type="ftr" sz="quarter" idx="11"/>
          </p:nvPr>
        </p:nvSpPr>
        <p:spPr bwMode="gray">
          <a:xfrm>
            <a:off x="1619250" y="6597650"/>
            <a:ext cx="6625158" cy="260350"/>
          </a:xfrm>
          <a:prstGeom prst="rect">
            <a:avLst/>
          </a:prstGeom>
        </p:spPr>
        <p:txBody>
          <a:bodyPr/>
          <a:lstStyle>
            <a:lvl1pPr>
              <a:defRPr>
                <a:solidFill>
                  <a:schemeClr val="tx1"/>
                </a:solidFill>
              </a:defRPr>
            </a:lvl1pPr>
          </a:lstStyle>
          <a:p>
            <a:r>
              <a:rPr lang="de-DE" smtClean="0"/>
              <a:t>Titel der Präsentation</a:t>
            </a:r>
            <a:endParaRPr lang="de-DE" dirty="0"/>
          </a:p>
        </p:txBody>
      </p:sp>
      <p:sp>
        <p:nvSpPr>
          <p:cNvPr id="4" name="Foliennummernplatzhalter 3"/>
          <p:cNvSpPr>
            <a:spLocks noGrp="1"/>
          </p:cNvSpPr>
          <p:nvPr>
            <p:ph type="sldNum" sz="quarter" idx="12"/>
          </p:nvPr>
        </p:nvSpPr>
        <p:spPr bwMode="gray">
          <a:xfrm>
            <a:off x="8316415" y="6597650"/>
            <a:ext cx="432297" cy="260350"/>
          </a:xfrm>
          <a:prstGeom prst="rect">
            <a:avLst/>
          </a:prstGeom>
        </p:spPr>
        <p:txBody>
          <a:bodyPr/>
          <a:lstStyle>
            <a:lvl1pPr>
              <a:defRPr>
                <a:solidFill>
                  <a:schemeClr val="tx1"/>
                </a:solidFill>
              </a:defRPr>
            </a:lvl1pPr>
          </a:lstStyle>
          <a:p>
            <a:fld id="{08D37431-3E78-41D2-AC69-D697C2CC4D59}" type="slidenum">
              <a:rPr lang="de-DE" smtClean="0"/>
              <a:pPr/>
              <a:t>‹Nr.›</a:t>
            </a:fld>
            <a:endParaRPr lang="de-DE" dirty="0"/>
          </a:p>
        </p:txBody>
      </p:sp>
      <p:sp>
        <p:nvSpPr>
          <p:cNvPr id="5" name="Titel 4"/>
          <p:cNvSpPr>
            <a:spLocks noGrp="1"/>
          </p:cNvSpPr>
          <p:nvPr>
            <p:ph type="title"/>
          </p:nvPr>
        </p:nvSpPr>
        <p:spPr bwMode="gray"/>
        <p:txBody>
          <a:bodyPr/>
          <a:lstStyle>
            <a:lvl1pPr>
              <a:defRPr>
                <a:solidFill>
                  <a:schemeClr val="bg1"/>
                </a:solidFill>
              </a:defRPr>
            </a:lvl1pPr>
          </a:lstStyle>
          <a:p>
            <a:r>
              <a:rPr lang="de-DE" smtClean="0"/>
              <a:t>Titelmasterformat durch Klicken bearbeiten</a:t>
            </a:r>
            <a:endParaRPr lang="de-DE" dirty="0"/>
          </a:p>
        </p:txBody>
      </p:sp>
      <p:pic>
        <p:nvPicPr>
          <p:cNvPr id="16" name="Grafik 1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876008" y="404464"/>
            <a:ext cx="1944464" cy="504256"/>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4_einspaltiges Layout_KIO">
    <p:spTree>
      <p:nvGrpSpPr>
        <p:cNvPr id="1" name=""/>
        <p:cNvGrpSpPr/>
        <p:nvPr/>
      </p:nvGrpSpPr>
      <p:grpSpPr>
        <a:xfrm>
          <a:off x="0" y="0"/>
          <a:ext cx="0" cy="0"/>
          <a:chOff x="0" y="0"/>
          <a:chExt cx="0" cy="0"/>
        </a:xfrm>
      </p:grpSpPr>
      <p:sp>
        <p:nvSpPr>
          <p:cNvPr id="11" name="Titel 5"/>
          <p:cNvSpPr>
            <a:spLocks noGrp="1"/>
          </p:cNvSpPr>
          <p:nvPr>
            <p:ph type="title" hasCustomPrompt="1"/>
          </p:nvPr>
        </p:nvSpPr>
        <p:spPr>
          <a:xfrm>
            <a:off x="395288" y="274638"/>
            <a:ext cx="8229600" cy="984885"/>
          </a:xfrm>
        </p:spPr>
        <p:txBody>
          <a:bodyPr anchor="t">
            <a:spAutoFit/>
          </a:bodyPr>
          <a:lstStyle>
            <a:lvl1pPr algn="l">
              <a:defRPr sz="2900" b="1">
                <a:solidFill>
                  <a:srgbClr val="7EBEE6"/>
                </a:solidFill>
              </a:defRPr>
            </a:lvl1pPr>
          </a:lstStyle>
          <a:p>
            <a:r>
              <a:rPr lang="de-DE" dirty="0" smtClean="0"/>
              <a:t>Mastertitelformat </a:t>
            </a:r>
            <a:br>
              <a:rPr lang="de-DE" dirty="0" smtClean="0"/>
            </a:br>
            <a:r>
              <a:rPr lang="de-DE" dirty="0" smtClean="0"/>
              <a:t>bearbeiten</a:t>
            </a:r>
            <a:endParaRPr lang="de-DE" dirty="0"/>
          </a:p>
        </p:txBody>
      </p:sp>
      <p:sp>
        <p:nvSpPr>
          <p:cNvPr id="19" name="Textplatzhalter 19"/>
          <p:cNvSpPr>
            <a:spLocks noGrp="1"/>
          </p:cNvSpPr>
          <p:nvPr>
            <p:ph type="body" sz="quarter" idx="10"/>
          </p:nvPr>
        </p:nvSpPr>
        <p:spPr>
          <a:xfrm>
            <a:off x="395288" y="1700212"/>
            <a:ext cx="8353425" cy="4608513"/>
          </a:xfrm>
          <a:prstGeom prst="rect">
            <a:avLst/>
          </a:prstGeom>
        </p:spPr>
        <p:txBody>
          <a:bodyPr vert="horz" lIns="91440" tIns="45720" rIns="91440" bIns="45720" rtlCol="0">
            <a:normAutofit/>
          </a:bodyPr>
          <a:lstStyle>
            <a:lvl1pPr>
              <a:defRPr lang="de-DE" sz="2000" dirty="0" smtClean="0"/>
            </a:lvl1pPr>
            <a:lvl2pPr>
              <a:buClr>
                <a:schemeClr val="tx1"/>
              </a:buClr>
              <a:defRPr lang="de-DE" sz="2000" dirty="0" smtClean="0"/>
            </a:lvl2pPr>
            <a:lvl3pPr>
              <a:buClr>
                <a:schemeClr val="tx1"/>
              </a:buClr>
              <a:defRPr lang="de-DE" sz="2000" dirty="0" smtClean="0"/>
            </a:lvl3pPr>
            <a:lvl4pPr>
              <a:buClr>
                <a:schemeClr val="tx1"/>
              </a:buClr>
              <a:defRPr lang="de-DE" sz="2000" dirty="0" smtClean="0"/>
            </a:lvl4pPr>
            <a:lvl5pPr>
              <a:buClr>
                <a:schemeClr val="tx1"/>
              </a:buClr>
              <a:defRPr lang="de-DE" sz="2000" dirty="0"/>
            </a:lvl5p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Tree>
    <p:extLst>
      <p:ext uri="{BB962C8B-B14F-4D97-AF65-F5344CB8AC3E}">
        <p14:creationId xmlns:p14="http://schemas.microsoft.com/office/powerpoint/2010/main" val="340579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apiteltrenner">
    <p:spTree>
      <p:nvGrpSpPr>
        <p:cNvPr id="1" name=""/>
        <p:cNvGrpSpPr/>
        <p:nvPr/>
      </p:nvGrpSpPr>
      <p:grpSpPr>
        <a:xfrm>
          <a:off x="0" y="0"/>
          <a:ext cx="0" cy="0"/>
          <a:chOff x="0" y="0"/>
          <a:chExt cx="0" cy="0"/>
        </a:xfrm>
      </p:grpSpPr>
      <p:sp>
        <p:nvSpPr>
          <p:cNvPr id="5" name="Rechteck 4"/>
          <p:cNvSpPr/>
          <p:nvPr userDrawn="1">
            <p:custDataLst>
              <p:tags r:id="rId1"/>
            </p:custDataLst>
          </p:nvPr>
        </p:nvSpPr>
        <p:spPr bwMode="gray">
          <a:xfrm>
            <a:off x="0" y="1"/>
            <a:ext cx="9144000" cy="6858000"/>
          </a:xfrm>
          <a:prstGeom prst="rect">
            <a:avLst/>
          </a:prstGeom>
          <a:solidFill>
            <a:srgbClr val="F0EFEC"/>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6" name="Titel 1"/>
          <p:cNvSpPr>
            <a:spLocks noGrp="1"/>
          </p:cNvSpPr>
          <p:nvPr>
            <p:ph type="title" hasCustomPrompt="1"/>
          </p:nvPr>
        </p:nvSpPr>
        <p:spPr bwMode="gray">
          <a:xfrm>
            <a:off x="395289" y="2996952"/>
            <a:ext cx="4032696" cy="1800200"/>
          </a:xfrm>
        </p:spPr>
        <p:txBody>
          <a:bodyPr/>
          <a:lstStyle>
            <a:lvl1pPr algn="r">
              <a:defRPr sz="14200">
                <a:solidFill>
                  <a:schemeClr val="accent1"/>
                </a:solidFill>
                <a:effectLst/>
                <a:latin typeface="Franklin Gothic Book" pitchFamily="34" charset="0"/>
              </a:defRPr>
            </a:lvl1pPr>
          </a:lstStyle>
          <a:p>
            <a:r>
              <a:rPr lang="de-DE" dirty="0" smtClean="0"/>
              <a:t>Nr.</a:t>
            </a:r>
            <a:endParaRPr lang="de-DE" dirty="0"/>
          </a:p>
        </p:txBody>
      </p:sp>
      <p:cxnSp>
        <p:nvCxnSpPr>
          <p:cNvPr id="8" name="Gerade Verbindung 7"/>
          <p:cNvCxnSpPr/>
          <p:nvPr userDrawn="1"/>
        </p:nvCxnSpPr>
        <p:spPr bwMode="gray">
          <a:xfrm rot="5400000">
            <a:off x="3599892" y="3681028"/>
            <a:ext cx="194421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Inhaltsplatzhalter 8"/>
          <p:cNvSpPr>
            <a:spLocks noGrp="1"/>
          </p:cNvSpPr>
          <p:nvPr>
            <p:ph sz="quarter" idx="10" hasCustomPrompt="1"/>
          </p:nvPr>
        </p:nvSpPr>
        <p:spPr bwMode="gray">
          <a:xfrm>
            <a:off x="4716016" y="3068687"/>
            <a:ext cx="4032697" cy="1368425"/>
          </a:xfrm>
        </p:spPr>
        <p:txBody>
          <a:bodyPr bIns="54000" anchor="b" anchorCtr="0"/>
          <a:lstStyle>
            <a:lvl1pPr>
              <a:defRPr>
                <a:solidFill>
                  <a:schemeClr val="accent1"/>
                </a:solidFill>
              </a:defRPr>
            </a:lvl1pPr>
            <a:lvl2pPr>
              <a:defRPr>
                <a:solidFill>
                  <a:schemeClr val="accent1"/>
                </a:solidFill>
              </a:defRPr>
            </a:lvl2pPr>
            <a:lvl3pPr marL="180000" indent="-180000">
              <a:buClrTx/>
              <a:buFont typeface="Wingdings" panose="05000000000000000000" pitchFamily="2" charset="2"/>
              <a:buChar char="§"/>
              <a:defRPr>
                <a:solidFill>
                  <a:schemeClr val="accent1"/>
                </a:solidFill>
              </a:defRPr>
            </a:lvl3pPr>
            <a:lvl4pPr>
              <a:buClrTx/>
              <a:defRPr>
                <a:solidFill>
                  <a:schemeClr val="accent1"/>
                </a:solidFill>
              </a:defRPr>
            </a:lvl4pPr>
            <a:lvl5pPr>
              <a:buClrTx/>
              <a:defRPr>
                <a:solidFill>
                  <a:schemeClr val="accent1"/>
                </a:solidFill>
              </a:defRPr>
            </a:lvl5pPr>
            <a:lvl6pPr>
              <a:buClrTx/>
              <a:defRPr>
                <a:solidFill>
                  <a:schemeClr val="accent1"/>
                </a:solidFill>
              </a:defRPr>
            </a:lvl6pPr>
            <a:lvl7pPr>
              <a:buClrTx/>
              <a:defRPr>
                <a:solidFill>
                  <a:schemeClr val="accent1"/>
                </a:solidFill>
              </a:defRPr>
            </a:lvl7pPr>
            <a:lvl8pPr>
              <a:buClrTx/>
              <a:defRPr>
                <a:solidFill>
                  <a:schemeClr val="accent1"/>
                </a:solidFill>
              </a:defRPr>
            </a:lvl8pPr>
            <a:lvl9pPr>
              <a:buClrTx/>
              <a:defRPr>
                <a:solidFill>
                  <a:schemeClr val="accent1"/>
                </a:solidFill>
              </a:defRPr>
            </a:lvl9pPr>
          </a:lstStyle>
          <a:p>
            <a:pPr lvl="0"/>
            <a:r>
              <a:rPr lang="de-DE" dirty="0" smtClean="0"/>
              <a:t>Textmasterformate durch Klicken bearbeiten</a:t>
            </a:r>
          </a:p>
          <a:p>
            <a:pPr lvl="1"/>
            <a:r>
              <a:rPr lang="de-DE" dirty="0" smtClean="0"/>
              <a:t>Zweite Ebene</a:t>
            </a:r>
          </a:p>
        </p:txBody>
      </p:sp>
    </p:spTree>
    <p:extLst>
      <p:ext uri="{BB962C8B-B14F-4D97-AF65-F5344CB8AC3E}">
        <p14:creationId xmlns:p14="http://schemas.microsoft.com/office/powerpoint/2010/main" val="282647011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xAndObj">
  <p:cSld name="Titel, Text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11188" y="609600"/>
            <a:ext cx="7772400" cy="731838"/>
          </a:xfrm>
          <a:prstGeom prst="rect">
            <a:avLst/>
          </a:prstGeom>
        </p:spPr>
        <p:txBody>
          <a:bodyPr/>
          <a:lstStyle/>
          <a:p>
            <a:r>
              <a:rPr lang="de-DE" smtClean="0"/>
              <a:t>Titelmasterformat durch Klicken bearbeiten</a:t>
            </a:r>
            <a:endParaRPr lang="de-DE"/>
          </a:p>
        </p:txBody>
      </p:sp>
      <p:sp>
        <p:nvSpPr>
          <p:cNvPr id="3" name="Textplatzhalter 2"/>
          <p:cNvSpPr>
            <a:spLocks noGrp="1"/>
          </p:cNvSpPr>
          <p:nvPr>
            <p:ph type="body" sz="half" idx="1"/>
          </p:nvPr>
        </p:nvSpPr>
        <p:spPr>
          <a:xfrm>
            <a:off x="615950" y="1412875"/>
            <a:ext cx="3810000" cy="4321175"/>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578350" y="1412875"/>
            <a:ext cx="3810000" cy="4321175"/>
          </a:xfrm>
          <a:prstGeom prst="rect">
            <a:avLst/>
          </a:prstGeo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Rectangle 5"/>
          <p:cNvSpPr>
            <a:spLocks noGrp="1" noChangeArrowheads="1"/>
          </p:cNvSpPr>
          <p:nvPr>
            <p:ph type="ftr" sz="quarter" idx="10"/>
          </p:nvPr>
        </p:nvSpPr>
        <p:spPr>
          <a:xfrm>
            <a:off x="3124200" y="6356350"/>
            <a:ext cx="2895600" cy="365125"/>
          </a:xfrm>
          <a:prstGeom prst="rect">
            <a:avLst/>
          </a:prstGeom>
        </p:spPr>
        <p:txBody>
          <a:bodyPr/>
          <a:lstStyle>
            <a:lvl1pPr>
              <a:defRPr/>
            </a:lvl1pPr>
          </a:lstStyle>
          <a:p>
            <a:pPr>
              <a:defRPr/>
            </a:pPr>
            <a:r>
              <a:rPr lang="de-DE"/>
              <a:t>Orale Mukosits 20.10.2008  - Silke Witkowsky, Ursula Schmidt, Melanie Röll, Mathias Richtscheid, Patrick Jahn </a:t>
            </a:r>
          </a:p>
        </p:txBody>
      </p:sp>
      <p:sp>
        <p:nvSpPr>
          <p:cNvPr id="6" name="Rectangle 6"/>
          <p:cNvSpPr>
            <a:spLocks noGrp="1" noChangeArrowheads="1"/>
          </p:cNvSpPr>
          <p:nvPr>
            <p:ph type="sldNum" sz="quarter" idx="11"/>
          </p:nvPr>
        </p:nvSpPr>
        <p:spPr>
          <a:xfrm>
            <a:off x="8388350" y="5445125"/>
            <a:ext cx="536575" cy="457200"/>
          </a:xfrm>
          <a:prstGeom prst="rect">
            <a:avLst/>
          </a:prstGeom>
        </p:spPr>
        <p:txBody>
          <a:bodyPr/>
          <a:lstStyle>
            <a:lvl1pPr>
              <a:defRPr/>
            </a:lvl1pPr>
          </a:lstStyle>
          <a:p>
            <a:pPr>
              <a:defRPr/>
            </a:pPr>
            <a:fld id="{F20507AE-5D55-0747-B07E-2606F775E69D}" type="slidenum">
              <a:rPr lang="de-DE"/>
              <a:pPr>
                <a:defRPr/>
              </a:pPr>
              <a:t>‹Nr.›</a:t>
            </a:fld>
            <a:endParaRPr lang="de-DE"/>
          </a:p>
        </p:txBody>
      </p:sp>
    </p:spTree>
    <p:extLst>
      <p:ext uri="{BB962C8B-B14F-4D97-AF65-F5344CB8AC3E}">
        <p14:creationId xmlns:p14="http://schemas.microsoft.com/office/powerpoint/2010/main" val="154183314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bl">
  <p:cSld name="Titel und Tabelle">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03288"/>
          </a:xfrm>
          <a:prstGeom prst="rect">
            <a:avLst/>
          </a:prstGeom>
        </p:spPr>
        <p:txBody>
          <a:bodyPr/>
          <a:lstStyle/>
          <a:p>
            <a:r>
              <a:rPr lang="de-DE" smtClean="0"/>
              <a:t>Mastertitelformat bearbeiten</a:t>
            </a:r>
            <a:endParaRPr lang="de-DE"/>
          </a:p>
        </p:txBody>
      </p:sp>
      <p:sp>
        <p:nvSpPr>
          <p:cNvPr id="3" name="Tabellenplatzhalter 2"/>
          <p:cNvSpPr>
            <a:spLocks noGrp="1"/>
          </p:cNvSpPr>
          <p:nvPr>
            <p:ph type="tbl" idx="1"/>
          </p:nvPr>
        </p:nvSpPr>
        <p:spPr>
          <a:xfrm>
            <a:off x="457200" y="1463675"/>
            <a:ext cx="8229600" cy="4662488"/>
          </a:xfrm>
          <a:prstGeom prst="rect">
            <a:avLst/>
          </a:prstGeom>
        </p:spPr>
        <p:txBody>
          <a:bodyPr/>
          <a:lstStyle/>
          <a:p>
            <a:pPr lvl="0"/>
            <a:endParaRPr lang="de-DE" noProof="0"/>
          </a:p>
        </p:txBody>
      </p:sp>
      <p:sp>
        <p:nvSpPr>
          <p:cNvPr id="4" name="Datumsplatzhalter 3"/>
          <p:cNvSpPr>
            <a:spLocks noGrp="1"/>
          </p:cNvSpPr>
          <p:nvPr>
            <p:ph type="dt" sz="half" idx="10"/>
          </p:nvPr>
        </p:nvSpPr>
        <p:spPr>
          <a:xfrm>
            <a:off x="457200" y="6356350"/>
            <a:ext cx="2133600" cy="365125"/>
          </a:xfrm>
          <a:prstGeom prst="rect">
            <a:avLst/>
          </a:prstGeom>
        </p:spPr>
        <p:txBody>
          <a:bodyPr/>
          <a:lstStyle>
            <a:lvl1pPr>
              <a:defRPr/>
            </a:lvl1pPr>
          </a:lstStyle>
          <a:p>
            <a:pPr>
              <a:defRPr/>
            </a:pPr>
            <a:fld id="{F13BDCDC-B321-D54F-96F3-1AA5245D52A1}" type="datetime1">
              <a:rPr lang="en-US"/>
              <a:pPr>
                <a:defRPr/>
              </a:pPr>
              <a:t>4/22/2020</a:t>
            </a:fld>
            <a:endParaRPr lang="en-US"/>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a:p>
        </p:txBody>
      </p:sp>
      <p:sp>
        <p:nvSpPr>
          <p:cNvPr id="6" name="Foliennummernplatzhalter 5"/>
          <p:cNvSpPr>
            <a:spLocks noGrp="1"/>
          </p:cNvSpPr>
          <p:nvPr>
            <p:ph type="sldNum" sz="quarter" idx="12"/>
          </p:nvPr>
        </p:nvSpPr>
        <p:spPr>
          <a:xfrm>
            <a:off x="3505200" y="6521450"/>
            <a:ext cx="2133600" cy="336550"/>
          </a:xfrm>
          <a:prstGeom prst="rect">
            <a:avLst/>
          </a:prstGeom>
        </p:spPr>
        <p:txBody>
          <a:bodyPr/>
          <a:lstStyle>
            <a:lvl1pPr>
              <a:defRPr/>
            </a:lvl1pPr>
          </a:lstStyle>
          <a:p>
            <a:pPr>
              <a:defRPr/>
            </a:pPr>
            <a:fld id="{73B11239-E8C6-724F-B170-30B2BD8F343C}" type="slidenum">
              <a:rPr lang="en-US"/>
              <a:pPr>
                <a:defRPr/>
              </a:pPr>
              <a:t>‹Nr.›</a:t>
            </a:fld>
            <a:endParaRPr lang="en-US"/>
          </a:p>
        </p:txBody>
      </p:sp>
    </p:spTree>
    <p:extLst>
      <p:ext uri="{BB962C8B-B14F-4D97-AF65-F5344CB8AC3E}">
        <p14:creationId xmlns:p14="http://schemas.microsoft.com/office/powerpoint/2010/main" val="17404672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apiteltrenner| Bild">
    <p:spTree>
      <p:nvGrpSpPr>
        <p:cNvPr id="1" name=""/>
        <p:cNvGrpSpPr/>
        <p:nvPr/>
      </p:nvGrpSpPr>
      <p:grpSpPr>
        <a:xfrm>
          <a:off x="0" y="0"/>
          <a:ext cx="0" cy="0"/>
          <a:chOff x="0" y="0"/>
          <a:chExt cx="0" cy="0"/>
        </a:xfrm>
      </p:grpSpPr>
      <p:sp>
        <p:nvSpPr>
          <p:cNvPr id="5" name="Rechteck 4"/>
          <p:cNvSpPr/>
          <p:nvPr userDrawn="1">
            <p:custDataLst>
              <p:tags r:id="rId1"/>
            </p:custDataLst>
          </p:nvPr>
        </p:nvSpPr>
        <p:spPr bwMode="gray">
          <a:xfrm>
            <a:off x="0" y="27384"/>
            <a:ext cx="9144000" cy="6858000"/>
          </a:xfrm>
          <a:prstGeom prst="rect">
            <a:avLst/>
          </a:prstGeom>
          <a:solidFill>
            <a:srgbClr val="F0EFEC"/>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cxnSp>
        <p:nvCxnSpPr>
          <p:cNvPr id="6" name="Gerade Verbindung 5"/>
          <p:cNvCxnSpPr/>
          <p:nvPr userDrawn="1"/>
        </p:nvCxnSpPr>
        <p:spPr bwMode="gray">
          <a:xfrm>
            <a:off x="4572000" y="2204864"/>
            <a:ext cx="0" cy="244827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Bildplatzhalter 3"/>
          <p:cNvSpPr>
            <a:spLocks noGrp="1"/>
          </p:cNvSpPr>
          <p:nvPr>
            <p:ph type="pic" sz="quarter" idx="11"/>
          </p:nvPr>
        </p:nvSpPr>
        <p:spPr>
          <a:xfrm>
            <a:off x="395536" y="2204864"/>
            <a:ext cx="4032000" cy="2448008"/>
          </a:xfrm>
          <a:ln w="9525">
            <a:noFill/>
          </a:ln>
        </p:spPr>
        <p:txBody>
          <a:bodyPr/>
          <a:lstStyle/>
          <a:p>
            <a:r>
              <a:rPr lang="de-DE" smtClean="0"/>
              <a:t>Bild durch Klicken auf Symbol hinzufügen</a:t>
            </a:r>
            <a:endParaRPr lang="de-DE"/>
          </a:p>
        </p:txBody>
      </p:sp>
      <p:sp>
        <p:nvSpPr>
          <p:cNvPr id="11" name="Inhaltsplatzhalter 8"/>
          <p:cNvSpPr>
            <a:spLocks noGrp="1"/>
          </p:cNvSpPr>
          <p:nvPr>
            <p:ph sz="quarter" idx="10" hasCustomPrompt="1"/>
          </p:nvPr>
        </p:nvSpPr>
        <p:spPr bwMode="gray">
          <a:xfrm>
            <a:off x="4716016" y="3068687"/>
            <a:ext cx="4032697" cy="1368425"/>
          </a:xfrm>
        </p:spPr>
        <p:txBody>
          <a:bodyPr bIns="54000" anchor="b" anchorCtr="0"/>
          <a:lstStyle>
            <a:lvl1pPr>
              <a:defRPr>
                <a:solidFill>
                  <a:schemeClr val="accent1"/>
                </a:solidFill>
              </a:defRPr>
            </a:lvl1pPr>
            <a:lvl2pPr>
              <a:defRPr>
                <a:solidFill>
                  <a:schemeClr val="accent1"/>
                </a:solidFill>
              </a:defRPr>
            </a:lvl2pPr>
            <a:lvl3pPr marL="180000" indent="-180000">
              <a:buClrTx/>
              <a:buFont typeface="Wingdings" panose="05000000000000000000" pitchFamily="2" charset="2"/>
              <a:buChar char="§"/>
              <a:defRPr>
                <a:solidFill>
                  <a:schemeClr val="accent1"/>
                </a:solidFill>
              </a:defRPr>
            </a:lvl3pPr>
            <a:lvl4pPr>
              <a:buClrTx/>
              <a:defRPr>
                <a:solidFill>
                  <a:schemeClr val="accent1"/>
                </a:solidFill>
              </a:defRPr>
            </a:lvl4pPr>
            <a:lvl5pPr>
              <a:buClrTx/>
              <a:defRPr>
                <a:solidFill>
                  <a:schemeClr val="accent1"/>
                </a:solidFill>
              </a:defRPr>
            </a:lvl5pPr>
            <a:lvl6pPr>
              <a:buClrTx/>
              <a:defRPr>
                <a:solidFill>
                  <a:schemeClr val="accent1"/>
                </a:solidFill>
              </a:defRPr>
            </a:lvl6pPr>
            <a:lvl7pPr>
              <a:buClrTx/>
              <a:defRPr>
                <a:solidFill>
                  <a:schemeClr val="accent1"/>
                </a:solidFill>
              </a:defRPr>
            </a:lvl7pPr>
            <a:lvl8pPr>
              <a:buClrTx/>
              <a:defRPr>
                <a:solidFill>
                  <a:schemeClr val="accent1"/>
                </a:solidFill>
              </a:defRPr>
            </a:lvl8pPr>
            <a:lvl9pPr>
              <a:buClrTx/>
              <a:defRPr>
                <a:solidFill>
                  <a:schemeClr val="accent1"/>
                </a:solidFill>
              </a:defRPr>
            </a:lvl9pPr>
          </a:lstStyle>
          <a:p>
            <a:pPr lvl="0"/>
            <a:r>
              <a:rPr lang="de-DE" dirty="0" smtClean="0"/>
              <a:t>Textmasterformate durch Klicken bearbeiten</a:t>
            </a:r>
          </a:p>
          <a:p>
            <a:pPr lvl="1"/>
            <a:r>
              <a:rPr lang="de-DE" dirty="0" smtClean="0"/>
              <a:t>Zweite Ebene</a:t>
            </a:r>
          </a:p>
        </p:txBody>
      </p:sp>
    </p:spTree>
    <p:extLst>
      <p:ext uri="{BB962C8B-B14F-4D97-AF65-F5344CB8AC3E}">
        <p14:creationId xmlns:p14="http://schemas.microsoft.com/office/powerpoint/2010/main" val="338023858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56" name="Rechteck 55"/>
          <p:cNvSpPr/>
          <p:nvPr userDrawn="1">
            <p:custDataLst>
              <p:tags r:id="rId1"/>
            </p:custDataLst>
          </p:nvPr>
        </p:nvSpPr>
        <p:spPr bwMode="gray">
          <a:xfrm>
            <a:off x="0" y="1052513"/>
            <a:ext cx="9144000" cy="431800"/>
          </a:xfrm>
          <a:prstGeom prst="rect">
            <a:avLst/>
          </a:prstGeom>
          <a:solidFill>
            <a:srgbClr val="283D4F">
              <a:alpha val="80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9" name="Tabellenplatzhalter 6"/>
          <p:cNvSpPr>
            <a:spLocks noGrp="1"/>
          </p:cNvSpPr>
          <p:nvPr>
            <p:ph type="tbl" sz="quarter" idx="13" hasCustomPrompt="1"/>
          </p:nvPr>
        </p:nvSpPr>
        <p:spPr bwMode="gray">
          <a:xfrm>
            <a:off x="395288" y="1772816"/>
            <a:ext cx="8353425" cy="4537050"/>
          </a:xfrm>
        </p:spPr>
        <p:txBody>
          <a:bodyPr anchor="t"/>
          <a:lstStyle>
            <a:lvl1pPr>
              <a:spcAft>
                <a:spcPts val="0"/>
              </a:spcAft>
              <a:defRPr baseline="0">
                <a:solidFill>
                  <a:schemeClr val="accent1"/>
                </a:solidFill>
              </a:defRPr>
            </a:lvl1pPr>
          </a:lstStyle>
          <a:p>
            <a:r>
              <a:rPr lang="de-DE" dirty="0" smtClean="0"/>
              <a:t>Verwenden Sie bitte das Tabellenlayout „Asklepios Tabelle“.</a:t>
            </a:r>
            <a:endParaRPr lang="de-DE"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wischenagenda">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71468567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2356" name="think-cell Folie" r:id="rId7" imgW="360" imgH="360" progId="">
                  <p:embed/>
                </p:oleObj>
              </mc:Choice>
              <mc:Fallback>
                <p:oleObj name="think-cell Folie" r:id="rId7" imgW="360" imgH="360" progId="">
                  <p:embed/>
                  <p:pic>
                    <p:nvPicPr>
                      <p:cNvPr id="0" name="Picture 3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8" name="Picture 7"/>
          <p:cNvPicPr>
            <a:picLocks noChangeAspect="1"/>
          </p:cNvPicPr>
          <p:nvPr userDrawn="1"/>
        </p:nvPicPr>
        <p:blipFill rotWithShape="1">
          <a:blip r:embed="rId9" cstate="print">
            <a:extLst>
              <a:ext uri="{28A0092B-C50C-407E-A947-70E740481C1C}">
                <a14:useLocalDpi xmlns:a14="http://schemas.microsoft.com/office/drawing/2010/main" val="0"/>
              </a:ext>
            </a:extLst>
          </a:blip>
          <a:srcRect b="9414"/>
          <a:stretch/>
        </p:blipFill>
        <p:spPr bwMode="gray">
          <a:xfrm>
            <a:off x="0" y="1052736"/>
            <a:ext cx="9144000" cy="5544914"/>
          </a:xfrm>
          <a:prstGeom prst="rect">
            <a:avLst/>
          </a:prstGeom>
        </p:spPr>
      </p:pic>
      <p:sp>
        <p:nvSpPr>
          <p:cNvPr id="10" name="Rechteck 9"/>
          <p:cNvSpPr/>
          <p:nvPr userDrawn="1">
            <p:custDataLst>
              <p:tags r:id="rId3"/>
            </p:custDataLst>
          </p:nvPr>
        </p:nvSpPr>
        <p:spPr bwMode="gray">
          <a:xfrm>
            <a:off x="0" y="1052512"/>
            <a:ext cx="9144000" cy="5544000"/>
          </a:xfrm>
          <a:prstGeom prst="rect">
            <a:avLst/>
          </a:prstGeom>
          <a:solidFill>
            <a:schemeClr val="bg1">
              <a:alpha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4" name="Datumsplatzhalter 3"/>
          <p:cNvSpPr>
            <a:spLocks noGrp="1"/>
          </p:cNvSpPr>
          <p:nvPr>
            <p:ph type="dt" sz="half" idx="10"/>
          </p:nvPr>
        </p:nvSpPr>
        <p:spPr bwMode="gray">
          <a:xfrm>
            <a:off x="395288" y="6597650"/>
            <a:ext cx="1152376" cy="260350"/>
          </a:xfrm>
          <a:prstGeom prst="rect">
            <a:avLst/>
          </a:prstGeom>
        </p:spPr>
        <p:txBody>
          <a:bodyPr/>
          <a:lstStyle/>
          <a:p>
            <a:fld id="{D648DB68-A398-47CC-9B57-BA4D71E27EA5}" type="datetime1">
              <a:rPr lang="de-DE" smtClean="0"/>
              <a:pPr/>
              <a:t>22.04.2020</a:t>
            </a:fld>
            <a:endParaRPr lang="de-DE" dirty="0"/>
          </a:p>
        </p:txBody>
      </p:sp>
      <p:sp>
        <p:nvSpPr>
          <p:cNvPr id="5" name="Fußzeilenplatzhalter 4"/>
          <p:cNvSpPr>
            <a:spLocks noGrp="1"/>
          </p:cNvSpPr>
          <p:nvPr>
            <p:ph type="ftr" sz="quarter" idx="11"/>
          </p:nvPr>
        </p:nvSpPr>
        <p:spPr bwMode="gray">
          <a:xfrm>
            <a:off x="1619250" y="6597650"/>
            <a:ext cx="6625158" cy="260350"/>
          </a:xfrm>
          <a:prstGeom prst="rect">
            <a:avLst/>
          </a:prstGeom>
        </p:spPr>
        <p:txBody>
          <a:bodyPr/>
          <a:lstStyle/>
          <a:p>
            <a:r>
              <a:rPr lang="de-DE" smtClean="0"/>
              <a:t>Titel der Präsentation</a:t>
            </a:r>
            <a:endParaRPr lang="de-DE" dirty="0"/>
          </a:p>
        </p:txBody>
      </p:sp>
      <p:sp>
        <p:nvSpPr>
          <p:cNvPr id="6" name="Foliennummernplatzhalter 5"/>
          <p:cNvSpPr>
            <a:spLocks noGrp="1"/>
          </p:cNvSpPr>
          <p:nvPr>
            <p:ph type="sldNum" sz="quarter" idx="12"/>
          </p:nvPr>
        </p:nvSpPr>
        <p:spPr bwMode="gray">
          <a:xfrm>
            <a:off x="8316415" y="6597650"/>
            <a:ext cx="432297" cy="260350"/>
          </a:xfrm>
          <a:prstGeom prst="rect">
            <a:avLst/>
          </a:prstGeom>
        </p:spPr>
        <p:txBody>
          <a:bodyPr/>
          <a:lstStyle/>
          <a:p>
            <a:fld id="{08D37431-3E78-41D2-AC69-D697C2CC4D59}" type="slidenum">
              <a:rPr lang="de-DE" smtClean="0"/>
              <a:pPr/>
              <a:t>‹Nr.›</a:t>
            </a:fld>
            <a:endParaRPr lang="de-DE" dirty="0"/>
          </a:p>
        </p:txBody>
      </p:sp>
      <p:sp>
        <p:nvSpPr>
          <p:cNvPr id="56" name="Rechteck 55"/>
          <p:cNvSpPr/>
          <p:nvPr userDrawn="1">
            <p:custDataLst>
              <p:tags r:id="rId4"/>
            </p:custDataLst>
          </p:nvPr>
        </p:nvSpPr>
        <p:spPr bwMode="gray">
          <a:xfrm>
            <a:off x="395288" y="1484313"/>
            <a:ext cx="1152525" cy="4681537"/>
          </a:xfrm>
          <a:prstGeom prst="rect">
            <a:avLst/>
          </a:prstGeom>
          <a:solidFill>
            <a:srgbClr val="446280">
              <a:alpha val="80000"/>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57" name="Freeform 5"/>
          <p:cNvSpPr>
            <a:spLocks/>
          </p:cNvSpPr>
          <p:nvPr userDrawn="1">
            <p:custDataLst>
              <p:tags r:id="rId5"/>
            </p:custDataLst>
          </p:nvPr>
        </p:nvSpPr>
        <p:spPr bwMode="gray">
          <a:xfrm>
            <a:off x="684213" y="1752600"/>
            <a:ext cx="619125" cy="998538"/>
          </a:xfrm>
          <a:custGeom>
            <a:avLst/>
            <a:gdLst>
              <a:gd name="T0" fmla="*/ 0 w 636"/>
              <a:gd name="T1" fmla="*/ 2147483647 h 1027"/>
              <a:gd name="T2" fmla="*/ 2147483647 w 636"/>
              <a:gd name="T3" fmla="*/ 2147483647 h 1027"/>
              <a:gd name="T4" fmla="*/ 0 w 636"/>
              <a:gd name="T5" fmla="*/ 2147483647 h 1027"/>
              <a:gd name="T6" fmla="*/ 2147483647 w 636"/>
              <a:gd name="T7" fmla="*/ 2147483647 h 1027"/>
              <a:gd name="T8" fmla="*/ 2147483647 w 636"/>
              <a:gd name="T9" fmla="*/ 2147483647 h 1027"/>
              <a:gd name="T10" fmla="*/ 2147483647 w 636"/>
              <a:gd name="T11" fmla="*/ 0 h 1027"/>
              <a:gd name="T12" fmla="*/ 0 w 636"/>
              <a:gd name="T13" fmla="*/ 2147483647 h 1027"/>
              <a:gd name="T14" fmla="*/ 0 60000 65536"/>
              <a:gd name="T15" fmla="*/ 0 60000 65536"/>
              <a:gd name="T16" fmla="*/ 0 60000 65536"/>
              <a:gd name="T17" fmla="*/ 0 60000 65536"/>
              <a:gd name="T18" fmla="*/ 0 60000 65536"/>
              <a:gd name="T19" fmla="*/ 0 60000 65536"/>
              <a:gd name="T20" fmla="*/ 0 60000 65536"/>
              <a:gd name="T21" fmla="*/ 0 w 636"/>
              <a:gd name="T22" fmla="*/ 0 h 1027"/>
              <a:gd name="T23" fmla="*/ 636 w 636"/>
              <a:gd name="T24" fmla="*/ 1027 h 10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6" h="1027">
                <a:moveTo>
                  <a:pt x="0" y="103"/>
                </a:moveTo>
                <a:lnTo>
                  <a:pt x="424" y="514"/>
                </a:lnTo>
                <a:lnTo>
                  <a:pt x="0" y="925"/>
                </a:lnTo>
                <a:lnTo>
                  <a:pt x="106" y="1027"/>
                </a:lnTo>
                <a:lnTo>
                  <a:pt x="636" y="514"/>
                </a:lnTo>
                <a:lnTo>
                  <a:pt x="106" y="0"/>
                </a:lnTo>
                <a:lnTo>
                  <a:pt x="0" y="103"/>
                </a:lnTo>
                <a:close/>
              </a:path>
            </a:pathLst>
          </a:custGeom>
          <a:solidFill>
            <a:srgbClr val="FFFFFF"/>
          </a:solidFill>
          <a:ln w="9525">
            <a:solidFill>
              <a:srgbClr val="FFFFFF"/>
            </a:solidFill>
            <a:round/>
            <a:headEnd/>
            <a:tailEnd/>
          </a:ln>
        </p:spPr>
        <p:txBody>
          <a:bodyPr/>
          <a:lstStyle/>
          <a:p>
            <a:endParaRPr lang="de-DE" dirty="0"/>
          </a:p>
        </p:txBody>
      </p:sp>
      <p:sp>
        <p:nvSpPr>
          <p:cNvPr id="7" name="Tabellenplatzhalter 6"/>
          <p:cNvSpPr>
            <a:spLocks noGrp="1"/>
          </p:cNvSpPr>
          <p:nvPr>
            <p:ph type="tbl" sz="quarter" idx="13" hasCustomPrompt="1"/>
          </p:nvPr>
        </p:nvSpPr>
        <p:spPr bwMode="gray">
          <a:xfrm>
            <a:off x="1619250" y="1484313"/>
            <a:ext cx="7129463" cy="4681537"/>
          </a:xfrm>
        </p:spPr>
        <p:txBody>
          <a:bodyPr/>
          <a:lstStyle>
            <a:lvl1pPr marL="0" marR="0" indent="0" algn="l" defTabSz="914400" rtl="0" eaLnBrk="1" fontAlgn="auto" latinLnBrk="0" hangingPunct="1">
              <a:lnSpc>
                <a:spcPct val="100000"/>
              </a:lnSpc>
              <a:spcBef>
                <a:spcPts val="0"/>
              </a:spcBef>
              <a:spcAft>
                <a:spcPts val="800"/>
              </a:spcAft>
              <a:buClrTx/>
              <a:buSzTx/>
              <a:buFont typeface="Arial" pitchFamily="34" charset="0"/>
              <a:buNone/>
              <a:tabLst/>
              <a:defRPr>
                <a:solidFill>
                  <a:schemeClr val="accent1"/>
                </a:solidFill>
              </a:defRPr>
            </a:lvl1pPr>
          </a:lstStyle>
          <a:p>
            <a:r>
              <a:rPr lang="de-DE" dirty="0" smtClean="0"/>
              <a:t>Verwenden Sie bitte das Tabellenlayout „Asklepios Tabelle“.</a:t>
            </a:r>
          </a:p>
          <a:p>
            <a:endParaRPr lang="de-DE" dirty="0"/>
          </a:p>
        </p:txBody>
      </p:sp>
    </p:spTree>
    <p:extLst>
      <p:ext uri="{BB962C8B-B14F-4D97-AF65-F5344CB8AC3E}">
        <p14:creationId xmlns:p14="http://schemas.microsoft.com/office/powerpoint/2010/main" val="387009471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Inhaltsplatzhalter 2"/>
          <p:cNvSpPr>
            <a:spLocks noGrp="1"/>
          </p:cNvSpPr>
          <p:nvPr>
            <p:ph idx="1" hasCustomPrompt="1"/>
          </p:nvPr>
        </p:nvSpPr>
        <p:spPr bwMode="gray">
          <a:xfrm>
            <a:off x="395536" y="1484784"/>
            <a:ext cx="8353176" cy="4681066"/>
          </a:xfrm>
        </p:spPr>
        <p:txBody>
          <a:bodyPr/>
          <a:lstStyle>
            <a:lvl5pPr>
              <a:defRPr/>
            </a:lvl5p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4"/>
            <a:endParaRPr lang="de-DE"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5" name="Datumsplatzhalter 4"/>
          <p:cNvSpPr>
            <a:spLocks noGrp="1"/>
          </p:cNvSpPr>
          <p:nvPr>
            <p:ph type="dt" sz="half" idx="10"/>
          </p:nvPr>
        </p:nvSpPr>
        <p:spPr bwMode="gray">
          <a:xfrm>
            <a:off x="395288" y="6597650"/>
            <a:ext cx="1152376" cy="260350"/>
          </a:xfrm>
          <a:prstGeom prst="rect">
            <a:avLst/>
          </a:prstGeom>
        </p:spPr>
        <p:txBody>
          <a:bodyPr/>
          <a:lstStyle/>
          <a:p>
            <a:fld id="{044946A7-8276-4C46-AA3E-6C4B180B3663}" type="datetime1">
              <a:rPr lang="de-DE" smtClean="0"/>
              <a:pPr/>
              <a:t>22.04.2020</a:t>
            </a:fld>
            <a:endParaRPr lang="de-DE" dirty="0"/>
          </a:p>
        </p:txBody>
      </p:sp>
      <p:sp>
        <p:nvSpPr>
          <p:cNvPr id="6" name="Fußzeilenplatzhalter 5"/>
          <p:cNvSpPr>
            <a:spLocks noGrp="1"/>
          </p:cNvSpPr>
          <p:nvPr>
            <p:ph type="ftr" sz="quarter" idx="11"/>
          </p:nvPr>
        </p:nvSpPr>
        <p:spPr bwMode="gray">
          <a:xfrm>
            <a:off x="1619250" y="6597650"/>
            <a:ext cx="6625158" cy="260350"/>
          </a:xfrm>
          <a:prstGeom prst="rect">
            <a:avLst/>
          </a:prstGeom>
        </p:spPr>
        <p:txBody>
          <a:bodyPr/>
          <a:lstStyle/>
          <a:p>
            <a:r>
              <a:rPr lang="de-DE" smtClean="0"/>
              <a:t>Titel der Präsentation</a:t>
            </a:r>
            <a:endParaRPr lang="de-DE" dirty="0"/>
          </a:p>
        </p:txBody>
      </p:sp>
      <p:sp>
        <p:nvSpPr>
          <p:cNvPr id="7" name="Foliennummernplatzhalter 6"/>
          <p:cNvSpPr>
            <a:spLocks noGrp="1"/>
          </p:cNvSpPr>
          <p:nvPr>
            <p:ph type="sldNum" sz="quarter" idx="12"/>
          </p:nvPr>
        </p:nvSpPr>
        <p:spPr bwMode="gray">
          <a:xfrm>
            <a:off x="8316415" y="6597650"/>
            <a:ext cx="432297" cy="260350"/>
          </a:xfrm>
          <a:prstGeom prst="rect">
            <a:avLst/>
          </a:prstGeom>
        </p:spPr>
        <p:txBody>
          <a:bodyPr/>
          <a:lstStyle/>
          <a:p>
            <a:fld id="{08D37431-3E78-41D2-AC69-D697C2CC4D59}" type="slidenum">
              <a:rPr lang="de-DE" smtClean="0"/>
              <a:pPr/>
              <a:t>‹Nr.›</a:t>
            </a:fld>
            <a:endParaRPr lang="de-DE" dirty="0"/>
          </a:p>
        </p:txBody>
      </p:sp>
      <p:sp>
        <p:nvSpPr>
          <p:cNvPr id="9" name="Inhaltsplatzhalter 8"/>
          <p:cNvSpPr>
            <a:spLocks noGrp="1"/>
          </p:cNvSpPr>
          <p:nvPr>
            <p:ph sz="quarter" idx="13"/>
          </p:nvPr>
        </p:nvSpPr>
        <p:spPr bwMode="gray">
          <a:xfrm>
            <a:off x="395536" y="1484784"/>
            <a:ext cx="4032002" cy="4681066"/>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1" name="Inhaltsplatzhalter 10"/>
          <p:cNvSpPr>
            <a:spLocks noGrp="1"/>
          </p:cNvSpPr>
          <p:nvPr>
            <p:ph sz="quarter" idx="14"/>
          </p:nvPr>
        </p:nvSpPr>
        <p:spPr bwMode="gray">
          <a:xfrm>
            <a:off x="4716463" y="1484313"/>
            <a:ext cx="4032250" cy="4681537"/>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ur Bild">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a:xfrm>
            <a:off x="395288" y="6597650"/>
            <a:ext cx="1152376" cy="260350"/>
          </a:xfrm>
          <a:prstGeom prst="rect">
            <a:avLst/>
          </a:prstGeom>
        </p:spPr>
        <p:txBody>
          <a:bodyPr/>
          <a:lstStyle/>
          <a:p>
            <a:fld id="{F13448CF-6FC3-4516-992E-F97C86772330}" type="datetime1">
              <a:rPr lang="de-DE" smtClean="0"/>
              <a:pPr/>
              <a:t>22.04.2020</a:t>
            </a:fld>
            <a:endParaRPr lang="de-DE" dirty="0"/>
          </a:p>
        </p:txBody>
      </p:sp>
      <p:sp>
        <p:nvSpPr>
          <p:cNvPr id="4" name="Fußzeilenplatzhalter 3"/>
          <p:cNvSpPr>
            <a:spLocks noGrp="1"/>
          </p:cNvSpPr>
          <p:nvPr>
            <p:ph type="ftr" sz="quarter" idx="11"/>
          </p:nvPr>
        </p:nvSpPr>
        <p:spPr bwMode="gray">
          <a:xfrm>
            <a:off x="1619250" y="6597650"/>
            <a:ext cx="6625158" cy="260350"/>
          </a:xfrm>
          <a:prstGeom prst="rect">
            <a:avLst/>
          </a:prstGeom>
        </p:spPr>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a:xfrm>
            <a:off x="8316415" y="6597650"/>
            <a:ext cx="432297" cy="260350"/>
          </a:xfrm>
          <a:prstGeom prst="rect">
            <a:avLst/>
          </a:prstGeom>
        </p:spPr>
        <p:txBody>
          <a:bodyPr/>
          <a:lstStyle/>
          <a:p>
            <a:fld id="{08D37431-3E78-41D2-AC69-D697C2CC4D59}" type="slidenum">
              <a:rPr lang="de-DE" smtClean="0"/>
              <a:pPr/>
              <a:t>‹Nr.›</a:t>
            </a:fld>
            <a:endParaRPr lang="de-DE" dirty="0"/>
          </a:p>
        </p:txBody>
      </p:sp>
      <p:sp>
        <p:nvSpPr>
          <p:cNvPr id="7" name="Bildplatzhalter 6"/>
          <p:cNvSpPr>
            <a:spLocks noGrp="1"/>
          </p:cNvSpPr>
          <p:nvPr>
            <p:ph type="pic" sz="quarter" idx="13"/>
          </p:nvPr>
        </p:nvSpPr>
        <p:spPr bwMode="gray">
          <a:xfrm>
            <a:off x="395536" y="1484314"/>
            <a:ext cx="8353176" cy="4681536"/>
          </a:xfrm>
        </p:spPr>
        <p:txBody>
          <a:bodyPr/>
          <a:lstStyle>
            <a:lvl1pPr>
              <a:defRPr>
                <a:solidFill>
                  <a:schemeClr val="accent1"/>
                </a:solidFill>
              </a:defRPr>
            </a:lvl1pPr>
          </a:lstStyle>
          <a:p>
            <a:r>
              <a:rPr lang="de-DE" smtClean="0"/>
              <a:t>Bild durch Klicken auf Symbol hinzufügen</a:t>
            </a:r>
            <a:endParaRPr lang="de-DE"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mit Marginalie">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p>
            <a:r>
              <a:rPr lang="de-DE" smtClean="0"/>
              <a:t>Titelmasterformat durch Klicken bearbeiten</a:t>
            </a:r>
            <a:endParaRPr lang="de-DE" dirty="0"/>
          </a:p>
        </p:txBody>
      </p:sp>
      <p:sp>
        <p:nvSpPr>
          <p:cNvPr id="3" name="Datumsplatzhalter 2"/>
          <p:cNvSpPr>
            <a:spLocks noGrp="1"/>
          </p:cNvSpPr>
          <p:nvPr>
            <p:ph type="dt" sz="half" idx="10"/>
          </p:nvPr>
        </p:nvSpPr>
        <p:spPr bwMode="gray">
          <a:xfrm>
            <a:off x="395288" y="6597650"/>
            <a:ext cx="1152376" cy="260350"/>
          </a:xfrm>
          <a:prstGeom prst="rect">
            <a:avLst/>
          </a:prstGeom>
        </p:spPr>
        <p:txBody>
          <a:bodyPr/>
          <a:lstStyle/>
          <a:p>
            <a:fld id="{208A72CC-0608-4824-BEDF-16C83F3625A7}" type="datetime1">
              <a:rPr lang="de-DE" smtClean="0"/>
              <a:pPr/>
              <a:t>22.04.2020</a:t>
            </a:fld>
            <a:endParaRPr lang="de-DE" dirty="0"/>
          </a:p>
        </p:txBody>
      </p:sp>
      <p:sp>
        <p:nvSpPr>
          <p:cNvPr id="4" name="Fußzeilenplatzhalter 3"/>
          <p:cNvSpPr>
            <a:spLocks noGrp="1"/>
          </p:cNvSpPr>
          <p:nvPr>
            <p:ph type="ftr" sz="quarter" idx="11"/>
          </p:nvPr>
        </p:nvSpPr>
        <p:spPr bwMode="gray">
          <a:xfrm>
            <a:off x="1619250" y="6597650"/>
            <a:ext cx="6625158" cy="260350"/>
          </a:xfrm>
          <a:prstGeom prst="rect">
            <a:avLst/>
          </a:prstGeom>
        </p:spPr>
        <p:txBody>
          <a:bodyPr/>
          <a:lstStyle/>
          <a:p>
            <a:r>
              <a:rPr lang="de-DE" smtClean="0"/>
              <a:t>Titel der Präsentation</a:t>
            </a:r>
            <a:endParaRPr lang="de-DE" dirty="0"/>
          </a:p>
        </p:txBody>
      </p:sp>
      <p:sp>
        <p:nvSpPr>
          <p:cNvPr id="5" name="Foliennummernplatzhalter 4"/>
          <p:cNvSpPr>
            <a:spLocks noGrp="1"/>
          </p:cNvSpPr>
          <p:nvPr>
            <p:ph type="sldNum" sz="quarter" idx="12"/>
          </p:nvPr>
        </p:nvSpPr>
        <p:spPr bwMode="gray">
          <a:xfrm>
            <a:off x="8316415" y="6597650"/>
            <a:ext cx="432297" cy="260350"/>
          </a:xfrm>
          <a:prstGeom prst="rect">
            <a:avLst/>
          </a:prstGeom>
        </p:spPr>
        <p:txBody>
          <a:bodyPr/>
          <a:lstStyle/>
          <a:p>
            <a:fld id="{08D37431-3E78-41D2-AC69-D697C2CC4D59}" type="slidenum">
              <a:rPr lang="de-DE" smtClean="0"/>
              <a:pPr/>
              <a:t>‹Nr.›</a:t>
            </a:fld>
            <a:endParaRPr lang="de-DE" dirty="0"/>
          </a:p>
        </p:txBody>
      </p:sp>
      <p:sp>
        <p:nvSpPr>
          <p:cNvPr id="9" name="Rechteck 8"/>
          <p:cNvSpPr/>
          <p:nvPr userDrawn="1"/>
        </p:nvSpPr>
        <p:spPr bwMode="gray">
          <a:xfrm>
            <a:off x="395289" y="1484313"/>
            <a:ext cx="6408959" cy="4681537"/>
          </a:xfrm>
          <a:prstGeom prst="rect">
            <a:avLst/>
          </a:prstGeom>
          <a:noFill/>
          <a:ln w="95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buClr>
                <a:schemeClr val="accent2"/>
              </a:buClr>
              <a:buFont typeface="Arial" pitchFamily="34" charset="0"/>
              <a:buNone/>
            </a:pPr>
            <a:endParaRPr lang="de-DE" dirty="0" smtClean="0">
              <a:solidFill>
                <a:schemeClr val="tx1"/>
              </a:solidFill>
            </a:endParaRPr>
          </a:p>
        </p:txBody>
      </p:sp>
      <p:sp>
        <p:nvSpPr>
          <p:cNvPr id="11" name="Bildplatzhalter 10"/>
          <p:cNvSpPr>
            <a:spLocks noGrp="1"/>
          </p:cNvSpPr>
          <p:nvPr>
            <p:ph type="pic" sz="quarter" idx="16"/>
          </p:nvPr>
        </p:nvSpPr>
        <p:spPr bwMode="gray">
          <a:xfrm>
            <a:off x="467494" y="1556792"/>
            <a:ext cx="6264746" cy="4536504"/>
          </a:xfrm>
        </p:spPr>
        <p:txBody>
          <a:bodyPr/>
          <a:lstStyle>
            <a:lvl1pPr>
              <a:defRPr>
                <a:solidFill>
                  <a:schemeClr val="accent1"/>
                </a:solidFill>
              </a:defRPr>
            </a:lvl1pPr>
          </a:lstStyle>
          <a:p>
            <a:r>
              <a:rPr lang="de-DE" smtClean="0"/>
              <a:t>Bild durch Klicken auf Symbol hinzufügen</a:t>
            </a:r>
            <a:endParaRPr lang="de-DE" dirty="0"/>
          </a:p>
        </p:txBody>
      </p:sp>
      <p:sp>
        <p:nvSpPr>
          <p:cNvPr id="13" name="Inhaltsplatzhalter 12"/>
          <p:cNvSpPr>
            <a:spLocks noGrp="1"/>
          </p:cNvSpPr>
          <p:nvPr>
            <p:ph sz="quarter" idx="17"/>
          </p:nvPr>
        </p:nvSpPr>
        <p:spPr bwMode="gray">
          <a:xfrm>
            <a:off x="6948488" y="1484313"/>
            <a:ext cx="1800225" cy="4681537"/>
          </a:xfrm>
        </p:spPr>
        <p:txBody>
          <a:bodyPr/>
          <a:lstStyle>
            <a:lvl1pPr>
              <a:defRPr sz="1400"/>
            </a:lvl1pPr>
            <a:lvl2pPr>
              <a:defRPr sz="1400"/>
            </a:lvl2pPr>
            <a:lvl3pPr>
              <a:defRPr sz="1400"/>
            </a:lvl3pPr>
            <a:lvl4pPr>
              <a:defRPr sz="1400" baseline="0"/>
            </a:lvl4pPr>
            <a:lvl5pPr>
              <a:defRPr sz="1400" baseline="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4.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vmlDrawing" Target="../drawings/vmlDrawing1.vml"/><Relationship Id="rId28" Type="http://schemas.openxmlformats.org/officeDocument/2006/relationships/image" Target="../media/image1.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 Id="rId27"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24"/>
            </p:custDataLst>
            <p:extLst>
              <p:ext uri="{D42A27DB-BD31-4B8C-83A1-F6EECF244321}">
                <p14:modId xmlns:p14="http://schemas.microsoft.com/office/powerpoint/2010/main" val="248346110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288" name="think-cell Folie" r:id="rId27" imgW="360" imgH="360" progId="">
                  <p:embed/>
                </p:oleObj>
              </mc:Choice>
              <mc:Fallback>
                <p:oleObj name="think-cell Folie" r:id="rId27" imgW="360" imgH="360" progId="">
                  <p:embed/>
                  <p:pic>
                    <p:nvPicPr>
                      <p:cNvPr id="0" name="Picture 60"/>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 name="Rechteck 13"/>
          <p:cNvSpPr/>
          <p:nvPr>
            <p:custDataLst>
              <p:tags r:id="rId25"/>
            </p:custDataLst>
          </p:nvPr>
        </p:nvSpPr>
        <p:spPr bwMode="gray">
          <a:xfrm>
            <a:off x="0" y="1052513"/>
            <a:ext cx="9144000" cy="5545137"/>
          </a:xfrm>
          <a:prstGeom prst="rect">
            <a:avLst/>
          </a:prstGeom>
          <a:solidFill>
            <a:srgbClr val="F0EFEC"/>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79388" indent="-179388"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358775" indent="-179388"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539750" indent="-179388"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996950" indent="-179388"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1454150" indent="-179388"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1911350" indent="-179388"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2368550" indent="-179388"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13" name="Rechteck 12"/>
          <p:cNvSpPr/>
          <p:nvPr userDrawn="1">
            <p:custDataLst>
              <p:tags r:id="rId26"/>
            </p:custDataLst>
          </p:nvPr>
        </p:nvSpPr>
        <p:spPr bwMode="gray">
          <a:xfrm>
            <a:off x="0" y="6597650"/>
            <a:ext cx="9144000" cy="260350"/>
          </a:xfrm>
          <a:prstGeom prst="rect">
            <a:avLst/>
          </a:prstGeom>
          <a:solidFill>
            <a:srgbClr val="005C39"/>
          </a:solidFill>
          <a:ln w="9525">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spcAft>
                <a:spcPts val="800"/>
              </a:spcAft>
              <a:buFont typeface="Arial" panose="020B0604020202020204" pitchFamily="34" charset="0"/>
              <a:defRPr>
                <a:solidFill>
                  <a:schemeClr val="accent2"/>
                </a:solidFill>
                <a:latin typeface="Franklin Gothic Demi" panose="020B0703020102020204" pitchFamily="34" charset="0"/>
              </a:defRPr>
            </a:lvl1pPr>
            <a:lvl2pPr marL="742950" indent="-285750" eaLnBrk="0" hangingPunct="0">
              <a:spcAft>
                <a:spcPts val="800"/>
              </a:spcAft>
              <a:buFont typeface="Arial" panose="020B0604020202020204" pitchFamily="34" charset="0"/>
              <a:defRPr>
                <a:solidFill>
                  <a:schemeClr val="tx1"/>
                </a:solidFill>
                <a:latin typeface="Book Antiqua" panose="02040602050305030304" pitchFamily="18" charset="0"/>
              </a:defRPr>
            </a:lvl2pPr>
            <a:lvl3pPr marL="1143000" indent="-228600" eaLnBrk="0" hangingPunct="0">
              <a:spcAft>
                <a:spcPts val="400"/>
              </a:spcAft>
              <a:buClr>
                <a:schemeClr val="accent2"/>
              </a:buClr>
              <a:buFont typeface="Arial" panose="020B0604020202020204" pitchFamily="34" charset="0"/>
              <a:buChar char="•"/>
              <a:defRPr>
                <a:solidFill>
                  <a:schemeClr val="tx1"/>
                </a:solidFill>
                <a:latin typeface="Book Antiqua" panose="02040602050305030304" pitchFamily="18" charset="0"/>
              </a:defRPr>
            </a:lvl3pPr>
            <a:lvl4pPr marL="16002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4pPr>
            <a:lvl5pPr marL="2057400" indent="-228600" eaLnBrk="0" hangingPunct="0">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5pPr>
            <a:lvl6pPr marL="25146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6pPr>
            <a:lvl7pPr marL="29718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7pPr>
            <a:lvl8pPr marL="34290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8pPr>
            <a:lvl9pPr marL="3886200" indent="-228600" eaLnBrk="0" fontAlgn="base" hangingPunct="0">
              <a:spcBef>
                <a:spcPct val="0"/>
              </a:spcBef>
              <a:spcAft>
                <a:spcPts val="400"/>
              </a:spcAft>
              <a:buClr>
                <a:schemeClr val="accent2"/>
              </a:buClr>
              <a:buFont typeface="Book Antiqua" panose="02040602050305030304" pitchFamily="18" charset="0"/>
              <a:buChar char="–"/>
              <a:defRPr>
                <a:solidFill>
                  <a:schemeClr val="tx1"/>
                </a:solidFill>
                <a:latin typeface="Book Antiqua" panose="02040602050305030304" pitchFamily="18" charset="0"/>
              </a:defRPr>
            </a:lvl9pPr>
          </a:lstStyle>
          <a:p>
            <a:pPr algn="ctr">
              <a:spcAft>
                <a:spcPct val="0"/>
              </a:spcAft>
              <a:buClr>
                <a:schemeClr val="accent2"/>
              </a:buClr>
              <a:defRPr/>
            </a:pPr>
            <a:endParaRPr lang="de-DE" altLang="de-DE" dirty="0">
              <a:solidFill>
                <a:schemeClr val="tx1"/>
              </a:solidFill>
              <a:latin typeface="Book Antiqua" panose="02040602050305030304" pitchFamily="18" charset="0"/>
              <a:cs typeface="Arial" panose="020B0604020202020204" pitchFamily="34" charset="0"/>
            </a:endParaRPr>
          </a:p>
        </p:txBody>
      </p:sp>
      <p:sp>
        <p:nvSpPr>
          <p:cNvPr id="3" name="Textplatzhalter 2"/>
          <p:cNvSpPr>
            <a:spLocks noGrp="1"/>
          </p:cNvSpPr>
          <p:nvPr>
            <p:ph type="body" idx="1"/>
          </p:nvPr>
        </p:nvSpPr>
        <p:spPr bwMode="gray">
          <a:xfrm>
            <a:off x="395287" y="1484314"/>
            <a:ext cx="8353425" cy="4681536"/>
          </a:xfrm>
          <a:prstGeom prst="rect">
            <a:avLst/>
          </a:prstGeom>
        </p:spPr>
        <p:txBody>
          <a:bodyPr vert="horz" lIns="0" tIns="0" rIns="0" bIns="0" rtlCol="0">
            <a:noAutofit/>
          </a:bodyPr>
          <a:lstStyle/>
          <a:p>
            <a:pPr lvl="0"/>
            <a:r>
              <a:rPr lang="de-DE" dirty="0" smtClean="0"/>
              <a:t>Textmasterformate durch Klicken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a:p>
            <a:pPr lvl="5"/>
            <a:r>
              <a:rPr lang="de-DE" dirty="0" smtClean="0"/>
              <a:t>Sechste Ebene</a:t>
            </a:r>
          </a:p>
          <a:p>
            <a:pPr lvl="6"/>
            <a:r>
              <a:rPr lang="de-DE" dirty="0" smtClean="0"/>
              <a:t>Siebte Ebene</a:t>
            </a:r>
          </a:p>
          <a:p>
            <a:pPr lvl="7"/>
            <a:r>
              <a:rPr lang="de-DE" dirty="0" smtClean="0"/>
              <a:t>Achte Ebene</a:t>
            </a:r>
          </a:p>
          <a:p>
            <a:pPr lvl="8"/>
            <a:r>
              <a:rPr lang="de-DE" dirty="0" smtClean="0"/>
              <a:t>Neunte Ebene</a:t>
            </a:r>
            <a:endParaRPr lang="de-DE" dirty="0"/>
          </a:p>
        </p:txBody>
      </p:sp>
      <p:sp>
        <p:nvSpPr>
          <p:cNvPr id="2" name="Titelplatzhalter 1"/>
          <p:cNvSpPr>
            <a:spLocks noGrp="1"/>
          </p:cNvSpPr>
          <p:nvPr>
            <p:ph type="title"/>
          </p:nvPr>
        </p:nvSpPr>
        <p:spPr bwMode="gray">
          <a:xfrm>
            <a:off x="395288" y="405483"/>
            <a:ext cx="6408737" cy="503237"/>
          </a:xfrm>
          <a:prstGeom prst="rect">
            <a:avLst/>
          </a:prstGeom>
        </p:spPr>
        <p:txBody>
          <a:bodyPr vert="horz" lIns="0" tIns="0" rIns="0" bIns="72000" rtlCol="0" anchor="b" anchorCtr="0">
            <a:noAutofit/>
          </a:bodyPr>
          <a:lstStyle/>
          <a:p>
            <a:r>
              <a:rPr lang="de-DE" dirty="0" smtClean="0"/>
              <a:t>Titelmasterformat durch Klicken bearbeiten</a:t>
            </a:r>
            <a:endParaRPr lang="de-DE" dirty="0"/>
          </a:p>
        </p:txBody>
      </p:sp>
      <p:cxnSp>
        <p:nvCxnSpPr>
          <p:cNvPr id="15" name="Gerade Verbindung 14"/>
          <p:cNvCxnSpPr/>
          <p:nvPr/>
        </p:nvCxnSpPr>
        <p:spPr bwMode="gray">
          <a:xfrm>
            <a:off x="0" y="1053000"/>
            <a:ext cx="9144000" cy="0"/>
          </a:xfrm>
          <a:prstGeom prst="line">
            <a:avLst/>
          </a:prstGeom>
          <a:ln>
            <a:solidFill>
              <a:srgbClr val="BDC3C7"/>
            </a:solidFill>
          </a:ln>
        </p:spPr>
        <p:style>
          <a:lnRef idx="1">
            <a:schemeClr val="accent1"/>
          </a:lnRef>
          <a:fillRef idx="0">
            <a:schemeClr val="accent1"/>
          </a:fillRef>
          <a:effectRef idx="0">
            <a:schemeClr val="accent1"/>
          </a:effectRef>
          <a:fontRef idx="minor">
            <a:schemeClr val="tx1"/>
          </a:fontRef>
        </p:style>
      </p:cxnSp>
      <p:grpSp>
        <p:nvGrpSpPr>
          <p:cNvPr id="12" name="Gruppieren 11"/>
          <p:cNvGrpSpPr/>
          <p:nvPr/>
        </p:nvGrpSpPr>
        <p:grpSpPr bwMode="gray">
          <a:xfrm>
            <a:off x="-252520" y="-243392"/>
            <a:ext cx="9001233" cy="6407655"/>
            <a:chOff x="-252520" y="-243392"/>
            <a:chExt cx="9001233" cy="6407655"/>
          </a:xfrm>
        </p:grpSpPr>
        <p:cxnSp>
          <p:nvCxnSpPr>
            <p:cNvPr id="16" name="Gerade Verbindung 15"/>
            <p:cNvCxnSpPr/>
            <p:nvPr userDrawn="1"/>
          </p:nvCxnSpPr>
          <p:spPr bwMode="gray">
            <a:xfrm>
              <a:off x="-252520" y="148431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Gerade Verbindung 16"/>
            <p:cNvCxnSpPr/>
            <p:nvPr userDrawn="1"/>
          </p:nvCxnSpPr>
          <p:spPr bwMode="gray">
            <a:xfrm>
              <a:off x="-252520" y="6164263"/>
              <a:ext cx="144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userDrawn="1"/>
          </p:nvCxnSpPr>
          <p:spPr bwMode="gray">
            <a:xfrm>
              <a:off x="399555" y="-243392"/>
              <a:ext cx="0" cy="144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Gerade Verbindung 18"/>
            <p:cNvCxnSpPr/>
            <p:nvPr userDrawn="1"/>
          </p:nvCxnSpPr>
          <p:spPr bwMode="gray">
            <a:xfrm>
              <a:off x="8748713" y="-243392"/>
              <a:ext cx="0" cy="144000"/>
            </a:xfrm>
            <a:prstGeom prst="line">
              <a:avLst/>
            </a:prstGeom>
          </p:spPr>
          <p:style>
            <a:lnRef idx="1">
              <a:schemeClr val="accent1"/>
            </a:lnRef>
            <a:fillRef idx="0">
              <a:schemeClr val="accent1"/>
            </a:fillRef>
            <a:effectRef idx="0">
              <a:schemeClr val="accent1"/>
            </a:effectRef>
            <a:fontRef idx="minor">
              <a:schemeClr val="tx1"/>
            </a:fontRef>
          </p:style>
        </p:cxnSp>
      </p:grpSp>
      <p:pic>
        <p:nvPicPr>
          <p:cNvPr id="20" name="Grafik 19"/>
          <p:cNvPicPr>
            <a:picLocks noChangeAspect="1"/>
          </p:cNvPicPr>
          <p:nvPr userDrawn="1"/>
        </p:nvPicPr>
        <p:blipFill>
          <a:blip r:embed="rId29" cstate="print">
            <a:extLst>
              <a:ext uri="{28A0092B-C50C-407E-A947-70E740481C1C}">
                <a14:useLocalDpi xmlns:a14="http://schemas.microsoft.com/office/drawing/2010/main" val="0"/>
              </a:ext>
            </a:extLst>
          </a:blip>
          <a:stretch>
            <a:fillRect/>
          </a:stretch>
        </p:blipFill>
        <p:spPr>
          <a:xfrm>
            <a:off x="6876008" y="404464"/>
            <a:ext cx="1944464" cy="5042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76" r:id="rId2"/>
    <p:sldLayoutId id="2147483677" r:id="rId3"/>
    <p:sldLayoutId id="2147483674" r:id="rId4"/>
    <p:sldLayoutId id="2147483675" r:id="rId5"/>
    <p:sldLayoutId id="2147483650" r:id="rId6"/>
    <p:sldLayoutId id="2147483652" r:id="rId7"/>
    <p:sldLayoutId id="2147483662" r:id="rId8"/>
    <p:sldLayoutId id="2147483665" r:id="rId9"/>
    <p:sldLayoutId id="2147483666" r:id="rId10"/>
    <p:sldLayoutId id="2147483663" r:id="rId11"/>
    <p:sldLayoutId id="2147483664" r:id="rId12"/>
    <p:sldLayoutId id="2147483669" r:id="rId13"/>
    <p:sldLayoutId id="2147483654" r:id="rId14"/>
    <p:sldLayoutId id="2147483655" r:id="rId15"/>
    <p:sldLayoutId id="2147483656" r:id="rId16"/>
    <p:sldLayoutId id="2147483657" r:id="rId17"/>
    <p:sldLayoutId id="2147483658" r:id="rId18"/>
    <p:sldLayoutId id="2147483678" r:id="rId19"/>
    <p:sldLayoutId id="2147483679" r:id="rId20"/>
    <p:sldLayoutId id="2147483680" r:id="rId21"/>
  </p:sldLayoutIdLst>
  <p:timing>
    <p:tnLst>
      <p:par>
        <p:cTn id="1" dur="indefinite" restart="never" nodeType="tmRoot"/>
      </p:par>
    </p:tnLst>
  </p:timing>
  <p:hf hdr="0"/>
  <p:txStyles>
    <p:titleStyle>
      <a:lvl1pPr algn="l" defTabSz="914400" rtl="0" eaLnBrk="1" latinLnBrk="0" hangingPunct="1">
        <a:spcBef>
          <a:spcPct val="0"/>
        </a:spcBef>
        <a:buNone/>
        <a:defRPr sz="2200" b="1" kern="1200">
          <a:solidFill>
            <a:schemeClr val="accent1"/>
          </a:solidFill>
          <a:effectLst/>
          <a:latin typeface="+mn-lt"/>
          <a:ea typeface="+mj-ea"/>
          <a:cs typeface="+mj-cs"/>
        </a:defRPr>
      </a:lvl1pPr>
    </p:titleStyle>
    <p:bodyStyle>
      <a:lvl1pPr marL="0" indent="0" algn="l" defTabSz="914400" rtl="0" eaLnBrk="1" latinLnBrk="0" hangingPunct="1">
        <a:spcBef>
          <a:spcPts val="0"/>
        </a:spcBef>
        <a:spcAft>
          <a:spcPts val="800"/>
        </a:spcAft>
        <a:buFont typeface="Arial" pitchFamily="34" charset="0"/>
        <a:buNone/>
        <a:defRPr sz="1800" kern="1200">
          <a:solidFill>
            <a:schemeClr val="accent2"/>
          </a:solidFill>
          <a:latin typeface="+mj-lt"/>
          <a:ea typeface="+mn-ea"/>
          <a:cs typeface="+mn-cs"/>
        </a:defRPr>
      </a:lvl1pPr>
      <a:lvl2pPr marL="0" indent="0" algn="l" defTabSz="914400" rtl="0" eaLnBrk="1" latinLnBrk="0" hangingPunct="1">
        <a:spcBef>
          <a:spcPts val="0"/>
        </a:spcBef>
        <a:spcAft>
          <a:spcPts val="400"/>
        </a:spcAft>
        <a:buFont typeface="Arial" pitchFamily="34" charset="0"/>
        <a:buNone/>
        <a:defRPr sz="1800" kern="1200">
          <a:solidFill>
            <a:schemeClr val="tx1"/>
          </a:solidFill>
          <a:latin typeface="+mn-lt"/>
          <a:ea typeface="+mn-ea"/>
          <a:cs typeface="+mn-cs"/>
        </a:defRPr>
      </a:lvl2pPr>
      <a:lvl3pPr marL="180000" indent="-180000" algn="l" defTabSz="914400" rtl="0" eaLnBrk="1" latinLnBrk="0" hangingPunct="1">
        <a:spcBef>
          <a:spcPts val="0"/>
        </a:spcBef>
        <a:spcAft>
          <a:spcPts val="400"/>
        </a:spcAft>
        <a:buClr>
          <a:schemeClr val="accent2"/>
        </a:buClr>
        <a:buFont typeface="Wingdings" panose="05000000000000000000" pitchFamily="2" charset="2"/>
        <a:buChar char="§"/>
        <a:defRPr sz="1800" kern="1200">
          <a:solidFill>
            <a:schemeClr val="tx1"/>
          </a:solidFill>
          <a:latin typeface="+mn-lt"/>
          <a:ea typeface="+mn-ea"/>
          <a:cs typeface="+mn-cs"/>
        </a:defRPr>
      </a:lvl3pPr>
      <a:lvl4pPr marL="36000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a:solidFill>
            <a:schemeClr val="tx1"/>
          </a:solidFill>
          <a:latin typeface="+mn-lt"/>
          <a:ea typeface="+mn-ea"/>
          <a:cs typeface="+mn-cs"/>
        </a:defRPr>
      </a:lvl4pPr>
      <a:lvl5pPr marL="53975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a:solidFill>
            <a:schemeClr val="tx1"/>
          </a:solidFill>
          <a:latin typeface="+mn-lt"/>
          <a:ea typeface="+mn-ea"/>
          <a:cs typeface="+mn-cs"/>
        </a:defRPr>
      </a:lvl5pPr>
      <a:lvl6pPr marL="72000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baseline="0">
          <a:solidFill>
            <a:schemeClr val="tx1"/>
          </a:solidFill>
          <a:latin typeface="+mn-lt"/>
          <a:ea typeface="+mn-ea"/>
          <a:cs typeface="+mn-cs"/>
        </a:defRPr>
      </a:lvl6pPr>
      <a:lvl7pPr marL="72000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a:solidFill>
            <a:schemeClr val="tx1"/>
          </a:solidFill>
          <a:latin typeface="+mn-lt"/>
          <a:ea typeface="+mn-ea"/>
          <a:cs typeface="+mn-cs"/>
        </a:defRPr>
      </a:lvl7pPr>
      <a:lvl8pPr marL="72000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a:solidFill>
            <a:schemeClr val="tx1"/>
          </a:solidFill>
          <a:latin typeface="+mn-lt"/>
          <a:ea typeface="+mn-ea"/>
          <a:cs typeface="+mn-cs"/>
        </a:defRPr>
      </a:lvl8pPr>
      <a:lvl9pPr marL="720000" indent="-180000" algn="l" defTabSz="914400" rtl="0" eaLnBrk="1" latinLnBrk="0" hangingPunct="1">
        <a:spcBef>
          <a:spcPts val="0"/>
        </a:spcBef>
        <a:spcAft>
          <a:spcPts val="400"/>
        </a:spcAft>
        <a:buClr>
          <a:schemeClr val="accent2"/>
        </a:buClr>
        <a:buFont typeface="Palatino Linotype" panose="02040502050505030304" pitchFamily="18"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400" kern="1200">
          <a:solidFill>
            <a:schemeClr val="tx1"/>
          </a:solidFill>
          <a:latin typeface="+mn-lt"/>
          <a:ea typeface="+mn-ea"/>
          <a:cs typeface="+mn-cs"/>
        </a:defRPr>
      </a:lvl2pPr>
      <a:lvl3pPr marL="914400" algn="l" defTabSz="914400" rtl="0" eaLnBrk="1" latinLnBrk="0" hangingPunct="1">
        <a:defRPr sz="1400" kern="1200">
          <a:solidFill>
            <a:schemeClr val="tx1"/>
          </a:solidFill>
          <a:latin typeface="+mn-lt"/>
          <a:ea typeface="+mn-ea"/>
          <a:cs typeface="+mn-cs"/>
        </a:defRPr>
      </a:lvl3pPr>
      <a:lvl4pPr marL="1371600" algn="l" defTabSz="914400" rtl="0" eaLnBrk="1" latinLnBrk="0" hangingPunct="1">
        <a:defRPr sz="1400" kern="1200">
          <a:solidFill>
            <a:schemeClr val="tx1"/>
          </a:solidFill>
          <a:latin typeface="+mn-lt"/>
          <a:ea typeface="+mn-ea"/>
          <a:cs typeface="+mn-cs"/>
        </a:defRPr>
      </a:lvl4pPr>
      <a:lvl5pPr marL="1828800" algn="l" defTabSz="914400" rtl="0" eaLnBrk="1" latinLnBrk="0" hangingPunct="1">
        <a:defRPr sz="1400" kern="1200">
          <a:solidFill>
            <a:schemeClr val="tx1"/>
          </a:solidFill>
          <a:latin typeface="+mn-lt"/>
          <a:ea typeface="+mn-ea"/>
          <a:cs typeface="+mn-cs"/>
        </a:defRPr>
      </a:lvl5pPr>
      <a:lvl6pPr marL="2286000" algn="l" defTabSz="914400" rtl="0" eaLnBrk="1" latinLnBrk="0" hangingPunct="1">
        <a:defRPr sz="1400" kern="1200">
          <a:solidFill>
            <a:schemeClr val="tx1"/>
          </a:solidFill>
          <a:latin typeface="+mn-lt"/>
          <a:ea typeface="+mn-ea"/>
          <a:cs typeface="+mn-cs"/>
        </a:defRPr>
      </a:lvl6pPr>
      <a:lvl7pPr marL="2743200" algn="l" defTabSz="914400" rtl="0" eaLnBrk="1" latinLnBrk="0" hangingPunct="1">
        <a:defRPr sz="1400" kern="1200">
          <a:solidFill>
            <a:schemeClr val="tx1"/>
          </a:solidFill>
          <a:latin typeface="+mn-lt"/>
          <a:ea typeface="+mn-ea"/>
          <a:cs typeface="+mn-cs"/>
        </a:defRPr>
      </a:lvl7pPr>
      <a:lvl8pPr marL="3200400" algn="l" defTabSz="914400" rtl="0" eaLnBrk="1" latinLnBrk="0" hangingPunct="1">
        <a:defRPr sz="1400" kern="1200">
          <a:solidFill>
            <a:schemeClr val="tx1"/>
          </a:solidFill>
          <a:latin typeface="+mn-lt"/>
          <a:ea typeface="+mn-ea"/>
          <a:cs typeface="+mn-cs"/>
        </a:defRPr>
      </a:lvl8pPr>
      <a:lvl9pPr marL="3657600" algn="l" defTabSz="9144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10.png"/><Relationship Id="rId5" Type="http://schemas.openxmlformats.org/officeDocument/2006/relationships/image" Target="../media/image15.jpeg"/><Relationship Id="rId4" Type="http://schemas.openxmlformats.org/officeDocument/2006/relationships/image" Target="../media/image16.tiff"/></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11.m4a"/><Relationship Id="rId1" Type="http://schemas.microsoft.com/office/2007/relationships/media" Target="../media/media11.m4a"/><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10.png"/><Relationship Id="rId4" Type="http://schemas.openxmlformats.org/officeDocument/2006/relationships/image" Target="../media/image17.tiff"/></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10.png"/><Relationship Id="rId4" Type="http://schemas.openxmlformats.org/officeDocument/2006/relationships/image" Target="../media/image18.tiff"/></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image" Target="../media/image10.png"/><Relationship Id="rId5" Type="http://schemas.openxmlformats.org/officeDocument/2006/relationships/image" Target="../media/image19.tiff"/><Relationship Id="rId4" Type="http://schemas.openxmlformats.org/officeDocument/2006/relationships/notesSlide" Target="../notesSlides/notesSlide3.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15.m4a"/><Relationship Id="rId1" Type="http://schemas.microsoft.com/office/2007/relationships/media" Target="../media/media15.m4a"/><Relationship Id="rId5" Type="http://schemas.openxmlformats.org/officeDocument/2006/relationships/image" Target="../media/image10.png"/><Relationship Id="rId4" Type="http://schemas.openxmlformats.org/officeDocument/2006/relationships/notesSlide" Target="../notesSlides/notesSlide4.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16.m4a"/><Relationship Id="rId1" Type="http://schemas.microsoft.com/office/2007/relationships/media" Target="../media/media16.m4a"/><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17.m4a"/><Relationship Id="rId1" Type="http://schemas.microsoft.com/office/2007/relationships/media" Target="../media/media17.m4a"/><Relationship Id="rId5" Type="http://schemas.openxmlformats.org/officeDocument/2006/relationships/image" Target="../media/image10.png"/><Relationship Id="rId4" Type="http://schemas.openxmlformats.org/officeDocument/2006/relationships/image" Target="../media/image20.tiff"/></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18.m4a"/><Relationship Id="rId1" Type="http://schemas.microsoft.com/office/2007/relationships/media" Target="../media/media18.m4a"/><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19.m4a"/><Relationship Id="rId1" Type="http://schemas.microsoft.com/office/2007/relationships/media" Target="../media/media19.m4a"/><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audio" Target="../media/media2.m4a"/><Relationship Id="rId2" Type="http://schemas.microsoft.com/office/2007/relationships/media" Target="../media/media2.m4a"/><Relationship Id="rId1" Type="http://schemas.openxmlformats.org/officeDocument/2006/relationships/tags" Target="../tags/tag25.xml"/><Relationship Id="rId5" Type="http://schemas.openxmlformats.org/officeDocument/2006/relationships/image" Target="../media/image10.png"/><Relationship Id="rId4"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20.m4a"/><Relationship Id="rId1" Type="http://schemas.microsoft.com/office/2007/relationships/media" Target="../media/media20.m4a"/><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21.m4a"/><Relationship Id="rId1" Type="http://schemas.microsoft.com/office/2007/relationships/media" Target="../media/media21.m4a"/><Relationship Id="rId5" Type="http://schemas.openxmlformats.org/officeDocument/2006/relationships/image" Target="../media/image10.png"/><Relationship Id="rId4" Type="http://schemas.openxmlformats.org/officeDocument/2006/relationships/notesSlide" Target="../notesSlides/notesSlide5.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22.m4a"/><Relationship Id="rId1" Type="http://schemas.microsoft.com/office/2007/relationships/media" Target="../media/media22.m4a"/><Relationship Id="rId5" Type="http://schemas.openxmlformats.org/officeDocument/2006/relationships/image" Target="../media/image10.pn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23.m4a"/><Relationship Id="rId1" Type="http://schemas.microsoft.com/office/2007/relationships/media" Target="../media/media23.m4a"/><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24.m4a"/><Relationship Id="rId1" Type="http://schemas.microsoft.com/office/2007/relationships/media" Target="../media/media24.m4a"/><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audio" Target="../media/media25.m4a"/><Relationship Id="rId7" Type="http://schemas.openxmlformats.org/officeDocument/2006/relationships/image" Target="../media/image10.png"/><Relationship Id="rId2" Type="http://schemas.microsoft.com/office/2007/relationships/media" Target="../media/media25.m4a"/><Relationship Id="rId1" Type="http://schemas.openxmlformats.org/officeDocument/2006/relationships/tags" Target="../tags/tag28.xml"/><Relationship Id="rId6" Type="http://schemas.openxmlformats.org/officeDocument/2006/relationships/image" Target="../media/image22.tiff"/><Relationship Id="rId5" Type="http://schemas.openxmlformats.org/officeDocument/2006/relationships/notesSlide" Target="../notesSlides/notesSlide6.xml"/><Relationship Id="rId4"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26.m4a"/><Relationship Id="rId1" Type="http://schemas.microsoft.com/office/2007/relationships/media" Target="../media/media26.m4a"/><Relationship Id="rId5" Type="http://schemas.openxmlformats.org/officeDocument/2006/relationships/image" Target="../media/image10.png"/><Relationship Id="rId4" Type="http://schemas.openxmlformats.org/officeDocument/2006/relationships/image" Target="../media/image23.tiff"/></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27.m4a"/><Relationship Id="rId1" Type="http://schemas.microsoft.com/office/2007/relationships/media" Target="../media/media27.m4a"/><Relationship Id="rId4" Type="http://schemas.openxmlformats.org/officeDocument/2006/relationships/image" Target="../media/image10.png"/></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28.m4a"/><Relationship Id="rId1" Type="http://schemas.microsoft.com/office/2007/relationships/media" Target="../media/media28.m4a"/><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29.m4a"/><Relationship Id="rId1" Type="http://schemas.microsoft.com/office/2007/relationships/media" Target="../media/media29.m4a"/><Relationship Id="rId6" Type="http://schemas.openxmlformats.org/officeDocument/2006/relationships/image" Target="../media/image10.png"/><Relationship Id="rId5" Type="http://schemas.openxmlformats.org/officeDocument/2006/relationships/image" Target="../media/image24.png"/><Relationship Id="rId4" Type="http://schemas.openxmlformats.org/officeDocument/2006/relationships/notesSlide" Target="../notesSlides/notesSlide7.xml"/></Relationships>
</file>

<file path=ppt/slides/_rels/slide3.xml.rels><?xml version="1.0" encoding="UTF-8" standalone="yes"?>
<Relationships xmlns="http://schemas.openxmlformats.org/package/2006/relationships"><Relationship Id="rId3" Type="http://schemas.openxmlformats.org/officeDocument/2006/relationships/audio" Target="../media/media3.m4a"/><Relationship Id="rId2" Type="http://schemas.microsoft.com/office/2007/relationships/media" Target="../media/media3.m4a"/><Relationship Id="rId1" Type="http://schemas.openxmlformats.org/officeDocument/2006/relationships/tags" Target="../tags/tag26.xml"/><Relationship Id="rId5" Type="http://schemas.openxmlformats.org/officeDocument/2006/relationships/image" Target="../media/image10.png"/><Relationship Id="rId4"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0.m4a"/><Relationship Id="rId1" Type="http://schemas.microsoft.com/office/2007/relationships/media" Target="../media/media30.m4a"/><Relationship Id="rId5" Type="http://schemas.openxmlformats.org/officeDocument/2006/relationships/image" Target="../media/image10.png"/><Relationship Id="rId4" Type="http://schemas.openxmlformats.org/officeDocument/2006/relationships/image" Target="../media/image25.tiff"/></Relationships>
</file>

<file path=ppt/slides/_rels/slide3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1.m4a"/><Relationship Id="rId1" Type="http://schemas.microsoft.com/office/2007/relationships/media" Target="../media/media31.m4a"/><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2.m4a"/><Relationship Id="rId1" Type="http://schemas.microsoft.com/office/2007/relationships/media" Target="../media/media32.m4a"/><Relationship Id="rId4" Type="http://schemas.openxmlformats.org/officeDocument/2006/relationships/image" Target="../media/image10.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33.m4a"/><Relationship Id="rId1" Type="http://schemas.microsoft.com/office/2007/relationships/media" Target="../media/media33.m4a"/><Relationship Id="rId4" Type="http://schemas.openxmlformats.org/officeDocument/2006/relationships/image" Target="../media/image10.png"/></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34.m4a"/><Relationship Id="rId1" Type="http://schemas.microsoft.com/office/2007/relationships/media" Target="../media/media34.m4a"/><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5.m4a"/><Relationship Id="rId1" Type="http://schemas.microsoft.com/office/2007/relationships/media" Target="../media/media35.m4a"/><Relationship Id="rId4" Type="http://schemas.openxmlformats.org/officeDocument/2006/relationships/image" Target="../media/image10.png"/></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6.m4a"/><Relationship Id="rId1" Type="http://schemas.microsoft.com/office/2007/relationships/media" Target="../media/media36.m4a"/><Relationship Id="rId4" Type="http://schemas.openxmlformats.org/officeDocument/2006/relationships/image" Target="../media/image10.png"/></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37.m4a"/><Relationship Id="rId1" Type="http://schemas.microsoft.com/office/2007/relationships/media" Target="../media/media37.m4a"/><Relationship Id="rId4" Type="http://schemas.openxmlformats.org/officeDocument/2006/relationships/image" Target="../media/image10.png"/></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8.m4a"/><Relationship Id="rId1" Type="http://schemas.microsoft.com/office/2007/relationships/media" Target="../media/media38.m4a"/><Relationship Id="rId5" Type="http://schemas.openxmlformats.org/officeDocument/2006/relationships/image" Target="../media/image10.png"/><Relationship Id="rId4" Type="http://schemas.openxmlformats.org/officeDocument/2006/relationships/image" Target="../media/image26.tiff"/></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39.m4a"/><Relationship Id="rId1" Type="http://schemas.microsoft.com/office/2007/relationships/media" Target="../media/media39.m4a"/><Relationship Id="rId5" Type="http://schemas.openxmlformats.org/officeDocument/2006/relationships/image" Target="../media/image10.png"/><Relationship Id="rId4" Type="http://schemas.openxmlformats.org/officeDocument/2006/relationships/image" Target="../media/image27.tiff"/></Relationships>
</file>

<file path=ppt/slides/_rels/slide4.xml.rels><?xml version="1.0" encoding="UTF-8" standalone="yes"?>
<Relationships xmlns="http://schemas.openxmlformats.org/package/2006/relationships"><Relationship Id="rId3" Type="http://schemas.openxmlformats.org/officeDocument/2006/relationships/audio" Target="../media/media4.m4a"/><Relationship Id="rId2" Type="http://schemas.microsoft.com/office/2007/relationships/media" Target="../media/media4.m4a"/><Relationship Id="rId1" Type="http://schemas.openxmlformats.org/officeDocument/2006/relationships/tags" Target="../tags/tag27.xml"/><Relationship Id="rId5" Type="http://schemas.openxmlformats.org/officeDocument/2006/relationships/image" Target="../media/image10.png"/><Relationship Id="rId4" Type="http://schemas.openxmlformats.org/officeDocument/2006/relationships/slideLayout" Target="../slideLayouts/slideLayout19.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0.m4a"/><Relationship Id="rId1" Type="http://schemas.microsoft.com/office/2007/relationships/media" Target="../media/media40.m4a"/><Relationship Id="rId5" Type="http://schemas.openxmlformats.org/officeDocument/2006/relationships/image" Target="../media/image10.png"/><Relationship Id="rId4" Type="http://schemas.openxmlformats.org/officeDocument/2006/relationships/image" Target="../media/image28.tiff"/></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1.m4a"/><Relationship Id="rId1" Type="http://schemas.microsoft.com/office/2007/relationships/media" Target="../media/media41.m4a"/><Relationship Id="rId5" Type="http://schemas.openxmlformats.org/officeDocument/2006/relationships/image" Target="../media/image10.png"/><Relationship Id="rId4" Type="http://schemas.openxmlformats.org/officeDocument/2006/relationships/image" Target="../media/image29.png"/></Relationships>
</file>

<file path=ppt/slides/_rels/slide4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2.m4a"/><Relationship Id="rId1" Type="http://schemas.microsoft.com/office/2007/relationships/media" Target="../media/media42.m4a"/><Relationship Id="rId5" Type="http://schemas.openxmlformats.org/officeDocument/2006/relationships/image" Target="../media/image10.png"/><Relationship Id="rId4" Type="http://schemas.openxmlformats.org/officeDocument/2006/relationships/image" Target="../media/image30.png"/></Relationships>
</file>

<file path=ppt/slides/_rels/slide43.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43.m4a"/><Relationship Id="rId1" Type="http://schemas.microsoft.com/office/2007/relationships/media" Target="../media/media43.m4a"/><Relationship Id="rId4" Type="http://schemas.openxmlformats.org/officeDocument/2006/relationships/image" Target="../media/image10.png"/></Relationships>
</file>

<file path=ppt/slides/_rels/slide4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4.m4a"/><Relationship Id="rId1" Type="http://schemas.microsoft.com/office/2007/relationships/media" Target="../media/media44.m4a"/><Relationship Id="rId5" Type="http://schemas.openxmlformats.org/officeDocument/2006/relationships/image" Target="../media/image10.png"/><Relationship Id="rId4" Type="http://schemas.openxmlformats.org/officeDocument/2006/relationships/image" Target="../media/image31.png"/></Relationships>
</file>

<file path=ppt/slides/_rels/slide4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45.m4a"/><Relationship Id="rId1" Type="http://schemas.microsoft.com/office/2007/relationships/media" Target="../media/media45.m4a"/><Relationship Id="rId5" Type="http://schemas.openxmlformats.org/officeDocument/2006/relationships/image" Target="../media/image10.png"/><Relationship Id="rId4" Type="http://schemas.openxmlformats.org/officeDocument/2006/relationships/notesSlide" Target="../notesSlides/notesSlide8.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audio" Target="../media/media46.m4a"/><Relationship Id="rId1" Type="http://schemas.microsoft.com/office/2007/relationships/media" Target="../media/media46.m4a"/><Relationship Id="rId4" Type="http://schemas.openxmlformats.org/officeDocument/2006/relationships/image" Target="../media/image10.png"/></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47.m4a"/><Relationship Id="rId1" Type="http://schemas.microsoft.com/office/2007/relationships/media" Target="../media/media47.m4a"/><Relationship Id="rId4" Type="http://schemas.openxmlformats.org/officeDocument/2006/relationships/image" Target="../media/image10.png"/></Relationships>
</file>

<file path=ppt/slides/_rels/slide48.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48.m4a"/><Relationship Id="rId1" Type="http://schemas.microsoft.com/office/2007/relationships/media" Target="../media/media48.m4a"/><Relationship Id="rId4" Type="http://schemas.openxmlformats.org/officeDocument/2006/relationships/image" Target="../media/image10.png"/></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audio" Target="../media/media49.m4a"/><Relationship Id="rId1" Type="http://schemas.microsoft.com/office/2007/relationships/media" Target="../media/media49.m4a"/><Relationship Id="rId6" Type="http://schemas.openxmlformats.org/officeDocument/2006/relationships/image" Target="../media/image10.png"/><Relationship Id="rId5" Type="http://schemas.openxmlformats.org/officeDocument/2006/relationships/image" Target="../media/image32.png"/><Relationship Id="rId4" Type="http://schemas.openxmlformats.org/officeDocument/2006/relationships/notesSlide" Target="../notesSlides/notesSlide9.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5.m4a"/><Relationship Id="rId1" Type="http://schemas.microsoft.com/office/2007/relationships/media" Target="../media/media5.m4a"/><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50.m4a"/><Relationship Id="rId1" Type="http://schemas.microsoft.com/office/2007/relationships/media" Target="../media/media50.m4a"/><Relationship Id="rId4" Type="http://schemas.openxmlformats.org/officeDocument/2006/relationships/image" Target="../media/image10.png"/></Relationships>
</file>

<file path=ppt/slides/_rels/slide51.xml.rels><?xml version="1.0" encoding="UTF-8" standalone="yes"?>
<Relationships xmlns="http://schemas.openxmlformats.org/package/2006/relationships"><Relationship Id="rId3" Type="http://schemas.openxmlformats.org/officeDocument/2006/relationships/audio" Target="../media/media51.m4a"/><Relationship Id="rId2" Type="http://schemas.microsoft.com/office/2007/relationships/media" Target="../media/media51.m4a"/><Relationship Id="rId1" Type="http://schemas.openxmlformats.org/officeDocument/2006/relationships/tags" Target="../tags/tag29.xml"/><Relationship Id="rId5" Type="http://schemas.openxmlformats.org/officeDocument/2006/relationships/image" Target="../media/image10.png"/><Relationship Id="rId4"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52.m4a"/><Relationship Id="rId1" Type="http://schemas.microsoft.com/office/2007/relationships/media" Target="../media/media52.m4a"/><Relationship Id="rId4" Type="http://schemas.openxmlformats.org/officeDocument/2006/relationships/image" Target="../media/image10.png"/></Relationships>
</file>

<file path=ppt/slides/_rels/slide53.xml.rels><?xml version="1.0" encoding="UTF-8" standalone="yes"?>
<Relationships xmlns="http://schemas.openxmlformats.org/package/2006/relationships"><Relationship Id="rId3" Type="http://schemas.openxmlformats.org/officeDocument/2006/relationships/audio" Target="../media/media53.m4a"/><Relationship Id="rId7" Type="http://schemas.openxmlformats.org/officeDocument/2006/relationships/image" Target="../media/image10.png"/><Relationship Id="rId2" Type="http://schemas.microsoft.com/office/2007/relationships/media" Target="../media/media53.m4a"/><Relationship Id="rId1" Type="http://schemas.openxmlformats.org/officeDocument/2006/relationships/tags" Target="../tags/tag30.xml"/><Relationship Id="rId6" Type="http://schemas.openxmlformats.org/officeDocument/2006/relationships/image" Target="../media/image33.wmf"/><Relationship Id="rId5" Type="http://schemas.openxmlformats.org/officeDocument/2006/relationships/notesSlide" Target="../notesSlides/notesSlide10.xml"/><Relationship Id="rId4" Type="http://schemas.openxmlformats.org/officeDocument/2006/relationships/slideLayout" Target="../slideLayouts/slideLayout20.xml"/></Relationships>
</file>

<file path=ppt/slides/_rels/slide54.xml.rels><?xml version="1.0" encoding="UTF-8" standalone="yes"?>
<Relationships xmlns="http://schemas.openxmlformats.org/package/2006/relationships"><Relationship Id="rId3" Type="http://schemas.openxmlformats.org/officeDocument/2006/relationships/audio" Target="../media/media54.m4a"/><Relationship Id="rId2" Type="http://schemas.microsoft.com/office/2007/relationships/media" Target="../media/media54.m4a"/><Relationship Id="rId1" Type="http://schemas.openxmlformats.org/officeDocument/2006/relationships/tags" Target="../tags/tag31.xml"/><Relationship Id="rId6" Type="http://schemas.openxmlformats.org/officeDocument/2006/relationships/image" Target="../media/image10.png"/><Relationship Id="rId5" Type="http://schemas.openxmlformats.org/officeDocument/2006/relationships/notesSlide" Target="../notesSlides/notesSlide11.xml"/><Relationship Id="rId4" Type="http://schemas.openxmlformats.org/officeDocument/2006/relationships/slideLayout" Target="../slideLayouts/slideLayout21.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55.m4a"/><Relationship Id="rId1" Type="http://schemas.microsoft.com/office/2007/relationships/media" Target="../media/media55.m4a"/><Relationship Id="rId4" Type="http://schemas.openxmlformats.org/officeDocument/2006/relationships/image" Target="../media/image10.png"/></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56.m4a"/><Relationship Id="rId1" Type="http://schemas.microsoft.com/office/2007/relationships/media" Target="../media/media56.m4a"/><Relationship Id="rId5" Type="http://schemas.openxmlformats.org/officeDocument/2006/relationships/image" Target="../media/image10.png"/><Relationship Id="rId4" Type="http://schemas.openxmlformats.org/officeDocument/2006/relationships/image" Target="../media/image34.tiff"/></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57.m4a"/><Relationship Id="rId1" Type="http://schemas.microsoft.com/office/2007/relationships/media" Target="../media/media57.m4a"/><Relationship Id="rId4" Type="http://schemas.openxmlformats.org/officeDocument/2006/relationships/image" Target="../media/image10.png"/></Relationships>
</file>

<file path=ppt/slides/_rels/slide58.xml.rels><?xml version="1.0" encoding="UTF-8" standalone="yes"?>
<Relationships xmlns="http://schemas.openxmlformats.org/package/2006/relationships"><Relationship Id="rId3" Type="http://schemas.openxmlformats.org/officeDocument/2006/relationships/audio" Target="../media/media58.m4a"/><Relationship Id="rId2" Type="http://schemas.microsoft.com/office/2007/relationships/media" Target="../media/media58.m4a"/><Relationship Id="rId1" Type="http://schemas.openxmlformats.org/officeDocument/2006/relationships/tags" Target="../tags/tag32.xml"/><Relationship Id="rId5" Type="http://schemas.openxmlformats.org/officeDocument/2006/relationships/image" Target="../media/image10.png"/><Relationship Id="rId4"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59.m4a"/><Relationship Id="rId1" Type="http://schemas.microsoft.com/office/2007/relationships/media" Target="../media/media59.m4a"/><Relationship Id="rId5" Type="http://schemas.openxmlformats.org/officeDocument/2006/relationships/image" Target="../media/image10.png"/><Relationship Id="rId4" Type="http://schemas.openxmlformats.org/officeDocument/2006/relationships/image" Target="../media/image35.tiff"/></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audio" Target="../media/media6.m4a"/><Relationship Id="rId1" Type="http://schemas.microsoft.com/office/2007/relationships/media" Target="../media/media6.m4a"/><Relationship Id="rId4" Type="http://schemas.openxmlformats.org/officeDocument/2006/relationships/image" Target="../media/image10.png"/></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60.m4a"/><Relationship Id="rId1" Type="http://schemas.microsoft.com/office/2007/relationships/media" Target="../media/media60.m4a"/><Relationship Id="rId6" Type="http://schemas.openxmlformats.org/officeDocument/2006/relationships/image" Target="../media/image10.png"/><Relationship Id="rId5" Type="http://schemas.openxmlformats.org/officeDocument/2006/relationships/image" Target="../media/image37.png"/><Relationship Id="rId4" Type="http://schemas.openxmlformats.org/officeDocument/2006/relationships/image" Target="../media/image36.png"/></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61.m4a"/><Relationship Id="rId1" Type="http://schemas.microsoft.com/office/2007/relationships/media" Target="../media/media61.m4a"/><Relationship Id="rId5" Type="http://schemas.openxmlformats.org/officeDocument/2006/relationships/image" Target="../media/image10.png"/><Relationship Id="rId4" Type="http://schemas.openxmlformats.org/officeDocument/2006/relationships/image" Target="../media/image38.jpeg"/></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62.m4a"/><Relationship Id="rId1" Type="http://schemas.microsoft.com/office/2007/relationships/media" Target="../media/media62.m4a"/><Relationship Id="rId6" Type="http://schemas.openxmlformats.org/officeDocument/2006/relationships/image" Target="../media/image10.png"/><Relationship Id="rId5" Type="http://schemas.openxmlformats.org/officeDocument/2006/relationships/image" Target="../media/image40.tiff"/><Relationship Id="rId4" Type="http://schemas.openxmlformats.org/officeDocument/2006/relationships/image" Target="../media/image39.tiff"/></Relationships>
</file>

<file path=ppt/slides/_rels/slide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6.xml"/><Relationship Id="rId7" Type="http://schemas.openxmlformats.org/officeDocument/2006/relationships/image" Target="../media/image13.jpe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notesSlide" Target="../notesSlides/notesSlide1.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10.png"/><Relationship Id="rId5" Type="http://schemas.openxmlformats.org/officeDocument/2006/relationships/image" Target="../media/image13.jpeg"/><Relationship Id="rId4" Type="http://schemas.openxmlformats.org/officeDocument/2006/relationships/notesSlide" Target="../notesSlides/notesSlide2.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10.png"/><Relationship Id="rId5" Type="http://schemas.openxmlformats.org/officeDocument/2006/relationships/image" Target="../media/image15.jpeg"/><Relationship Id="rId4" Type="http://schemas.openxmlformats.org/officeDocument/2006/relationships/image" Target="../media/image14.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611560" y="6020072"/>
            <a:ext cx="7920880" cy="649288"/>
          </a:xfrm>
        </p:spPr>
        <p:txBody>
          <a:bodyPr/>
          <a:lstStyle/>
          <a:p>
            <a:r>
              <a:rPr lang="de-DE" sz="3200" dirty="0" smtClean="0"/>
              <a:t>Wie entsteht Krebs? - biologische und medizinische Grundlagen </a:t>
            </a:r>
            <a:br>
              <a:rPr lang="de-DE" sz="3200" dirty="0" smtClean="0"/>
            </a:br>
            <a:r>
              <a:rPr lang="de-DE" sz="3200" dirty="0" smtClean="0"/>
              <a:t/>
            </a:r>
            <a:br>
              <a:rPr lang="de-DE" sz="3200" dirty="0" smtClean="0"/>
            </a:br>
            <a:r>
              <a:rPr lang="de-DE" sz="2400" dirty="0" smtClean="0"/>
              <a:t>PD Dr. Georgia Schilling</a:t>
            </a:r>
            <a:endParaRPr lang="de-DE" sz="2400" dirty="0"/>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502751885"/>
      </p:ext>
    </p:extLst>
  </p:cSld>
  <p:clrMapOvr>
    <a:masterClrMapping/>
  </p:clrMapOvr>
  <mc:AlternateContent xmlns:mc="http://schemas.openxmlformats.org/markup-compatibility/2006" xmlns:p14="http://schemas.microsoft.com/office/powerpoint/2010/main">
    <mc:Choice Requires="p14">
      <p:transition spd="slow" p14:dur="2000" advTm="24607"/>
    </mc:Choice>
    <mc:Fallback xmlns="">
      <p:transition spd="slow" advTm="246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descr="5.tiff"/>
          <p:cNvPicPr>
            <a:picLocks noGrp="1" noChangeAspect="1"/>
          </p:cNvPicPr>
          <p:nvPr>
            <p:ph idx="1"/>
          </p:nvPr>
        </p:nvPicPr>
        <p:blipFill>
          <a:blip r:embed="rId4"/>
          <a:srcRect l="-5969" r="-5969"/>
          <a:stretch>
            <a:fillRect/>
          </a:stretch>
        </p:blipFill>
        <p:spPr/>
      </p:pic>
      <p:sp>
        <p:nvSpPr>
          <p:cNvPr id="5" name="Titel 3"/>
          <p:cNvSpPr>
            <a:spLocks noGrp="1"/>
          </p:cNvSpPr>
          <p:nvPr>
            <p:ph type="ctrTitle"/>
          </p:nvPr>
        </p:nvSpPr>
        <p:spPr>
          <a:xfrm>
            <a:off x="381000" y="-603448"/>
            <a:ext cx="7772400" cy="1470025"/>
          </a:xfrm>
        </p:spPr>
        <p:txBody>
          <a:bodyPr>
            <a:normAutofit/>
          </a:bodyPr>
          <a:lstStyle/>
          <a:p>
            <a:r>
              <a:rPr lang="de-DE" dirty="0" smtClean="0"/>
              <a:t>Altersverteilung</a:t>
            </a:r>
            <a:endParaRPr lang="de-DE" dirty="0"/>
          </a:p>
        </p:txBody>
      </p:sp>
      <p:pic>
        <p:nvPicPr>
          <p:cNvPr id="4" name="Bild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288" y="6037282"/>
            <a:ext cx="1985010" cy="560070"/>
          </a:xfrm>
          <a:prstGeom prst="rect">
            <a:avLst/>
          </a:prstGeom>
        </p:spPr>
      </p:pic>
      <p:sp>
        <p:nvSpPr>
          <p:cNvPr id="7" name="Textfeld 6"/>
          <p:cNvSpPr txBox="1"/>
          <p:nvPr/>
        </p:nvSpPr>
        <p:spPr bwMode="gray">
          <a:xfrm>
            <a:off x="395289" y="6597352"/>
            <a:ext cx="2650244" cy="276999"/>
          </a:xfrm>
          <a:prstGeom prst="rect">
            <a:avLst/>
          </a:prstGeom>
          <a:noFill/>
        </p:spPr>
        <p:txBody>
          <a:bodyPr wrap="square" lIns="0" tIns="0" rIns="0" bIns="0" rtlCol="0">
            <a:spAutoFit/>
          </a:bodyPr>
          <a:lstStyle/>
          <a:p>
            <a:r>
              <a:rPr lang="de-DE" i="1" dirty="0" smtClean="0">
                <a:solidFill>
                  <a:schemeClr val="bg1"/>
                </a:solidFill>
              </a:rPr>
              <a:t>Krebs </a:t>
            </a:r>
            <a:r>
              <a:rPr lang="de-DE" i="1" smtClean="0">
                <a:solidFill>
                  <a:schemeClr val="bg1"/>
                </a:solidFill>
              </a:rPr>
              <a:t>in Deutschland 2014.</a:t>
            </a:r>
            <a:endParaRPr lang="de-DE" i="1" dirty="0" err="1" smtClean="0">
              <a:solidFill>
                <a:schemeClr val="bg1"/>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2030892201"/>
      </p:ext>
    </p:extLst>
  </p:cSld>
  <p:clrMapOvr>
    <a:masterClrMapping/>
  </p:clrMapOvr>
  <mc:AlternateContent xmlns:mc="http://schemas.openxmlformats.org/markup-compatibility/2006" xmlns:p14="http://schemas.microsoft.com/office/powerpoint/2010/main">
    <mc:Choice Requires="p14">
      <p:transition spd="slow" p14:dur="2000" advTm="24321"/>
    </mc:Choice>
    <mc:Fallback xmlns="">
      <p:transition spd="slow" advTm="243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p:txBody>
          <a:bodyPr>
            <a:normAutofit/>
          </a:bodyPr>
          <a:lstStyle/>
          <a:p>
            <a:pPr>
              <a:spcAft>
                <a:spcPts val="1800"/>
              </a:spcAft>
            </a:pPr>
            <a:r>
              <a:rPr lang="de-DE" sz="2400" dirty="0">
                <a:solidFill>
                  <a:srgbClr val="D9D9D9"/>
                </a:solidFill>
              </a:rPr>
              <a:t>d</a:t>
            </a:r>
            <a:r>
              <a:rPr lang="de-DE" sz="2400" dirty="0" smtClean="0">
                <a:solidFill>
                  <a:srgbClr val="D9D9D9"/>
                </a:solidFill>
              </a:rPr>
              <a:t>emographische Daten</a:t>
            </a:r>
          </a:p>
          <a:p>
            <a:pPr>
              <a:spcAft>
                <a:spcPts val="1800"/>
              </a:spcAft>
            </a:pPr>
            <a:r>
              <a:rPr lang="de-DE" sz="2400" b="1" dirty="0" smtClean="0"/>
              <a:t>Entstehungsmodelle</a:t>
            </a:r>
          </a:p>
          <a:p>
            <a:pPr>
              <a:spcAft>
                <a:spcPts val="1800"/>
              </a:spcAft>
            </a:pPr>
            <a:r>
              <a:rPr lang="de-DE" sz="2400" dirty="0" smtClean="0">
                <a:solidFill>
                  <a:srgbClr val="D9D9D9"/>
                </a:solidFill>
              </a:rPr>
              <a:t>Risikofaktoren</a:t>
            </a:r>
          </a:p>
          <a:p>
            <a:pPr>
              <a:spcAft>
                <a:spcPts val="1800"/>
              </a:spcAft>
            </a:pPr>
            <a:r>
              <a:rPr lang="de-DE" sz="2400" dirty="0" err="1" smtClean="0">
                <a:solidFill>
                  <a:srgbClr val="D9D9D9"/>
                </a:solidFill>
              </a:rPr>
              <a:t>Metastasierung</a:t>
            </a:r>
            <a:endParaRPr lang="de-DE" sz="2400" dirty="0" smtClean="0">
              <a:solidFill>
                <a:srgbClr val="D9D9D9"/>
              </a:solidFill>
            </a:endParaRPr>
          </a:p>
          <a:p>
            <a:pPr>
              <a:spcAft>
                <a:spcPts val="1800"/>
              </a:spcAft>
            </a:pPr>
            <a:r>
              <a:rPr lang="de-DE" sz="2400" dirty="0" smtClean="0">
                <a:solidFill>
                  <a:srgbClr val="D9D9D9"/>
                </a:solidFill>
              </a:rPr>
              <a:t>Grundlagen der Therapie</a:t>
            </a:r>
          </a:p>
          <a:p>
            <a:pPr>
              <a:spcAft>
                <a:spcPts val="1800"/>
              </a:spcAft>
            </a:pPr>
            <a:r>
              <a:rPr lang="de-DE" sz="2400" dirty="0" smtClean="0">
                <a:solidFill>
                  <a:srgbClr val="D9D9D9"/>
                </a:solidFill>
              </a:rPr>
              <a:t>Nebenwirkungen</a:t>
            </a:r>
          </a:p>
          <a:p>
            <a:pPr>
              <a:spcAft>
                <a:spcPts val="1800"/>
              </a:spcAft>
            </a:pPr>
            <a:r>
              <a:rPr lang="de-DE" sz="2400" dirty="0" smtClean="0">
                <a:solidFill>
                  <a:srgbClr val="D9D9D9"/>
                </a:solidFill>
              </a:rPr>
              <a:t>Ausblick</a:t>
            </a:r>
            <a:endParaRPr lang="de-DE" sz="2400" dirty="0">
              <a:solidFill>
                <a:srgbClr val="D9D9D9"/>
              </a:solidFill>
            </a:endParaRPr>
          </a:p>
        </p:txBody>
      </p:sp>
      <p:sp>
        <p:nvSpPr>
          <p:cNvPr id="6" name="Titel 1"/>
          <p:cNvSpPr txBox="1">
            <a:spLocks/>
          </p:cNvSpPr>
          <p:nvPr/>
        </p:nvSpPr>
        <p:spPr bwMode="gray">
          <a:xfrm>
            <a:off x="395288" y="302924"/>
            <a:ext cx="8229600" cy="749812"/>
          </a:xfrm>
          <a:prstGeom prst="rect">
            <a:avLst/>
          </a:prstGeom>
        </p:spPr>
        <p:txBody>
          <a:bodyPr vert="horz" lIns="0" tIns="0" rIns="0" bIns="72000" rtlCol="0" anchor="t" anchorCtr="0">
            <a:spAutoFit/>
          </a:bodyPr>
          <a:lstStyle>
            <a:lvl1pPr algn="l" defTabSz="914400" rtl="0" eaLnBrk="1" latinLnBrk="0" hangingPunct="1">
              <a:spcBef>
                <a:spcPct val="0"/>
              </a:spcBef>
              <a:buNone/>
              <a:defRPr sz="2900" b="1" kern="1200">
                <a:solidFill>
                  <a:srgbClr val="7EBEE6"/>
                </a:solidFill>
                <a:effectLst/>
                <a:latin typeface="+mn-lt"/>
                <a:ea typeface="+mj-ea"/>
                <a:cs typeface="+mj-cs"/>
              </a:defRPr>
            </a:lvl1pPr>
          </a:lstStyle>
          <a:p>
            <a:r>
              <a:rPr lang="de-DE" sz="2200" smtClean="0">
                <a:solidFill>
                  <a:srgbClr val="446280"/>
                </a:solidFill>
              </a:rPr>
              <a:t>biologische und medizinische Grundlagen </a:t>
            </a:r>
            <a:br>
              <a:rPr lang="de-DE" sz="2200" smtClean="0">
                <a:solidFill>
                  <a:srgbClr val="446280"/>
                </a:solidFill>
              </a:rPr>
            </a:br>
            <a:r>
              <a:rPr lang="de-DE" sz="2200" smtClean="0">
                <a:solidFill>
                  <a:srgbClr val="446280"/>
                </a:solidFill>
              </a:rPr>
              <a:t>von Krebs</a:t>
            </a:r>
            <a:endParaRPr lang="de-DE" sz="2200" dirty="0">
              <a:solidFill>
                <a:srgbClr val="446280"/>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64812053"/>
      </p:ext>
    </p:extLst>
  </p:cSld>
  <p:clrMapOvr>
    <a:masterClrMapping/>
  </p:clrMapOvr>
  <mc:AlternateContent xmlns:mc="http://schemas.openxmlformats.org/markup-compatibility/2006" xmlns:p14="http://schemas.microsoft.com/office/powerpoint/2010/main">
    <mc:Choice Requires="p14">
      <p:transition spd="slow" p14:dur="2000" advTm="2612"/>
    </mc:Choice>
    <mc:Fallback xmlns="">
      <p:transition spd="slow" advTm="26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a:solidFill>
                  <a:srgbClr val="446280"/>
                </a:solidFill>
              </a:rPr>
              <a:t>n</a:t>
            </a:r>
            <a:r>
              <a:rPr lang="de-DE" sz="2200" smtClean="0">
                <a:solidFill>
                  <a:srgbClr val="446280"/>
                </a:solidFill>
              </a:rPr>
              <a:t>ormale </a:t>
            </a:r>
            <a:r>
              <a:rPr lang="de-DE" sz="2200" dirty="0" smtClean="0">
                <a:solidFill>
                  <a:srgbClr val="446280"/>
                </a:solidFill>
              </a:rPr>
              <a:t>und maligne Zellen</a:t>
            </a:r>
            <a:endParaRPr lang="de-DE" sz="2200" dirty="0">
              <a:solidFill>
                <a:srgbClr val="446280"/>
              </a:solidFill>
            </a:endParaRPr>
          </a:p>
        </p:txBody>
      </p:sp>
      <p:pic>
        <p:nvPicPr>
          <p:cNvPr id="4" name="Bild 3" descr="1.7.tiff"/>
          <p:cNvPicPr>
            <a:picLocks noChangeAspect="1"/>
          </p:cNvPicPr>
          <p:nvPr/>
        </p:nvPicPr>
        <p:blipFill>
          <a:blip r:embed="rId4"/>
          <a:stretch>
            <a:fillRect/>
          </a:stretch>
        </p:blipFill>
        <p:spPr>
          <a:xfrm>
            <a:off x="320040" y="1137920"/>
            <a:ext cx="8290560" cy="5110480"/>
          </a:xfrm>
          <a:prstGeom prst="rect">
            <a:avLst/>
          </a:prstGeom>
        </p:spPr>
      </p:pic>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889753788"/>
      </p:ext>
    </p:extLst>
  </p:cSld>
  <p:clrMapOvr>
    <a:masterClrMapping/>
  </p:clrMapOvr>
  <mc:AlternateContent xmlns:mc="http://schemas.openxmlformats.org/markup-compatibility/2006" xmlns:p14="http://schemas.microsoft.com/office/powerpoint/2010/main">
    <mc:Choice Requires="p14">
      <p:transition spd="slow" p14:dur="2000" advTm="43528"/>
    </mc:Choice>
    <mc:Fallback xmlns="">
      <p:transition spd="slow" advTm="435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a:solidFill>
                  <a:srgbClr val="446280"/>
                </a:solidFill>
              </a:rPr>
              <a:t>n</a:t>
            </a:r>
            <a:r>
              <a:rPr lang="de-DE" sz="2200" smtClean="0">
                <a:solidFill>
                  <a:srgbClr val="446280"/>
                </a:solidFill>
              </a:rPr>
              <a:t>ormale </a:t>
            </a:r>
            <a:r>
              <a:rPr lang="de-DE" sz="2200" dirty="0" smtClean="0">
                <a:solidFill>
                  <a:srgbClr val="446280"/>
                </a:solidFill>
              </a:rPr>
              <a:t>Zelle – transformierte Zelle</a:t>
            </a:r>
            <a:endParaRPr lang="de-DE" sz="2200" dirty="0">
              <a:solidFill>
                <a:srgbClr val="446280"/>
              </a:solidFill>
            </a:endParaRPr>
          </a:p>
        </p:txBody>
      </p:sp>
      <p:pic>
        <p:nvPicPr>
          <p:cNvPr id="4" name="Bild 3" descr="1.8.tiff"/>
          <p:cNvPicPr>
            <a:picLocks noChangeAspect="1"/>
          </p:cNvPicPr>
          <p:nvPr/>
        </p:nvPicPr>
        <p:blipFill>
          <a:blip r:embed="rId4"/>
          <a:stretch>
            <a:fillRect/>
          </a:stretch>
        </p:blipFill>
        <p:spPr>
          <a:xfrm>
            <a:off x="-1" y="1704975"/>
            <a:ext cx="9144001" cy="4210050"/>
          </a:xfrm>
          <a:prstGeom prst="rect">
            <a:avLst/>
          </a:prstGeom>
        </p:spPr>
      </p:pic>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956259433"/>
      </p:ext>
    </p:extLst>
  </p:cSld>
  <p:clrMapOvr>
    <a:masterClrMapping/>
  </p:clrMapOvr>
  <mc:AlternateContent xmlns:mc="http://schemas.openxmlformats.org/markup-compatibility/2006" xmlns:p14="http://schemas.microsoft.com/office/powerpoint/2010/main">
    <mc:Choice Requires="p14">
      <p:transition spd="slow" p14:dur="2000" advTm="66713"/>
    </mc:Choice>
    <mc:Fallback xmlns="">
      <p:transition spd="slow" advTm="667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a:solidFill>
                  <a:srgbClr val="446280"/>
                </a:solidFill>
              </a:rPr>
              <a:t>n</a:t>
            </a:r>
            <a:r>
              <a:rPr lang="de-DE" sz="2200" smtClean="0">
                <a:solidFill>
                  <a:srgbClr val="446280"/>
                </a:solidFill>
              </a:rPr>
              <a:t>ormales </a:t>
            </a:r>
            <a:r>
              <a:rPr lang="de-DE" sz="2200" dirty="0" smtClean="0">
                <a:solidFill>
                  <a:srgbClr val="446280"/>
                </a:solidFill>
              </a:rPr>
              <a:t>Gleichgewicht</a:t>
            </a:r>
            <a:endParaRPr lang="de-DE" sz="2200" dirty="0">
              <a:solidFill>
                <a:srgbClr val="446280"/>
              </a:solidFill>
            </a:endParaRPr>
          </a:p>
        </p:txBody>
      </p:sp>
      <p:pic>
        <p:nvPicPr>
          <p:cNvPr id="4" name="Bild 3" descr="1.1.tiff"/>
          <p:cNvPicPr>
            <a:picLocks noChangeAspect="1"/>
          </p:cNvPicPr>
          <p:nvPr/>
        </p:nvPicPr>
        <p:blipFill>
          <a:blip r:embed="rId5"/>
          <a:stretch>
            <a:fillRect/>
          </a:stretch>
        </p:blipFill>
        <p:spPr>
          <a:xfrm>
            <a:off x="914400" y="1600200"/>
            <a:ext cx="7345680" cy="3977640"/>
          </a:xfrm>
          <a:prstGeom prst="rect">
            <a:avLst/>
          </a:prstGeom>
        </p:spPr>
      </p:pic>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877654861"/>
      </p:ext>
    </p:extLst>
  </p:cSld>
  <p:clrMapOvr>
    <a:masterClrMapping/>
  </p:clrMapOvr>
  <mc:AlternateContent xmlns:mc="http://schemas.openxmlformats.org/markup-compatibility/2006" xmlns:p14="http://schemas.microsoft.com/office/powerpoint/2010/main">
    <mc:Choice Requires="p14">
      <p:transition spd="slow" p14:dur="2000" advTm="24986"/>
    </mc:Choice>
    <mc:Fallback xmlns="">
      <p:transition spd="slow" advTm="249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err="1" smtClean="0">
                <a:solidFill>
                  <a:srgbClr val="446280"/>
                </a:solidFill>
              </a:rPr>
              <a:t>Kanzerogenese</a:t>
            </a:r>
            <a:endParaRPr lang="de-DE" sz="2200" dirty="0">
              <a:solidFill>
                <a:srgbClr val="446280"/>
              </a:solidFill>
            </a:endParaRPr>
          </a:p>
        </p:txBody>
      </p:sp>
      <p:sp>
        <p:nvSpPr>
          <p:cNvPr id="3" name="Textplatzhalter 2"/>
          <p:cNvSpPr>
            <a:spLocks noGrp="1"/>
          </p:cNvSpPr>
          <p:nvPr>
            <p:ph type="body" sz="quarter" idx="10"/>
          </p:nvPr>
        </p:nvSpPr>
        <p:spPr>
          <a:xfrm>
            <a:off x="395288" y="1066800"/>
            <a:ext cx="8353425" cy="4608513"/>
          </a:xfrm>
        </p:spPr>
        <p:txBody>
          <a:bodyPr>
            <a:noAutofit/>
          </a:bodyPr>
          <a:lstStyle/>
          <a:p>
            <a:r>
              <a:rPr lang="de-DE" sz="2200" dirty="0" smtClean="0"/>
              <a:t>Tumoren entstehen durch verschiedene Ursachen:</a:t>
            </a:r>
          </a:p>
          <a:p>
            <a:pPr>
              <a:buNone/>
            </a:pPr>
            <a:r>
              <a:rPr lang="de-DE" sz="2200" dirty="0" smtClean="0"/>
              <a:t>		</a:t>
            </a:r>
            <a:r>
              <a:rPr lang="de-DE" sz="2200" dirty="0" err="1" smtClean="0"/>
              <a:t>Onkogene</a:t>
            </a:r>
            <a:r>
              <a:rPr lang="de-DE" sz="2200" dirty="0" smtClean="0"/>
              <a:t> (z.B. </a:t>
            </a:r>
            <a:r>
              <a:rPr lang="de-DE" sz="2200" dirty="0" err="1" smtClean="0"/>
              <a:t>virale</a:t>
            </a:r>
            <a:r>
              <a:rPr lang="de-DE" sz="2200" dirty="0" smtClean="0"/>
              <a:t>)</a:t>
            </a:r>
          </a:p>
          <a:p>
            <a:pPr>
              <a:buNone/>
            </a:pPr>
            <a:r>
              <a:rPr lang="de-DE" sz="2200" dirty="0" smtClean="0"/>
              <a:t>		chemische Wirkstoffe</a:t>
            </a:r>
          </a:p>
          <a:p>
            <a:pPr>
              <a:buNone/>
            </a:pPr>
            <a:r>
              <a:rPr lang="de-DE" sz="2200" dirty="0" smtClean="0"/>
              <a:t>		physikalische Einwirkungen</a:t>
            </a:r>
          </a:p>
          <a:p>
            <a:pPr>
              <a:buNone/>
            </a:pPr>
            <a:r>
              <a:rPr lang="de-DE" sz="2200" dirty="0" smtClean="0"/>
              <a:t>		</a:t>
            </a:r>
            <a:r>
              <a:rPr lang="de-DE" sz="2200" dirty="0" err="1" smtClean="0"/>
              <a:t>Kokanzerogene</a:t>
            </a:r>
            <a:endParaRPr lang="de-DE" sz="2200" dirty="0" smtClean="0"/>
          </a:p>
          <a:p>
            <a:endParaRPr lang="de-DE" sz="2200" dirty="0" smtClean="0"/>
          </a:p>
          <a:p>
            <a:r>
              <a:rPr lang="de-DE" sz="2200" dirty="0" smtClean="0"/>
              <a:t>Alle werden unter dem Begriff </a:t>
            </a:r>
            <a:r>
              <a:rPr lang="de-DE" sz="2200" dirty="0" err="1" smtClean="0"/>
              <a:t>Kanzerogene/Mutagene</a:t>
            </a:r>
            <a:r>
              <a:rPr lang="de-DE" sz="2200" dirty="0" smtClean="0"/>
              <a:t> zusammengefasst, sie verändern die genetische Information der Wirtszelle (</a:t>
            </a:r>
            <a:r>
              <a:rPr lang="de-DE" sz="2200" dirty="0" err="1" smtClean="0"/>
              <a:t>mutagen</a:t>
            </a:r>
            <a:r>
              <a:rPr lang="de-DE" sz="2200" dirty="0" smtClean="0"/>
              <a:t>).</a:t>
            </a:r>
          </a:p>
          <a:p>
            <a:endParaRPr lang="de-DE" sz="2200" dirty="0" smtClean="0"/>
          </a:p>
          <a:p>
            <a:r>
              <a:rPr lang="de-DE" sz="2200" dirty="0" smtClean="0"/>
              <a:t>Zur Transformation einer gesunden Zelle reicht eine Mutation alleine nicht aus, es müssen mehrer genetische Veränderungen zusammenkommen.</a:t>
            </a:r>
            <a:endParaRPr lang="de-DE" sz="2200"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363006376"/>
      </p:ext>
    </p:extLst>
  </p:cSld>
  <p:clrMapOvr>
    <a:masterClrMapping/>
  </p:clrMapOvr>
  <mc:AlternateContent xmlns:mc="http://schemas.openxmlformats.org/markup-compatibility/2006" xmlns:p14="http://schemas.microsoft.com/office/powerpoint/2010/main">
    <mc:Choice Requires="p14">
      <p:transition spd="slow" p14:dur="2000" advTm="46199"/>
    </mc:Choice>
    <mc:Fallback xmlns="">
      <p:transition spd="slow" advTm="4619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err="1" smtClean="0">
                <a:solidFill>
                  <a:srgbClr val="446280"/>
                </a:solidFill>
              </a:rPr>
              <a:t>Kanzerogenese</a:t>
            </a:r>
            <a:r>
              <a:rPr lang="de-DE" sz="2200" dirty="0" smtClean="0">
                <a:solidFill>
                  <a:srgbClr val="446280"/>
                </a:solidFill>
              </a:rPr>
              <a:t> – „multiple </a:t>
            </a:r>
            <a:r>
              <a:rPr lang="de-DE" sz="2200" dirty="0" err="1" smtClean="0">
                <a:solidFill>
                  <a:srgbClr val="446280"/>
                </a:solidFill>
              </a:rPr>
              <a:t>hit</a:t>
            </a:r>
            <a:r>
              <a:rPr lang="de-DE" sz="2200" dirty="0" smtClean="0">
                <a:solidFill>
                  <a:srgbClr val="446280"/>
                </a:solidFill>
              </a:rPr>
              <a:t> </a:t>
            </a:r>
            <a:r>
              <a:rPr lang="de-DE" sz="2200" dirty="0" err="1" smtClean="0">
                <a:solidFill>
                  <a:srgbClr val="446280"/>
                </a:solidFill>
              </a:rPr>
              <a:t>model</a:t>
            </a:r>
            <a:r>
              <a:rPr lang="de-DE" sz="2200" dirty="0" smtClean="0">
                <a:solidFill>
                  <a:srgbClr val="446280"/>
                </a:solidFill>
              </a:rPr>
              <a:t>“</a:t>
            </a:r>
            <a:endParaRPr lang="de-DE" sz="2200" dirty="0">
              <a:solidFill>
                <a:srgbClr val="446280"/>
              </a:solidFill>
            </a:endParaRPr>
          </a:p>
        </p:txBody>
      </p:sp>
      <p:sp>
        <p:nvSpPr>
          <p:cNvPr id="3" name="Textplatzhalter 2"/>
          <p:cNvSpPr>
            <a:spLocks noGrp="1"/>
          </p:cNvSpPr>
          <p:nvPr>
            <p:ph type="body" sz="quarter" idx="10"/>
          </p:nvPr>
        </p:nvSpPr>
        <p:spPr/>
        <p:txBody>
          <a:bodyPr>
            <a:normAutofit/>
          </a:bodyPr>
          <a:lstStyle/>
          <a:p>
            <a:pPr>
              <a:spcAft>
                <a:spcPts val="4200"/>
              </a:spcAft>
            </a:pPr>
            <a:r>
              <a:rPr lang="de-DE" sz="2400" dirty="0" smtClean="0"/>
              <a:t>Tumoren entstehen durch eine Anhäufung von Mutationen in bestimmten Genen (</a:t>
            </a:r>
            <a:r>
              <a:rPr lang="de-DE" sz="2400" dirty="0" err="1" smtClean="0"/>
              <a:t>Protoonkogene/Tumorsuppressorgene</a:t>
            </a:r>
            <a:r>
              <a:rPr lang="de-DE" sz="2400" dirty="0" smtClean="0"/>
              <a:t>)</a:t>
            </a:r>
          </a:p>
          <a:p>
            <a:pPr>
              <a:spcAft>
                <a:spcPts val="4200"/>
              </a:spcAft>
            </a:pPr>
            <a:r>
              <a:rPr lang="de-DE" sz="2400" dirty="0" smtClean="0"/>
              <a:t>Durch häufige Zellteilung wird die Entstehung von Mutationen beim Kopieren des Genoms begünstigt.</a:t>
            </a:r>
            <a:endParaRPr lang="de-DE" sz="2400"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676984039"/>
      </p:ext>
    </p:extLst>
  </p:cSld>
  <p:clrMapOvr>
    <a:masterClrMapping/>
  </p:clrMapOvr>
  <mc:AlternateContent xmlns:mc="http://schemas.openxmlformats.org/markup-compatibility/2006" xmlns:p14="http://schemas.microsoft.com/office/powerpoint/2010/main">
    <mc:Choice Requires="p14">
      <p:transition spd="slow" p14:dur="2000" advTm="22793"/>
    </mc:Choice>
    <mc:Fallback xmlns="">
      <p:transition spd="slow" advTm="227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err="1" smtClean="0">
                <a:solidFill>
                  <a:srgbClr val="446280"/>
                </a:solidFill>
              </a:rPr>
              <a:t>Kanzerogenese</a:t>
            </a:r>
            <a:endParaRPr lang="de-DE" sz="2200" dirty="0">
              <a:solidFill>
                <a:srgbClr val="446280"/>
              </a:solidFill>
            </a:endParaRPr>
          </a:p>
        </p:txBody>
      </p:sp>
      <p:pic>
        <p:nvPicPr>
          <p:cNvPr id="4" name="Bild 3" descr="1.9.tiff"/>
          <p:cNvPicPr>
            <a:picLocks noChangeAspect="1"/>
          </p:cNvPicPr>
          <p:nvPr/>
        </p:nvPicPr>
        <p:blipFill>
          <a:blip r:embed="rId4"/>
          <a:stretch>
            <a:fillRect/>
          </a:stretch>
        </p:blipFill>
        <p:spPr>
          <a:xfrm>
            <a:off x="0" y="914400"/>
            <a:ext cx="9144000" cy="5149850"/>
          </a:xfrm>
          <a:prstGeom prst="rect">
            <a:avLst/>
          </a:prstGeom>
        </p:spPr>
      </p:pic>
      <p:sp>
        <p:nvSpPr>
          <p:cNvPr id="5" name="Rechteck 4"/>
          <p:cNvSpPr/>
          <p:nvPr/>
        </p:nvSpPr>
        <p:spPr>
          <a:xfrm>
            <a:off x="0" y="914400"/>
            <a:ext cx="8839200" cy="41433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6" name="Rechteck 5"/>
          <p:cNvSpPr/>
          <p:nvPr/>
        </p:nvSpPr>
        <p:spPr>
          <a:xfrm>
            <a:off x="0" y="1371600"/>
            <a:ext cx="9144000" cy="5334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495360245"/>
      </p:ext>
    </p:extLst>
  </p:cSld>
  <p:clrMapOvr>
    <a:masterClrMapping/>
  </p:clrMapOvr>
  <mc:AlternateContent xmlns:mc="http://schemas.openxmlformats.org/markup-compatibility/2006" xmlns:p14="http://schemas.microsoft.com/office/powerpoint/2010/main">
    <mc:Choice Requires="p14">
      <p:transition spd="slow" p14:dur="2000" advTm="32537"/>
    </mc:Choice>
    <mc:Fallback xmlns="">
      <p:transition spd="slow" advTm="325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err="1" smtClean="0">
                <a:solidFill>
                  <a:srgbClr val="446280"/>
                </a:solidFill>
              </a:rPr>
              <a:t>Kanzerogenese</a:t>
            </a:r>
            <a:r>
              <a:rPr lang="de-DE" sz="2200" dirty="0" smtClean="0">
                <a:solidFill>
                  <a:srgbClr val="446280"/>
                </a:solidFill>
              </a:rPr>
              <a:t> – physikalische </a:t>
            </a:r>
            <a:r>
              <a:rPr lang="de-DE" sz="2200" dirty="0" err="1" smtClean="0">
                <a:solidFill>
                  <a:srgbClr val="446280"/>
                </a:solidFill>
              </a:rPr>
              <a:t>Onkogene</a:t>
            </a:r>
            <a:endParaRPr lang="de-DE" sz="2200" dirty="0">
              <a:solidFill>
                <a:srgbClr val="446280"/>
              </a:solidFill>
            </a:endParaRPr>
          </a:p>
        </p:txBody>
      </p:sp>
      <p:sp>
        <p:nvSpPr>
          <p:cNvPr id="3" name="Textplatzhalter 2"/>
          <p:cNvSpPr>
            <a:spLocks noGrp="1"/>
          </p:cNvSpPr>
          <p:nvPr>
            <p:ph type="body" sz="quarter" idx="10"/>
          </p:nvPr>
        </p:nvSpPr>
        <p:spPr/>
        <p:txBody>
          <a:bodyPr>
            <a:normAutofit/>
          </a:bodyPr>
          <a:lstStyle/>
          <a:p>
            <a:pPr marL="342900" indent="-342900">
              <a:buFont typeface="Arial" charset="0"/>
              <a:buChar char="•"/>
            </a:pPr>
            <a:r>
              <a:rPr lang="de-DE" sz="2400" dirty="0"/>
              <a:t>u</a:t>
            </a:r>
            <a:r>
              <a:rPr lang="de-DE" sz="2400" dirty="0" smtClean="0"/>
              <a:t>ltraviolettes Licht</a:t>
            </a:r>
          </a:p>
          <a:p>
            <a:pPr>
              <a:buNone/>
            </a:pPr>
            <a:r>
              <a:rPr lang="de-DE" sz="2400" dirty="0" smtClean="0"/>
              <a:t>	&gt;&gt; wird von den Basen der DNA absorbiert, so dass 	</a:t>
            </a:r>
            <a:r>
              <a:rPr lang="de-DE" sz="2400" dirty="0" err="1" smtClean="0"/>
              <a:t>Pyrimidindimere</a:t>
            </a:r>
            <a:r>
              <a:rPr lang="de-DE" sz="2400" dirty="0" smtClean="0"/>
              <a:t> zwischen benachbarten Basen 	gebildet werden und die DNA nicht mehr richtig 	abgeschrieben (transkribiert) werden kann</a:t>
            </a:r>
          </a:p>
          <a:p>
            <a:pPr>
              <a:buNone/>
            </a:pPr>
            <a:endParaRPr lang="de-DE" sz="2400" dirty="0" smtClean="0"/>
          </a:p>
          <a:p>
            <a:pPr marL="342900" indent="-342900">
              <a:buFont typeface="Arial" charset="0"/>
              <a:buChar char="•"/>
            </a:pPr>
            <a:r>
              <a:rPr lang="de-DE" sz="2400" dirty="0" smtClean="0"/>
              <a:t>Röntgenstrahlung, radioaktive Strahlung (ionisierende Strahlung, Gammastrahlung) </a:t>
            </a:r>
          </a:p>
          <a:p>
            <a:pPr>
              <a:buNone/>
            </a:pPr>
            <a:r>
              <a:rPr lang="de-DE" sz="2400" dirty="0" smtClean="0"/>
              <a:t>	&gt;&gt; induziert Strangbrüche in der DNA</a:t>
            </a:r>
            <a:endParaRPr lang="de-DE" sz="2400"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518516874"/>
      </p:ext>
    </p:extLst>
  </p:cSld>
  <p:clrMapOvr>
    <a:masterClrMapping/>
  </p:clrMapOvr>
  <mc:AlternateContent xmlns:mc="http://schemas.openxmlformats.org/markup-compatibility/2006" xmlns:p14="http://schemas.microsoft.com/office/powerpoint/2010/main">
    <mc:Choice Requires="p14">
      <p:transition spd="slow" p14:dur="2000" advTm="59006"/>
    </mc:Choice>
    <mc:Fallback xmlns="">
      <p:transition spd="slow" advTm="590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err="1" smtClean="0">
                <a:solidFill>
                  <a:srgbClr val="446280"/>
                </a:solidFill>
              </a:rPr>
              <a:t>Kanzerogenese</a:t>
            </a:r>
            <a:r>
              <a:rPr lang="de-DE" sz="2200" dirty="0" smtClean="0">
                <a:solidFill>
                  <a:srgbClr val="446280"/>
                </a:solidFill>
              </a:rPr>
              <a:t> - </a:t>
            </a:r>
            <a:r>
              <a:rPr lang="de-DE" sz="2200" dirty="0" err="1" smtClean="0">
                <a:solidFill>
                  <a:srgbClr val="446280"/>
                </a:solidFill>
              </a:rPr>
              <a:t>Kokanzerogene</a:t>
            </a:r>
            <a:endParaRPr lang="de-DE" sz="2200" dirty="0">
              <a:solidFill>
                <a:srgbClr val="446280"/>
              </a:solidFill>
            </a:endParaRPr>
          </a:p>
        </p:txBody>
      </p:sp>
      <p:sp>
        <p:nvSpPr>
          <p:cNvPr id="3" name="Textplatzhalter 2"/>
          <p:cNvSpPr>
            <a:spLocks noGrp="1"/>
          </p:cNvSpPr>
          <p:nvPr>
            <p:ph type="body" sz="quarter" idx="10"/>
          </p:nvPr>
        </p:nvSpPr>
        <p:spPr/>
        <p:txBody>
          <a:bodyPr>
            <a:normAutofit/>
          </a:bodyPr>
          <a:lstStyle/>
          <a:p>
            <a:pPr marL="342900" indent="-342900">
              <a:buFont typeface="Arial" charset="0"/>
              <a:buChar char="•"/>
            </a:pPr>
            <a:r>
              <a:rPr lang="de-DE" sz="2400" dirty="0"/>
              <a:t>l</a:t>
            </a:r>
            <a:r>
              <a:rPr lang="de-DE" sz="2400" dirty="0" smtClean="0"/>
              <a:t>ösen nicht selbst Mutationen aus</a:t>
            </a:r>
          </a:p>
          <a:p>
            <a:pPr marL="342900" indent="-342900">
              <a:buFont typeface="Arial" charset="0"/>
              <a:buChar char="•"/>
            </a:pPr>
            <a:endParaRPr lang="de-DE" sz="2400" dirty="0" smtClean="0"/>
          </a:p>
          <a:p>
            <a:pPr marL="342900" indent="-342900">
              <a:buFont typeface="Arial" charset="0"/>
              <a:buChar char="•"/>
            </a:pPr>
            <a:r>
              <a:rPr lang="de-DE" sz="2400" dirty="0"/>
              <a:t>f</a:t>
            </a:r>
            <a:r>
              <a:rPr lang="de-DE" sz="2400" dirty="0" smtClean="0"/>
              <a:t>ördern die Proliferation der Zelle</a:t>
            </a:r>
          </a:p>
          <a:p>
            <a:pPr marL="342900" indent="-342900">
              <a:buFont typeface="Arial" charset="0"/>
              <a:buChar char="•"/>
            </a:pPr>
            <a:endParaRPr lang="de-DE" sz="2400"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224461792"/>
      </p:ext>
    </p:extLst>
  </p:cSld>
  <p:clrMapOvr>
    <a:masterClrMapping/>
  </p:clrMapOvr>
  <mc:AlternateContent xmlns:mc="http://schemas.openxmlformats.org/markup-compatibility/2006" xmlns:p14="http://schemas.microsoft.com/office/powerpoint/2010/main">
    <mc:Choice Requires="p14">
      <p:transition spd="slow" p14:dur="2000" advTm="13037"/>
    </mc:Choice>
    <mc:Fallback xmlns="">
      <p:transition spd="slow" advTm="130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497463"/>
            <a:ext cx="8229600" cy="411257"/>
          </a:xfrm>
        </p:spPr>
        <p:txBody>
          <a:bodyPr/>
          <a:lstStyle/>
          <a:p>
            <a:r>
              <a:rPr lang="de-DE" sz="2200" dirty="0" smtClean="0">
                <a:solidFill>
                  <a:srgbClr val="446280"/>
                </a:solidFill>
              </a:rPr>
              <a:t>Was ist Krebs?</a:t>
            </a:r>
            <a:endParaRPr lang="de-DE" sz="2200" dirty="0">
              <a:solidFill>
                <a:srgbClr val="446280"/>
              </a:solidFill>
            </a:endParaRPr>
          </a:p>
        </p:txBody>
      </p:sp>
      <p:sp>
        <p:nvSpPr>
          <p:cNvPr id="3" name="Textplatzhalter 2"/>
          <p:cNvSpPr>
            <a:spLocks noGrp="1"/>
          </p:cNvSpPr>
          <p:nvPr>
            <p:ph type="body" sz="quarter" idx="10"/>
          </p:nvPr>
        </p:nvSpPr>
        <p:spPr>
          <a:xfrm>
            <a:off x="381000" y="1484784"/>
            <a:ext cx="8353425" cy="4608513"/>
          </a:xfrm>
        </p:spPr>
        <p:txBody>
          <a:bodyPr>
            <a:noAutofit/>
          </a:bodyPr>
          <a:lstStyle/>
          <a:p>
            <a:endParaRPr lang="de-DE" sz="2200" dirty="0" smtClean="0"/>
          </a:p>
          <a:p>
            <a:endParaRPr lang="de-DE" sz="2200" dirty="0"/>
          </a:p>
          <a:p>
            <a:r>
              <a:rPr lang="de-DE" sz="2200" dirty="0" smtClean="0"/>
              <a:t>Die </a:t>
            </a:r>
            <a:r>
              <a:rPr lang="de-DE" sz="2200" dirty="0"/>
              <a:t>deutsche Bezeichnung der Tumoren mit „Krebs“ stammt aus </a:t>
            </a:r>
            <a:r>
              <a:rPr lang="de-DE" sz="2200" dirty="0" smtClean="0"/>
              <a:t>dem Altgriechischen, wo durch </a:t>
            </a:r>
            <a:r>
              <a:rPr lang="de-DE" sz="2200" i="1" dirty="0" err="1" smtClean="0"/>
              <a:t>karkinos</a:t>
            </a:r>
            <a:r>
              <a:rPr lang="de-DE" sz="2200" dirty="0" smtClean="0"/>
              <a:t> sowohl das Tier als auch die Krankheit bezeichnet wurde. </a:t>
            </a:r>
          </a:p>
          <a:p>
            <a:endParaRPr lang="de-DE" sz="2200" dirty="0" smtClean="0"/>
          </a:p>
          <a:p>
            <a:r>
              <a:rPr lang="de-DE" sz="2200" dirty="0" smtClean="0"/>
              <a:t>Als Bezeichnung für </a:t>
            </a:r>
            <a:r>
              <a:rPr lang="de-DE" sz="2200" b="1" dirty="0" smtClean="0"/>
              <a:t>Geschwüre</a:t>
            </a:r>
            <a:r>
              <a:rPr lang="de-DE" sz="2200" dirty="0" smtClean="0"/>
              <a:t> taucht der Name zuerst im Corpus </a:t>
            </a:r>
            <a:r>
              <a:rPr lang="de-DE" sz="2200" dirty="0" err="1" smtClean="0"/>
              <a:t>Hippokratikum</a:t>
            </a:r>
            <a:r>
              <a:rPr lang="de-DE" sz="2200" dirty="0" smtClean="0"/>
              <a:t> auf.</a:t>
            </a:r>
          </a:p>
          <a:p>
            <a:endParaRPr lang="de-DE" sz="2200" dirty="0" smtClean="0"/>
          </a:p>
          <a:p>
            <a:endParaRPr lang="de-DE" sz="2200" dirty="0" smtClean="0"/>
          </a:p>
        </p:txBody>
      </p:sp>
      <p:sp>
        <p:nvSpPr>
          <p:cNvPr id="4" name="Textfeld 3"/>
          <p:cNvSpPr txBox="1"/>
          <p:nvPr/>
        </p:nvSpPr>
        <p:spPr>
          <a:xfrm>
            <a:off x="381000" y="6546830"/>
            <a:ext cx="1742728" cy="338554"/>
          </a:xfrm>
          <a:prstGeom prst="rect">
            <a:avLst/>
          </a:prstGeom>
          <a:noFill/>
        </p:spPr>
        <p:txBody>
          <a:bodyPr wrap="square" rtlCol="0">
            <a:spAutoFit/>
          </a:bodyPr>
          <a:lstStyle/>
          <a:p>
            <a:r>
              <a:rPr lang="de-DE" sz="1600" i="1" dirty="0" smtClean="0">
                <a:solidFill>
                  <a:schemeClr val="bg1"/>
                </a:solidFill>
              </a:rPr>
              <a:t>Quelle: </a:t>
            </a:r>
            <a:r>
              <a:rPr lang="de-DE" sz="1600" i="1" dirty="0" err="1" smtClean="0">
                <a:solidFill>
                  <a:schemeClr val="bg1"/>
                </a:solidFill>
              </a:rPr>
              <a:t>Wikipedia</a:t>
            </a:r>
            <a:r>
              <a:rPr lang="de-DE" sz="1600" i="1" dirty="0" smtClean="0">
                <a:solidFill>
                  <a:schemeClr val="bg1"/>
                </a:solidFill>
              </a:rPr>
              <a:t>.</a:t>
            </a:r>
            <a:endParaRPr lang="de-DE" sz="1600" i="1" dirty="0">
              <a:solidFill>
                <a:schemeClr val="bg1"/>
              </a:solidFill>
            </a:endParaRPr>
          </a:p>
        </p:txBody>
      </p:sp>
      <p:pic>
        <p:nvPicPr>
          <p:cNvPr id="5" name="Sound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1190592631"/>
      </p:ext>
    </p:extLst>
  </p:cSld>
  <p:clrMapOvr>
    <a:masterClrMapping/>
  </p:clrMapOvr>
  <mc:AlternateContent xmlns:mc="http://schemas.openxmlformats.org/markup-compatibility/2006" xmlns:p14="http://schemas.microsoft.com/office/powerpoint/2010/main">
    <mc:Choice Requires="p14">
      <p:transition spd="slow" p14:dur="2000" advTm="29488"/>
    </mc:Choice>
    <mc:Fallback xmlns="">
      <p:transition spd="slow" advTm="2948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5" fill="hold" display="0">
                  <p:stCondLst>
                    <p:cond delay="indefinite"/>
                  </p:stCondLst>
                  <p:endCondLst>
                    <p:cond evt="onStopAudio" delay="0">
                      <p:tgtEl>
                        <p:sldTgt/>
                      </p:tgtEl>
                    </p:cond>
                  </p:endCondLst>
                </p:cTn>
                <p:tgtEl>
                  <p:spTgt spid="5"/>
                </p:tgtEl>
              </p:cMediaNode>
            </p:audio>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err="1" smtClean="0">
                <a:solidFill>
                  <a:srgbClr val="446280"/>
                </a:solidFill>
              </a:rPr>
              <a:t>Kanzerogenese</a:t>
            </a:r>
            <a:r>
              <a:rPr lang="de-DE" sz="2200" dirty="0" smtClean="0">
                <a:solidFill>
                  <a:srgbClr val="446280"/>
                </a:solidFill>
              </a:rPr>
              <a:t> - </a:t>
            </a:r>
            <a:r>
              <a:rPr lang="de-DE" sz="2200" dirty="0" err="1" smtClean="0">
                <a:solidFill>
                  <a:srgbClr val="446280"/>
                </a:solidFill>
              </a:rPr>
              <a:t>Onkogene</a:t>
            </a:r>
            <a:endParaRPr lang="de-DE" sz="2200" dirty="0">
              <a:solidFill>
                <a:srgbClr val="446280"/>
              </a:solidFill>
            </a:endParaRPr>
          </a:p>
        </p:txBody>
      </p:sp>
      <p:sp>
        <p:nvSpPr>
          <p:cNvPr id="3" name="Textplatzhalter 2"/>
          <p:cNvSpPr>
            <a:spLocks noGrp="1"/>
          </p:cNvSpPr>
          <p:nvPr>
            <p:ph type="body" sz="quarter" idx="10"/>
          </p:nvPr>
        </p:nvSpPr>
        <p:spPr/>
        <p:txBody>
          <a:bodyPr>
            <a:normAutofit/>
          </a:bodyPr>
          <a:lstStyle/>
          <a:p>
            <a:pPr marL="342900" indent="-342900">
              <a:spcAft>
                <a:spcPts val="1800"/>
              </a:spcAft>
              <a:buFont typeface="Arial" charset="0"/>
              <a:buChar char="•"/>
            </a:pPr>
            <a:r>
              <a:rPr lang="de-DE" sz="2400" dirty="0"/>
              <a:t>s</a:t>
            </a:r>
            <a:r>
              <a:rPr lang="de-DE" sz="2400" dirty="0" smtClean="0"/>
              <a:t>ind Gene, die in jeder Zelle vorkommen, allerdings in einer Vorläuferform, den </a:t>
            </a:r>
            <a:r>
              <a:rPr lang="de-DE" sz="2400" dirty="0" err="1" smtClean="0"/>
              <a:t>Protoonkogenen</a:t>
            </a:r>
            <a:r>
              <a:rPr lang="de-DE" sz="2400" dirty="0" smtClean="0"/>
              <a:t>.</a:t>
            </a:r>
          </a:p>
          <a:p>
            <a:pPr marL="342900" indent="-342900">
              <a:spcAft>
                <a:spcPts val="1800"/>
              </a:spcAft>
              <a:buFont typeface="Arial" charset="0"/>
              <a:buChar char="•"/>
            </a:pPr>
            <a:r>
              <a:rPr lang="de-DE" sz="2400" dirty="0" err="1" smtClean="0"/>
              <a:t>Protoonkogene</a:t>
            </a:r>
            <a:r>
              <a:rPr lang="de-DE" sz="2400" dirty="0" smtClean="0"/>
              <a:t> sind </a:t>
            </a:r>
            <a:r>
              <a:rPr lang="de-DE" sz="2400" dirty="0" err="1" smtClean="0"/>
              <a:t>proliferationsaktive</a:t>
            </a:r>
            <a:r>
              <a:rPr lang="de-DE" sz="2400" dirty="0" smtClean="0"/>
              <a:t> Gene, die durch eine erworbene Mutation aktiviert werden können.</a:t>
            </a:r>
          </a:p>
          <a:p>
            <a:pPr marL="342900" indent="-342900">
              <a:spcAft>
                <a:spcPts val="1800"/>
              </a:spcAft>
              <a:buFont typeface="Arial" charset="0"/>
              <a:buChar char="•"/>
            </a:pPr>
            <a:r>
              <a:rPr lang="de-DE" sz="2400" dirty="0" smtClean="0"/>
              <a:t>Produkte der </a:t>
            </a:r>
            <a:r>
              <a:rPr lang="de-DE" sz="2400" dirty="0" err="1" smtClean="0"/>
              <a:t>Onkogene</a:t>
            </a:r>
            <a:r>
              <a:rPr lang="de-DE" sz="2400" dirty="0" smtClean="0"/>
              <a:t> (</a:t>
            </a:r>
            <a:r>
              <a:rPr lang="de-DE" sz="2400" dirty="0" err="1" smtClean="0"/>
              <a:t>Onkoproteine</a:t>
            </a:r>
            <a:r>
              <a:rPr lang="de-DE" sz="2400" dirty="0" smtClean="0"/>
              <a:t>) können auch ohne physiologische Stimulation aktiv sein und </a:t>
            </a:r>
            <a:r>
              <a:rPr lang="de-DE" sz="2400" dirty="0" err="1" smtClean="0"/>
              <a:t>Mitosen</a:t>
            </a:r>
            <a:r>
              <a:rPr lang="de-DE" sz="2400" dirty="0" smtClean="0"/>
              <a:t> unabhängig von physiologischen Wachstumsfaktoren auslösen.</a:t>
            </a:r>
          </a:p>
          <a:p>
            <a:pPr marL="342900" indent="-342900">
              <a:spcAft>
                <a:spcPts val="1800"/>
              </a:spcAft>
              <a:buFont typeface="Arial" charset="0"/>
              <a:buChar char="•"/>
            </a:pPr>
            <a:r>
              <a:rPr lang="de-DE" sz="2400" dirty="0" smtClean="0"/>
              <a:t>sind in der Lage, sich </a:t>
            </a:r>
            <a:r>
              <a:rPr lang="de-DE" sz="2400" dirty="0" err="1" smtClean="0"/>
              <a:t>autokrin</a:t>
            </a:r>
            <a:r>
              <a:rPr lang="de-DE" sz="2400" dirty="0" smtClean="0"/>
              <a:t>, d.h. selbst zu regulieren.</a:t>
            </a:r>
            <a:endParaRPr lang="de-DE" sz="2400"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548054012"/>
      </p:ext>
    </p:extLst>
  </p:cSld>
  <p:clrMapOvr>
    <a:masterClrMapping/>
  </p:clrMapOvr>
  <mc:AlternateContent xmlns:mc="http://schemas.openxmlformats.org/markup-compatibility/2006" xmlns:p14="http://schemas.microsoft.com/office/powerpoint/2010/main">
    <mc:Choice Requires="p14">
      <p:transition spd="slow" p14:dur="2000" advTm="31346"/>
    </mc:Choice>
    <mc:Fallback xmlns="">
      <p:transition spd="slow" advTm="313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74638"/>
            <a:ext cx="8229600" cy="411257"/>
          </a:xfrm>
        </p:spPr>
        <p:txBody>
          <a:bodyPr/>
          <a:lstStyle/>
          <a:p>
            <a:r>
              <a:rPr lang="de-DE" sz="2200" dirty="0" err="1" smtClean="0">
                <a:solidFill>
                  <a:srgbClr val="446280"/>
                </a:solidFill>
              </a:rPr>
              <a:t>Kanzerogenese</a:t>
            </a:r>
            <a:r>
              <a:rPr lang="de-DE" sz="2200" dirty="0" smtClean="0">
                <a:solidFill>
                  <a:srgbClr val="446280"/>
                </a:solidFill>
              </a:rPr>
              <a:t> – chemische Kanzerogene</a:t>
            </a:r>
            <a:endParaRPr lang="de-DE" sz="2200" dirty="0">
              <a:solidFill>
                <a:srgbClr val="446280"/>
              </a:solidFill>
            </a:endParaRPr>
          </a:p>
        </p:txBody>
      </p:sp>
      <p:sp>
        <p:nvSpPr>
          <p:cNvPr id="3" name="Textplatzhalter 2"/>
          <p:cNvSpPr>
            <a:spLocks noGrp="1"/>
          </p:cNvSpPr>
          <p:nvPr>
            <p:ph type="body" sz="quarter" idx="10"/>
          </p:nvPr>
        </p:nvSpPr>
        <p:spPr/>
        <p:txBody>
          <a:bodyPr>
            <a:normAutofit/>
          </a:bodyPr>
          <a:lstStyle/>
          <a:p>
            <a:pPr marL="342900" indent="-342900">
              <a:spcAft>
                <a:spcPts val="3000"/>
              </a:spcAft>
              <a:buFont typeface="Arial" charset="0"/>
              <a:buChar char="•"/>
            </a:pPr>
            <a:r>
              <a:rPr lang="de-DE" sz="2400" dirty="0" smtClean="0"/>
              <a:t>Sequenzänderung durch die Exposition mit chemischen Stoffen, die die DNA schädigen.</a:t>
            </a:r>
          </a:p>
          <a:p>
            <a:pPr marL="342900" indent="-342900">
              <a:spcAft>
                <a:spcPts val="3000"/>
              </a:spcAft>
              <a:buFont typeface="Arial" charset="0"/>
              <a:buChar char="•"/>
            </a:pPr>
            <a:r>
              <a:rPr lang="de-DE" sz="2400" dirty="0" smtClean="0"/>
              <a:t>Auch eine erhöhte Zellteilung als Reaktion auf Entzündungen oder aufgrund der toxischen Wirkung von Karzinogenen erhöht die Wahrscheinlichkeit, dass genetisch veränderte Zellen entstehen.</a:t>
            </a:r>
          </a:p>
          <a:p>
            <a:pPr marL="342900" indent="-342900">
              <a:spcAft>
                <a:spcPts val="3000"/>
              </a:spcAft>
              <a:buFont typeface="Arial" charset="0"/>
              <a:buChar char="•"/>
            </a:pPr>
            <a:r>
              <a:rPr lang="de-DE" sz="2400" dirty="0" smtClean="0"/>
              <a:t>Beispiele: polyzyklische aromatische Kohlenwasserstoffe, Benzol, Chrom(VI)-Verbindungen und Nitrosamine.</a:t>
            </a:r>
            <a:endParaRPr lang="de-DE" sz="2400"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379396279"/>
      </p:ext>
    </p:extLst>
  </p:cSld>
  <p:clrMapOvr>
    <a:masterClrMapping/>
  </p:clrMapOvr>
  <mc:AlternateContent xmlns:mc="http://schemas.openxmlformats.org/markup-compatibility/2006" xmlns:p14="http://schemas.microsoft.com/office/powerpoint/2010/main">
    <mc:Choice Requires="p14">
      <p:transition spd="slow" p14:dur="2000" advTm="40464"/>
    </mc:Choice>
    <mc:Fallback xmlns="">
      <p:transition spd="slow" advTm="404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smtClean="0">
                <a:solidFill>
                  <a:srgbClr val="446280"/>
                </a:solidFill>
              </a:rPr>
              <a:t>Adenom-Karzinom-Sequenz bei Darmkrebs</a:t>
            </a:r>
            <a:endParaRPr lang="de-DE" sz="2200" dirty="0">
              <a:solidFill>
                <a:srgbClr val="446280"/>
              </a:solidFill>
            </a:endParaRPr>
          </a:p>
        </p:txBody>
      </p:sp>
      <p:pic>
        <p:nvPicPr>
          <p:cNvPr id="4"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539044" y="1844675"/>
            <a:ext cx="7874000" cy="3811588"/>
          </a:xfrm>
          <a:prstGeom prst="rect">
            <a:avLst/>
          </a:prstGeom>
        </p:spPr>
      </p:pic>
      <p:sp>
        <p:nvSpPr>
          <p:cNvPr id="6" name="Textfeld 5"/>
          <p:cNvSpPr txBox="1"/>
          <p:nvPr/>
        </p:nvSpPr>
        <p:spPr>
          <a:xfrm>
            <a:off x="301781" y="6546830"/>
            <a:ext cx="2234010" cy="369332"/>
          </a:xfrm>
          <a:prstGeom prst="rect">
            <a:avLst/>
          </a:prstGeom>
          <a:noFill/>
        </p:spPr>
        <p:txBody>
          <a:bodyPr wrap="none" rtlCol="0">
            <a:spAutoFit/>
          </a:bodyPr>
          <a:lstStyle/>
          <a:p>
            <a:r>
              <a:rPr lang="de-DE" i="1" dirty="0" err="1" smtClean="0">
                <a:solidFill>
                  <a:schemeClr val="bg1"/>
                </a:solidFill>
                <a:cs typeface="Calibri"/>
              </a:rPr>
              <a:t>Fearon</a:t>
            </a:r>
            <a:r>
              <a:rPr lang="de-DE" i="1" dirty="0" smtClean="0">
                <a:solidFill>
                  <a:schemeClr val="bg1"/>
                </a:solidFill>
                <a:cs typeface="Calibri"/>
              </a:rPr>
              <a:t> and Vogelstein</a:t>
            </a:r>
          </a:p>
        </p:txBody>
      </p:sp>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100743926"/>
      </p:ext>
    </p:extLst>
  </p:cSld>
  <p:clrMapOvr>
    <a:masterClrMapping/>
  </p:clrMapOvr>
  <mc:AlternateContent xmlns:mc="http://schemas.openxmlformats.org/markup-compatibility/2006" xmlns:p14="http://schemas.microsoft.com/office/powerpoint/2010/main">
    <mc:Choice Requires="p14">
      <p:transition spd="slow" p14:dur="2000" advTm="94122"/>
    </mc:Choice>
    <mc:Fallback xmlns="">
      <p:transition spd="slow" advTm="941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p:txBody>
          <a:bodyPr>
            <a:normAutofit/>
          </a:bodyPr>
          <a:lstStyle/>
          <a:p>
            <a:pPr>
              <a:spcAft>
                <a:spcPts val="1800"/>
              </a:spcAft>
            </a:pPr>
            <a:r>
              <a:rPr lang="de-DE" sz="2400" dirty="0">
                <a:solidFill>
                  <a:srgbClr val="D9D9D9"/>
                </a:solidFill>
              </a:rPr>
              <a:t>d</a:t>
            </a:r>
            <a:r>
              <a:rPr lang="de-DE" sz="2400" dirty="0" smtClean="0">
                <a:solidFill>
                  <a:srgbClr val="D9D9D9"/>
                </a:solidFill>
              </a:rPr>
              <a:t>emographische Daten</a:t>
            </a:r>
          </a:p>
          <a:p>
            <a:pPr>
              <a:spcAft>
                <a:spcPts val="1800"/>
              </a:spcAft>
            </a:pPr>
            <a:r>
              <a:rPr lang="de-DE" sz="2400" dirty="0" smtClean="0">
                <a:solidFill>
                  <a:srgbClr val="D9D9D9"/>
                </a:solidFill>
              </a:rPr>
              <a:t>Entstehungsmodelle</a:t>
            </a:r>
          </a:p>
          <a:p>
            <a:pPr>
              <a:spcAft>
                <a:spcPts val="1800"/>
              </a:spcAft>
            </a:pPr>
            <a:r>
              <a:rPr lang="de-DE" sz="2400" b="1" dirty="0" smtClean="0"/>
              <a:t>Risikofaktoren</a:t>
            </a:r>
          </a:p>
          <a:p>
            <a:pPr>
              <a:spcAft>
                <a:spcPts val="1800"/>
              </a:spcAft>
            </a:pPr>
            <a:r>
              <a:rPr lang="de-DE" sz="2400" dirty="0" err="1" smtClean="0">
                <a:solidFill>
                  <a:srgbClr val="D9D9D9"/>
                </a:solidFill>
              </a:rPr>
              <a:t>Metastasierung</a:t>
            </a:r>
            <a:endParaRPr lang="de-DE" sz="2400" dirty="0" smtClean="0">
              <a:solidFill>
                <a:srgbClr val="D9D9D9"/>
              </a:solidFill>
            </a:endParaRPr>
          </a:p>
          <a:p>
            <a:pPr>
              <a:spcAft>
                <a:spcPts val="1800"/>
              </a:spcAft>
            </a:pPr>
            <a:r>
              <a:rPr lang="de-DE" sz="2400" dirty="0" smtClean="0">
                <a:solidFill>
                  <a:srgbClr val="D9D9D9"/>
                </a:solidFill>
              </a:rPr>
              <a:t>Grundlagen der Therapie</a:t>
            </a:r>
          </a:p>
          <a:p>
            <a:pPr>
              <a:spcAft>
                <a:spcPts val="1800"/>
              </a:spcAft>
            </a:pPr>
            <a:r>
              <a:rPr lang="de-DE" sz="2400" dirty="0" smtClean="0">
                <a:solidFill>
                  <a:srgbClr val="D9D9D9"/>
                </a:solidFill>
              </a:rPr>
              <a:t>Nebenwirkungen</a:t>
            </a:r>
          </a:p>
          <a:p>
            <a:pPr>
              <a:spcAft>
                <a:spcPts val="1800"/>
              </a:spcAft>
            </a:pPr>
            <a:r>
              <a:rPr lang="de-DE" sz="2400" dirty="0" smtClean="0">
                <a:solidFill>
                  <a:srgbClr val="D9D9D9"/>
                </a:solidFill>
              </a:rPr>
              <a:t>Ausblick</a:t>
            </a:r>
            <a:endParaRPr lang="de-DE" sz="2400" dirty="0">
              <a:solidFill>
                <a:srgbClr val="D9D9D9"/>
              </a:solidFill>
            </a:endParaRPr>
          </a:p>
        </p:txBody>
      </p:sp>
      <p:sp>
        <p:nvSpPr>
          <p:cNvPr id="5" name="Titel 1"/>
          <p:cNvSpPr txBox="1">
            <a:spLocks/>
          </p:cNvSpPr>
          <p:nvPr/>
        </p:nvSpPr>
        <p:spPr bwMode="gray">
          <a:xfrm>
            <a:off x="395288" y="302924"/>
            <a:ext cx="8229600" cy="749812"/>
          </a:xfrm>
          <a:prstGeom prst="rect">
            <a:avLst/>
          </a:prstGeom>
        </p:spPr>
        <p:txBody>
          <a:bodyPr vert="horz" lIns="0" tIns="0" rIns="0" bIns="72000" rtlCol="0" anchor="t" anchorCtr="0">
            <a:spAutoFit/>
          </a:bodyPr>
          <a:lstStyle>
            <a:lvl1pPr algn="l" defTabSz="914400" rtl="0" eaLnBrk="1" latinLnBrk="0" hangingPunct="1">
              <a:spcBef>
                <a:spcPct val="0"/>
              </a:spcBef>
              <a:buNone/>
              <a:defRPr sz="2900" b="1" kern="1200">
                <a:solidFill>
                  <a:srgbClr val="7EBEE6"/>
                </a:solidFill>
                <a:effectLst/>
                <a:latin typeface="+mn-lt"/>
                <a:ea typeface="+mj-ea"/>
                <a:cs typeface="+mj-cs"/>
              </a:defRPr>
            </a:lvl1pPr>
          </a:lstStyle>
          <a:p>
            <a:r>
              <a:rPr lang="de-DE" sz="2200" smtClean="0">
                <a:solidFill>
                  <a:srgbClr val="446280"/>
                </a:solidFill>
              </a:rPr>
              <a:t>biologische und medizinische Grundlagen </a:t>
            </a:r>
            <a:br>
              <a:rPr lang="de-DE" sz="2200" smtClean="0">
                <a:solidFill>
                  <a:srgbClr val="446280"/>
                </a:solidFill>
              </a:rPr>
            </a:br>
            <a:r>
              <a:rPr lang="de-DE" sz="2200" smtClean="0">
                <a:solidFill>
                  <a:srgbClr val="446280"/>
                </a:solidFill>
              </a:rPr>
              <a:t>von Krebs</a:t>
            </a:r>
            <a:endParaRPr lang="de-DE" sz="2200" dirty="0">
              <a:solidFill>
                <a:srgbClr val="446280"/>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779029024"/>
      </p:ext>
    </p:extLst>
  </p:cSld>
  <p:clrMapOvr>
    <a:masterClrMapping/>
  </p:clrMapOvr>
  <mc:AlternateContent xmlns:mc="http://schemas.openxmlformats.org/markup-compatibility/2006" xmlns:p14="http://schemas.microsoft.com/office/powerpoint/2010/main">
    <mc:Choice Requires="p14">
      <p:transition spd="slow" p14:dur="2000" advTm="2292"/>
    </mc:Choice>
    <mc:Fallback xmlns="">
      <p:transition spd="slow" advTm="22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p:txBody>
          <a:bodyPr>
            <a:normAutofit/>
          </a:bodyPr>
          <a:lstStyle/>
          <a:p>
            <a:pPr algn="ctr">
              <a:buNone/>
            </a:pPr>
            <a:r>
              <a:rPr lang="de-DE" sz="3600" dirty="0" smtClean="0"/>
              <a:t>„Es sind die ungewohnten Lebensgewohnheiten. </a:t>
            </a:r>
          </a:p>
          <a:p>
            <a:pPr algn="ctr">
              <a:buNone/>
            </a:pPr>
            <a:r>
              <a:rPr lang="de-DE" sz="3600" dirty="0" smtClean="0"/>
              <a:t>Es sind die erbarmungslosen Chefs. </a:t>
            </a:r>
          </a:p>
          <a:p>
            <a:pPr algn="ctr">
              <a:buNone/>
            </a:pPr>
            <a:r>
              <a:rPr lang="de-DE" sz="3600" dirty="0" smtClean="0"/>
              <a:t>Es sind die schlechten Gene. </a:t>
            </a:r>
          </a:p>
          <a:p>
            <a:pPr algn="ctr">
              <a:buNone/>
            </a:pPr>
            <a:r>
              <a:rPr lang="de-DE" sz="3600" dirty="0" smtClean="0"/>
              <a:t>Es</a:t>
            </a:r>
            <a:r>
              <a:rPr lang="de-DE" sz="3600" dirty="0"/>
              <a:t> </a:t>
            </a:r>
            <a:r>
              <a:rPr lang="de-DE" sz="3600" dirty="0" smtClean="0"/>
              <a:t>ist einfach nur Pech.“</a:t>
            </a:r>
            <a:endParaRPr lang="de-DE" sz="3600" dirty="0"/>
          </a:p>
        </p:txBody>
      </p:sp>
      <p:sp>
        <p:nvSpPr>
          <p:cNvPr id="4" name="Textfeld 3"/>
          <p:cNvSpPr txBox="1"/>
          <p:nvPr/>
        </p:nvSpPr>
        <p:spPr>
          <a:xfrm>
            <a:off x="436153" y="6546830"/>
            <a:ext cx="6008055" cy="369332"/>
          </a:xfrm>
          <a:prstGeom prst="rect">
            <a:avLst/>
          </a:prstGeom>
          <a:noFill/>
        </p:spPr>
        <p:txBody>
          <a:bodyPr wrap="none" rtlCol="0">
            <a:spAutoFit/>
          </a:bodyPr>
          <a:lstStyle/>
          <a:p>
            <a:r>
              <a:rPr lang="de-DE" i="1" dirty="0" smtClean="0">
                <a:solidFill>
                  <a:schemeClr val="bg1"/>
                </a:solidFill>
              </a:rPr>
              <a:t>Krebs: Der blinde Passagier der Evolution; Mel </a:t>
            </a:r>
            <a:r>
              <a:rPr lang="de-DE" i="1" dirty="0" err="1" smtClean="0">
                <a:solidFill>
                  <a:schemeClr val="bg1"/>
                </a:solidFill>
              </a:rPr>
              <a:t>Greaves</a:t>
            </a:r>
            <a:r>
              <a:rPr lang="de-DE" i="1" dirty="0" smtClean="0">
                <a:solidFill>
                  <a:schemeClr val="bg1"/>
                </a:solidFill>
              </a:rPr>
              <a:t>, 2000.</a:t>
            </a:r>
            <a:endParaRPr lang="de-DE" i="1" dirty="0">
              <a:solidFill>
                <a:schemeClr val="bg1"/>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725989187"/>
      </p:ext>
    </p:extLst>
  </p:cSld>
  <p:clrMapOvr>
    <a:masterClrMapping/>
  </p:clrMapOvr>
  <mc:AlternateContent xmlns:mc="http://schemas.openxmlformats.org/markup-compatibility/2006" xmlns:p14="http://schemas.microsoft.com/office/powerpoint/2010/main">
    <mc:Choice Requires="p14">
      <p:transition spd="slow" p14:dur="2000" advTm="16563"/>
    </mc:Choice>
    <mc:Fallback xmlns="">
      <p:transition spd="slow" advTm="165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smtClean="0">
                <a:solidFill>
                  <a:srgbClr val="446280"/>
                </a:solidFill>
              </a:rPr>
              <a:t>„Krebsauslöser“</a:t>
            </a:r>
            <a:endParaRPr lang="de-DE" sz="2200" dirty="0">
              <a:solidFill>
                <a:srgbClr val="446280"/>
              </a:solidFill>
            </a:endParaRPr>
          </a:p>
        </p:txBody>
      </p:sp>
      <p:pic>
        <p:nvPicPr>
          <p:cNvPr id="4" name="Bild 3" descr="1.tiff"/>
          <p:cNvPicPr>
            <a:picLocks noChangeAspect="1"/>
          </p:cNvPicPr>
          <p:nvPr/>
        </p:nvPicPr>
        <p:blipFill>
          <a:blip r:embed="rId6"/>
          <a:stretch>
            <a:fillRect/>
          </a:stretch>
        </p:blipFill>
        <p:spPr>
          <a:xfrm>
            <a:off x="-12824" y="1252240"/>
            <a:ext cx="9144000" cy="4794250"/>
          </a:xfrm>
          <a:prstGeom prst="rect">
            <a:avLst/>
          </a:prstGeom>
        </p:spPr>
      </p:pic>
      <p:sp>
        <p:nvSpPr>
          <p:cNvPr id="5" name="Rechteck 4"/>
          <p:cNvSpPr/>
          <p:nvPr/>
        </p:nvSpPr>
        <p:spPr>
          <a:xfrm>
            <a:off x="3581400" y="1219200"/>
            <a:ext cx="1447800" cy="45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6" name="Textfeld 5"/>
          <p:cNvSpPr txBox="1"/>
          <p:nvPr/>
        </p:nvSpPr>
        <p:spPr>
          <a:xfrm>
            <a:off x="446467" y="6546830"/>
            <a:ext cx="5421677" cy="369332"/>
          </a:xfrm>
          <a:prstGeom prst="rect">
            <a:avLst/>
          </a:prstGeom>
          <a:noFill/>
        </p:spPr>
        <p:txBody>
          <a:bodyPr wrap="none" rtlCol="0">
            <a:spAutoFit/>
          </a:bodyPr>
          <a:lstStyle/>
          <a:p>
            <a:r>
              <a:rPr lang="de-DE" i="1" dirty="0" smtClean="0">
                <a:solidFill>
                  <a:schemeClr val="bg1"/>
                </a:solidFill>
              </a:rPr>
              <a:t>nach: M. Bahadir et al., Springer Umweltlexikon,  2000.</a:t>
            </a:r>
            <a:endParaRPr lang="de-DE" i="1" dirty="0">
              <a:solidFill>
                <a:schemeClr val="bg1"/>
              </a:solidFill>
            </a:endParaRPr>
          </a:p>
        </p:txBody>
      </p:sp>
      <p:sp>
        <p:nvSpPr>
          <p:cNvPr id="7" name="Textfeld 6"/>
          <p:cNvSpPr txBox="1"/>
          <p:nvPr/>
        </p:nvSpPr>
        <p:spPr>
          <a:xfrm>
            <a:off x="2829139" y="2769890"/>
            <a:ext cx="2750973" cy="1323439"/>
          </a:xfrm>
          <a:prstGeom prst="rect">
            <a:avLst/>
          </a:prstGeom>
          <a:noFill/>
        </p:spPr>
        <p:txBody>
          <a:bodyPr wrap="none" rtlCol="0">
            <a:spAutoFit/>
          </a:bodyPr>
          <a:lstStyle/>
          <a:p>
            <a:r>
              <a:rPr lang="de-DE" sz="8000" b="1" dirty="0" smtClean="0">
                <a:solidFill>
                  <a:srgbClr val="FF0000"/>
                </a:solidFill>
              </a:rPr>
              <a:t>ALTER</a:t>
            </a:r>
            <a:endParaRPr lang="de-DE" sz="8000" b="1" dirty="0">
              <a:solidFill>
                <a:srgbClr val="FF0000"/>
              </a:solidFill>
            </a:endParaRPr>
          </a:p>
        </p:txBody>
      </p:sp>
      <p:pic>
        <p:nvPicPr>
          <p:cNvPr id="3" name="Sound 2">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1845667302"/>
      </p:ext>
    </p:extLst>
  </p:cSld>
  <p:clrMapOvr>
    <a:masterClrMapping/>
  </p:clrMapOvr>
  <mc:AlternateContent xmlns:mc="http://schemas.openxmlformats.org/markup-compatibility/2006" xmlns:p14="http://schemas.microsoft.com/office/powerpoint/2010/main">
    <mc:Choice Requires="p14">
      <p:transition spd="slow" p14:dur="2000" advTm="56887"/>
    </mc:Choice>
    <mc:Fallback xmlns="">
      <p:transition spd="slow" advTm="568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49" presetClass="entr" presetSubtype="0" decel="10000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 calcmode="lin" valueType="num">
                                      <p:cBhvr>
                                        <p:cTn id="13" dur="500" fill="hold"/>
                                        <p:tgtEl>
                                          <p:spTgt spid="7"/>
                                        </p:tgtEl>
                                        <p:attrNameLst>
                                          <p:attrName>style.rotation</p:attrName>
                                        </p:attrNameLst>
                                      </p:cBhvr>
                                      <p:tavLst>
                                        <p:tav tm="0">
                                          <p:val>
                                            <p:fltVal val="360"/>
                                          </p:val>
                                        </p:tav>
                                        <p:tav tm="100000">
                                          <p:val>
                                            <p:fltVal val="0"/>
                                          </p:val>
                                        </p:tav>
                                      </p:tavLst>
                                    </p:anim>
                                    <p:animEffect transition="in" filter="fade">
                                      <p:cBhvr>
                                        <p:cTn id="14"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5" fill="hold" display="0">
                  <p:stCondLst>
                    <p:cond delay="indefinite"/>
                  </p:stCondLst>
                  <p:endCondLst>
                    <p:cond evt="onStopAudio" delay="0">
                      <p:tgtEl>
                        <p:sldTgt/>
                      </p:tgtEl>
                    </p:cond>
                  </p:endCondLst>
                </p:cTn>
                <p:tgtEl>
                  <p:spTgt spid="3"/>
                </p:tgtEl>
              </p:cMediaNode>
            </p:audio>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497463"/>
            <a:ext cx="8229600" cy="411257"/>
          </a:xfrm>
        </p:spPr>
        <p:txBody>
          <a:bodyPr/>
          <a:lstStyle/>
          <a:p>
            <a:r>
              <a:rPr lang="de-DE" sz="2200" dirty="0" smtClean="0">
                <a:solidFill>
                  <a:srgbClr val="446280"/>
                </a:solidFill>
              </a:rPr>
              <a:t>Krebs einfach nur Pech?</a:t>
            </a:r>
            <a:endParaRPr lang="de-DE" sz="2200" dirty="0">
              <a:solidFill>
                <a:srgbClr val="446280"/>
              </a:solidFill>
            </a:endParaRPr>
          </a:p>
        </p:txBody>
      </p:sp>
      <p:pic>
        <p:nvPicPr>
          <p:cNvPr id="4" name="Bild 3" descr="2.tiff"/>
          <p:cNvPicPr>
            <a:picLocks noChangeAspect="1"/>
          </p:cNvPicPr>
          <p:nvPr/>
        </p:nvPicPr>
        <p:blipFill>
          <a:blip r:embed="rId4"/>
          <a:stretch>
            <a:fillRect/>
          </a:stretch>
        </p:blipFill>
        <p:spPr>
          <a:xfrm>
            <a:off x="304800" y="1752600"/>
            <a:ext cx="8732520" cy="3032760"/>
          </a:xfrm>
          <a:prstGeom prst="rect">
            <a:avLst/>
          </a:prstGeom>
        </p:spPr>
      </p:pic>
      <p:sp>
        <p:nvSpPr>
          <p:cNvPr id="5" name="Rechteck 4"/>
          <p:cNvSpPr/>
          <p:nvPr/>
        </p:nvSpPr>
        <p:spPr>
          <a:xfrm>
            <a:off x="304800" y="2667000"/>
            <a:ext cx="8732520" cy="1143000"/>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6" name="Textfeld 5"/>
          <p:cNvSpPr txBox="1"/>
          <p:nvPr/>
        </p:nvSpPr>
        <p:spPr>
          <a:xfrm>
            <a:off x="467544" y="6546830"/>
            <a:ext cx="3713004" cy="369332"/>
          </a:xfrm>
          <a:prstGeom prst="rect">
            <a:avLst/>
          </a:prstGeom>
          <a:noFill/>
        </p:spPr>
        <p:txBody>
          <a:bodyPr wrap="none" rtlCol="0">
            <a:spAutoFit/>
          </a:bodyPr>
          <a:lstStyle/>
          <a:p>
            <a:r>
              <a:rPr lang="de-DE" i="1" dirty="0" smtClean="0">
                <a:solidFill>
                  <a:schemeClr val="bg1"/>
                </a:solidFill>
              </a:rPr>
              <a:t>Vogelstein &amp; </a:t>
            </a:r>
            <a:r>
              <a:rPr lang="de-DE" i="1" dirty="0" err="1" smtClean="0">
                <a:solidFill>
                  <a:schemeClr val="bg1"/>
                </a:solidFill>
              </a:rPr>
              <a:t>Tomasetti</a:t>
            </a:r>
            <a:r>
              <a:rPr lang="de-DE" i="1" dirty="0" smtClean="0">
                <a:solidFill>
                  <a:schemeClr val="bg1"/>
                </a:solidFill>
              </a:rPr>
              <a:t>, Science 2015.</a:t>
            </a:r>
            <a:endParaRPr lang="de-DE" i="1" dirty="0">
              <a:solidFill>
                <a:schemeClr val="bg1"/>
              </a:solidFill>
            </a:endParaRPr>
          </a:p>
        </p:txBody>
      </p:sp>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188085080"/>
      </p:ext>
    </p:extLst>
  </p:cSld>
  <p:clrMapOvr>
    <a:masterClrMapping/>
  </p:clrMapOvr>
  <mc:AlternateContent xmlns:mc="http://schemas.openxmlformats.org/markup-compatibility/2006" xmlns:p14="http://schemas.microsoft.com/office/powerpoint/2010/main">
    <mc:Choice Requires="p14">
      <p:transition spd="slow" p14:dur="2000" advTm="16608"/>
    </mc:Choice>
    <mc:Fallback xmlns="">
      <p:transition spd="slow" advTm="166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a:xfrm>
            <a:off x="395288" y="1196752"/>
            <a:ext cx="8353425" cy="4608513"/>
          </a:xfrm>
        </p:spPr>
        <p:txBody>
          <a:bodyPr>
            <a:noAutofit/>
          </a:bodyPr>
          <a:lstStyle/>
          <a:p>
            <a:pPr>
              <a:buNone/>
            </a:pPr>
            <a:r>
              <a:rPr lang="de-DE" sz="2400" dirty="0" smtClean="0"/>
              <a:t> „einige Gewebetypen entarten millionenfach häufiger als andere - obwohl dies seit einem Jahrhundert beobachtet wird und hinlänglich bekannt ist, konnte es nie wirklich plausibel erklärt werden. In dieser Untersuchung zeigen wir, dass das Lebenszeitrisiko für viele verschiedene Gewebetypensehr stark korreliert ist mit der Häufigkeit von Zellteilungen in diesem Gewebe, das zum einen der Selbstregeneration dient, zum anderen der Erhaltung der Gewebehomöostase. Diese Ergebnisse lassen vermuten, dass nur ca. 1/3 des Krebsrisikos Umweltfaktoren oder einer genetischen Disposition zugeschrieben werden kann. Die Mehrheit ist einfach Pech! - ausgelöst durch zufällige Mutationen, die während der Zellteilung in normalen, nicht-malignen Stammzellen, d.h. beim Abschreiben des Erbguts entstehen.“</a:t>
            </a:r>
          </a:p>
          <a:p>
            <a:pPr>
              <a:buNone/>
            </a:pPr>
            <a:endParaRPr lang="de-DE" sz="2400" dirty="0"/>
          </a:p>
        </p:txBody>
      </p:sp>
      <p:sp>
        <p:nvSpPr>
          <p:cNvPr id="4" name="Titel 1"/>
          <p:cNvSpPr>
            <a:spLocks noGrp="1"/>
          </p:cNvSpPr>
          <p:nvPr>
            <p:ph type="title"/>
          </p:nvPr>
        </p:nvSpPr>
        <p:spPr>
          <a:xfrm>
            <a:off x="446856" y="476672"/>
            <a:ext cx="8229600" cy="411257"/>
          </a:xfrm>
        </p:spPr>
        <p:txBody>
          <a:bodyPr/>
          <a:lstStyle/>
          <a:p>
            <a:r>
              <a:rPr lang="de-DE" sz="2200" dirty="0" smtClean="0">
                <a:solidFill>
                  <a:srgbClr val="446280"/>
                </a:solidFill>
              </a:rPr>
              <a:t>Krebs einfach nur Pech?</a:t>
            </a:r>
            <a:endParaRPr lang="de-DE" sz="2200" dirty="0">
              <a:solidFill>
                <a:srgbClr val="446280"/>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842989754"/>
      </p:ext>
    </p:extLst>
  </p:cSld>
  <p:clrMapOvr>
    <a:masterClrMapping/>
  </p:clrMapOvr>
  <mc:AlternateContent xmlns:mc="http://schemas.openxmlformats.org/markup-compatibility/2006" xmlns:p14="http://schemas.microsoft.com/office/powerpoint/2010/main">
    <mc:Choice Requires="p14">
      <p:transition spd="slow" p14:dur="2000" advTm="87640"/>
    </mc:Choice>
    <mc:Fallback xmlns="">
      <p:transition spd="slow" advTm="876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p:txBody>
          <a:bodyPr>
            <a:normAutofit/>
          </a:bodyPr>
          <a:lstStyle/>
          <a:p>
            <a:pPr>
              <a:spcAft>
                <a:spcPts val="1800"/>
              </a:spcAft>
            </a:pPr>
            <a:r>
              <a:rPr lang="de-DE" sz="2400" dirty="0">
                <a:solidFill>
                  <a:srgbClr val="D9D9D9"/>
                </a:solidFill>
              </a:rPr>
              <a:t>d</a:t>
            </a:r>
            <a:r>
              <a:rPr lang="de-DE" sz="2400" dirty="0" smtClean="0">
                <a:solidFill>
                  <a:srgbClr val="D9D9D9"/>
                </a:solidFill>
              </a:rPr>
              <a:t>emographische Daten</a:t>
            </a:r>
          </a:p>
          <a:p>
            <a:pPr>
              <a:spcAft>
                <a:spcPts val="1800"/>
              </a:spcAft>
            </a:pPr>
            <a:r>
              <a:rPr lang="de-DE" sz="2400" dirty="0" smtClean="0">
                <a:solidFill>
                  <a:srgbClr val="D9D9D9"/>
                </a:solidFill>
              </a:rPr>
              <a:t>Entstehungsmodelle</a:t>
            </a:r>
          </a:p>
          <a:p>
            <a:pPr>
              <a:spcAft>
                <a:spcPts val="1800"/>
              </a:spcAft>
            </a:pPr>
            <a:r>
              <a:rPr lang="de-DE" sz="2400" dirty="0" smtClean="0">
                <a:solidFill>
                  <a:srgbClr val="D9D9D9"/>
                </a:solidFill>
              </a:rPr>
              <a:t>Risikofaktoren</a:t>
            </a:r>
          </a:p>
          <a:p>
            <a:pPr>
              <a:spcAft>
                <a:spcPts val="1800"/>
              </a:spcAft>
            </a:pPr>
            <a:r>
              <a:rPr lang="de-DE" sz="2400" b="1" dirty="0" err="1" smtClean="0"/>
              <a:t>Metastasierung</a:t>
            </a:r>
            <a:endParaRPr lang="de-DE" sz="2400" b="1" dirty="0" smtClean="0"/>
          </a:p>
          <a:p>
            <a:pPr>
              <a:spcAft>
                <a:spcPts val="1800"/>
              </a:spcAft>
            </a:pPr>
            <a:r>
              <a:rPr lang="de-DE" sz="2400" dirty="0" smtClean="0">
                <a:solidFill>
                  <a:srgbClr val="D9D9D9"/>
                </a:solidFill>
              </a:rPr>
              <a:t>Grundlagen der Therapie</a:t>
            </a:r>
          </a:p>
          <a:p>
            <a:pPr>
              <a:spcAft>
                <a:spcPts val="1800"/>
              </a:spcAft>
            </a:pPr>
            <a:r>
              <a:rPr lang="de-DE" sz="2400" dirty="0" smtClean="0">
                <a:solidFill>
                  <a:srgbClr val="D9D9D9"/>
                </a:solidFill>
              </a:rPr>
              <a:t>Nebenwirkungen</a:t>
            </a:r>
          </a:p>
          <a:p>
            <a:pPr>
              <a:spcAft>
                <a:spcPts val="1800"/>
              </a:spcAft>
            </a:pPr>
            <a:r>
              <a:rPr lang="de-DE" sz="2400" dirty="0" smtClean="0">
                <a:solidFill>
                  <a:srgbClr val="D9D9D9"/>
                </a:solidFill>
              </a:rPr>
              <a:t>Ausblick</a:t>
            </a:r>
            <a:endParaRPr lang="de-DE" sz="2400" dirty="0">
              <a:solidFill>
                <a:srgbClr val="D9D9D9"/>
              </a:solidFill>
            </a:endParaRPr>
          </a:p>
        </p:txBody>
      </p:sp>
      <p:sp>
        <p:nvSpPr>
          <p:cNvPr id="5" name="Titel 1"/>
          <p:cNvSpPr txBox="1">
            <a:spLocks/>
          </p:cNvSpPr>
          <p:nvPr/>
        </p:nvSpPr>
        <p:spPr bwMode="gray">
          <a:xfrm>
            <a:off x="395288" y="302924"/>
            <a:ext cx="8229600" cy="749812"/>
          </a:xfrm>
          <a:prstGeom prst="rect">
            <a:avLst/>
          </a:prstGeom>
        </p:spPr>
        <p:txBody>
          <a:bodyPr vert="horz" lIns="0" tIns="0" rIns="0" bIns="72000" rtlCol="0" anchor="t" anchorCtr="0">
            <a:spAutoFit/>
          </a:bodyPr>
          <a:lstStyle>
            <a:lvl1pPr algn="l" defTabSz="914400" rtl="0" eaLnBrk="1" latinLnBrk="0" hangingPunct="1">
              <a:spcBef>
                <a:spcPct val="0"/>
              </a:spcBef>
              <a:buNone/>
              <a:defRPr sz="2900" b="1" kern="1200">
                <a:solidFill>
                  <a:srgbClr val="7EBEE6"/>
                </a:solidFill>
                <a:effectLst/>
                <a:latin typeface="+mn-lt"/>
                <a:ea typeface="+mj-ea"/>
                <a:cs typeface="+mj-cs"/>
              </a:defRPr>
            </a:lvl1pPr>
          </a:lstStyle>
          <a:p>
            <a:r>
              <a:rPr lang="de-DE" sz="2200" smtClean="0">
                <a:solidFill>
                  <a:srgbClr val="446280"/>
                </a:solidFill>
              </a:rPr>
              <a:t>biologische und medizinische Grundlagen </a:t>
            </a:r>
            <a:br>
              <a:rPr lang="de-DE" sz="2200" smtClean="0">
                <a:solidFill>
                  <a:srgbClr val="446280"/>
                </a:solidFill>
              </a:rPr>
            </a:br>
            <a:r>
              <a:rPr lang="de-DE" sz="2200" smtClean="0">
                <a:solidFill>
                  <a:srgbClr val="446280"/>
                </a:solidFill>
              </a:rPr>
              <a:t>von Krebs</a:t>
            </a:r>
            <a:endParaRPr lang="de-DE" sz="2200" dirty="0">
              <a:solidFill>
                <a:srgbClr val="446280"/>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179176219"/>
      </p:ext>
    </p:extLst>
  </p:cSld>
  <p:clrMapOvr>
    <a:masterClrMapping/>
  </p:clrMapOvr>
  <mc:AlternateContent xmlns:mc="http://schemas.openxmlformats.org/markup-compatibility/2006" xmlns:p14="http://schemas.microsoft.com/office/powerpoint/2010/main">
    <mc:Choice Requires="p14">
      <p:transition spd="slow" p14:dur="2000" advTm="3006"/>
    </mc:Choice>
    <mc:Fallback xmlns="">
      <p:transition spd="slow" advTm="30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476672"/>
            <a:ext cx="8229600" cy="411257"/>
          </a:xfrm>
        </p:spPr>
        <p:txBody>
          <a:bodyPr/>
          <a:lstStyle/>
          <a:p>
            <a:r>
              <a:rPr lang="de-DE" sz="2200" dirty="0" err="1" smtClean="0">
                <a:solidFill>
                  <a:srgbClr val="446280"/>
                </a:solidFill>
              </a:rPr>
              <a:t>Metastasierung</a:t>
            </a:r>
            <a:endParaRPr lang="de-DE" sz="2200" dirty="0">
              <a:solidFill>
                <a:srgbClr val="446280"/>
              </a:solidFill>
            </a:endParaRPr>
          </a:p>
        </p:txBody>
      </p:sp>
      <p:pic>
        <p:nvPicPr>
          <p:cNvPr id="4"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1541748" y="1449117"/>
            <a:ext cx="6093178" cy="4525963"/>
          </a:xfrm>
          <a:prstGeom prst="rect">
            <a:avLst/>
          </a:prstGeom>
        </p:spPr>
      </p:pic>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435618217"/>
      </p:ext>
    </p:extLst>
  </p:cSld>
  <p:clrMapOvr>
    <a:masterClrMapping/>
  </p:clrMapOvr>
  <mc:AlternateContent xmlns:mc="http://schemas.openxmlformats.org/markup-compatibility/2006" xmlns:p14="http://schemas.microsoft.com/office/powerpoint/2010/main">
    <mc:Choice Requires="p14">
      <p:transition spd="slow" p14:dur="2000" advTm="25498"/>
    </mc:Choice>
    <mc:Fallback xmlns="">
      <p:transition spd="slow" advTm="254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497463"/>
            <a:ext cx="8229600" cy="411257"/>
          </a:xfrm>
        </p:spPr>
        <p:txBody>
          <a:bodyPr/>
          <a:lstStyle/>
          <a:p>
            <a:r>
              <a:rPr lang="de-DE" sz="2200" dirty="0" smtClean="0">
                <a:solidFill>
                  <a:srgbClr val="446280"/>
                </a:solidFill>
              </a:rPr>
              <a:t>Was ist Krebs?</a:t>
            </a:r>
            <a:endParaRPr lang="de-DE" sz="2200" dirty="0">
              <a:solidFill>
                <a:srgbClr val="446280"/>
              </a:solidFill>
            </a:endParaRPr>
          </a:p>
        </p:txBody>
      </p:sp>
      <p:sp>
        <p:nvSpPr>
          <p:cNvPr id="3" name="Textplatzhalter 2"/>
          <p:cNvSpPr>
            <a:spLocks noGrp="1"/>
          </p:cNvSpPr>
          <p:nvPr>
            <p:ph type="body" sz="quarter" idx="10"/>
          </p:nvPr>
        </p:nvSpPr>
        <p:spPr>
          <a:xfrm>
            <a:off x="395288" y="1556791"/>
            <a:ext cx="8353425" cy="4608513"/>
          </a:xfrm>
        </p:spPr>
        <p:txBody>
          <a:bodyPr>
            <a:noAutofit/>
          </a:bodyPr>
          <a:lstStyle/>
          <a:p>
            <a:r>
              <a:rPr lang="de-DE" sz="2200" dirty="0" smtClean="0"/>
              <a:t>Im 2. </a:t>
            </a:r>
            <a:r>
              <a:rPr lang="de-DE" sz="2200" dirty="0" err="1" smtClean="0"/>
              <a:t>Jhh</a:t>
            </a:r>
            <a:r>
              <a:rPr lang="de-DE" sz="2200" dirty="0" smtClean="0"/>
              <a:t>. erläutert </a:t>
            </a:r>
            <a:r>
              <a:rPr lang="de-DE" sz="2200" b="1" dirty="0" err="1" smtClean="0"/>
              <a:t>Galenos</a:t>
            </a:r>
            <a:r>
              <a:rPr lang="de-DE" sz="2200" b="1" dirty="0" smtClean="0"/>
              <a:t> von Pergamon</a:t>
            </a:r>
            <a:r>
              <a:rPr lang="de-DE" sz="2200" dirty="0" smtClean="0"/>
              <a:t> die Herkunft des Namens:</a:t>
            </a:r>
          </a:p>
          <a:p>
            <a:pPr>
              <a:buNone/>
            </a:pPr>
            <a:r>
              <a:rPr lang="de-DE" sz="2200" dirty="0" smtClean="0"/>
              <a:t>„an der Brust sahen wir häufig Tumoren, die der Gestalt eines Krebses sehr ähnlich waren. So wie die Beine des Tieres an den beiden Seiten des Körpers liegen, so verlassen die Venen den Tumor, der seiner Form nach dem Krebskörper gleicht.“</a:t>
            </a:r>
          </a:p>
          <a:p>
            <a:endParaRPr lang="de-DE" sz="2200" dirty="0" smtClean="0"/>
          </a:p>
          <a:p>
            <a:r>
              <a:rPr lang="de-DE" sz="2200" b="1" dirty="0" smtClean="0"/>
              <a:t>Aristoteles</a:t>
            </a:r>
            <a:r>
              <a:rPr lang="de-DE" sz="2200" dirty="0" smtClean="0"/>
              <a:t> bezeichnete als Krebs oberflächlich feststellbare, in benachbarte Organe infiltrierende und einwachsende Geschwülste</a:t>
            </a:r>
          </a:p>
          <a:p>
            <a:endParaRPr lang="de-DE" sz="2200" dirty="0" smtClean="0"/>
          </a:p>
        </p:txBody>
      </p:sp>
      <p:sp>
        <p:nvSpPr>
          <p:cNvPr id="4" name="Textfeld 3"/>
          <p:cNvSpPr txBox="1"/>
          <p:nvPr/>
        </p:nvSpPr>
        <p:spPr>
          <a:xfrm>
            <a:off x="381000" y="6546830"/>
            <a:ext cx="1750086" cy="338554"/>
          </a:xfrm>
          <a:prstGeom prst="rect">
            <a:avLst/>
          </a:prstGeom>
          <a:noFill/>
        </p:spPr>
        <p:txBody>
          <a:bodyPr wrap="none" rtlCol="0">
            <a:spAutoFit/>
          </a:bodyPr>
          <a:lstStyle/>
          <a:p>
            <a:r>
              <a:rPr lang="de-DE" sz="1600" i="1" dirty="0" smtClean="0">
                <a:solidFill>
                  <a:schemeClr val="bg1"/>
                </a:solidFill>
              </a:rPr>
              <a:t>Quelle: </a:t>
            </a:r>
            <a:r>
              <a:rPr lang="de-DE" sz="1600" i="1" dirty="0" err="1" smtClean="0">
                <a:solidFill>
                  <a:schemeClr val="bg1"/>
                </a:solidFill>
              </a:rPr>
              <a:t>Wikipedia</a:t>
            </a:r>
            <a:r>
              <a:rPr lang="de-DE" sz="1600" i="1" dirty="0" smtClean="0">
                <a:solidFill>
                  <a:schemeClr val="bg1"/>
                </a:solidFill>
              </a:rPr>
              <a:t>.</a:t>
            </a:r>
            <a:endParaRPr lang="de-DE" sz="1600" i="1" dirty="0">
              <a:solidFill>
                <a:schemeClr val="bg1"/>
              </a:solidFill>
            </a:endParaRPr>
          </a:p>
        </p:txBody>
      </p:sp>
      <p:pic>
        <p:nvPicPr>
          <p:cNvPr id="5" name="Sound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1081065064"/>
      </p:ext>
    </p:extLst>
  </p:cSld>
  <p:clrMapOvr>
    <a:masterClrMapping/>
  </p:clrMapOvr>
  <mc:AlternateContent xmlns:mc="http://schemas.openxmlformats.org/markup-compatibility/2006" xmlns:p14="http://schemas.microsoft.com/office/powerpoint/2010/main">
    <mc:Choice Requires="p14">
      <p:transition spd="slow" p14:dur="2000" advTm="64466"/>
    </mc:Choice>
    <mc:Fallback xmlns="">
      <p:transition spd="slow" advTm="644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9" fill="hold" display="0">
                  <p:stCondLst>
                    <p:cond delay="indefinite"/>
                  </p:stCondLst>
                  <p:endCondLst>
                    <p:cond evt="onStopAudio" delay="0">
                      <p:tgtEl>
                        <p:sldTgt/>
                      </p:tgtEl>
                    </p:cond>
                  </p:endCondLst>
                </p:cTn>
                <p:tgtEl>
                  <p:spTgt spid="5"/>
                </p:tgtEl>
              </p:cMediaNode>
            </p:audio>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nhaltsplatzhalter 3" descr="1.tiff"/>
          <p:cNvPicPr>
            <a:picLocks noGrp="1" noChangeAspect="1"/>
          </p:cNvPicPr>
          <p:nvPr>
            <p:ph idx="1"/>
          </p:nvPr>
        </p:nvPicPr>
        <p:blipFill>
          <a:blip r:embed="rId4"/>
          <a:srcRect l="-27660" r="-27660"/>
          <a:stretch>
            <a:fillRect/>
          </a:stretch>
        </p:blipFill>
        <p:spPr>
          <a:xfrm>
            <a:off x="-94200" y="1182399"/>
            <a:ext cx="9375597" cy="5156200"/>
          </a:xfrm>
        </p:spPr>
      </p:pic>
      <p:sp>
        <p:nvSpPr>
          <p:cNvPr id="3" name="Titel 2"/>
          <p:cNvSpPr>
            <a:spLocks noGrp="1"/>
          </p:cNvSpPr>
          <p:nvPr>
            <p:ph type="ctrTitle"/>
          </p:nvPr>
        </p:nvSpPr>
        <p:spPr>
          <a:xfrm>
            <a:off x="381000" y="-603448"/>
            <a:ext cx="7772400" cy="1470025"/>
          </a:xfrm>
        </p:spPr>
        <p:txBody>
          <a:bodyPr>
            <a:normAutofit/>
          </a:bodyPr>
          <a:lstStyle/>
          <a:p>
            <a:r>
              <a:rPr lang="de-DE" dirty="0" err="1" smtClean="0">
                <a:solidFill>
                  <a:srgbClr val="446280"/>
                </a:solidFill>
              </a:rPr>
              <a:t>Metastasierungswege</a:t>
            </a:r>
            <a:endParaRPr lang="de-DE" dirty="0">
              <a:solidFill>
                <a:srgbClr val="446280"/>
              </a:solidFill>
            </a:endParaRPr>
          </a:p>
        </p:txBody>
      </p:sp>
      <p:sp>
        <p:nvSpPr>
          <p:cNvPr id="5" name="Textfeld 4"/>
          <p:cNvSpPr txBox="1"/>
          <p:nvPr/>
        </p:nvSpPr>
        <p:spPr>
          <a:xfrm>
            <a:off x="473663" y="6525344"/>
            <a:ext cx="1794081" cy="369332"/>
          </a:xfrm>
          <a:prstGeom prst="rect">
            <a:avLst/>
          </a:prstGeom>
          <a:noFill/>
        </p:spPr>
        <p:txBody>
          <a:bodyPr wrap="none" rtlCol="0">
            <a:spAutoFit/>
          </a:bodyPr>
          <a:lstStyle/>
          <a:p>
            <a:r>
              <a:rPr lang="de-DE" i="1" dirty="0" err="1" smtClean="0">
                <a:solidFill>
                  <a:schemeClr val="bg1"/>
                </a:solidFill>
              </a:rPr>
              <a:t>Pflegen-online.de</a:t>
            </a:r>
            <a:endParaRPr lang="de-DE" i="1" dirty="0">
              <a:solidFill>
                <a:schemeClr val="bg1"/>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894544565"/>
      </p:ext>
    </p:extLst>
  </p:cSld>
  <p:clrMapOvr>
    <a:masterClrMapping/>
  </p:clrMapOvr>
  <mc:AlternateContent xmlns:mc="http://schemas.openxmlformats.org/markup-compatibility/2006" xmlns:p14="http://schemas.microsoft.com/office/powerpoint/2010/main">
    <mc:Choice Requires="p14">
      <p:transition spd="slow" p14:dur="2000" advTm="26557"/>
    </mc:Choice>
    <mc:Fallback xmlns="">
      <p:transition spd="slow" advTm="265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342900" indent="-342900">
              <a:buFont typeface="Arial" charset="0"/>
              <a:buChar char="•"/>
            </a:pPr>
            <a:r>
              <a:rPr lang="de-DE" sz="2400" dirty="0" err="1" smtClean="0"/>
              <a:t>lymphatisch</a:t>
            </a:r>
            <a:endParaRPr lang="de-DE" sz="2400" dirty="0" smtClean="0"/>
          </a:p>
          <a:p>
            <a:pPr marL="342900" indent="-342900">
              <a:buFont typeface="Arial" charset="0"/>
              <a:buChar char="•"/>
            </a:pPr>
            <a:r>
              <a:rPr lang="de-DE" sz="2400" dirty="0" err="1" smtClean="0"/>
              <a:t>ossär</a:t>
            </a:r>
            <a:endParaRPr lang="de-DE" sz="2400" dirty="0" smtClean="0"/>
          </a:p>
          <a:p>
            <a:pPr marL="342900" indent="-342900">
              <a:buFont typeface="Arial" charset="0"/>
              <a:buChar char="•"/>
            </a:pPr>
            <a:r>
              <a:rPr lang="de-DE" sz="2400" dirty="0" err="1" smtClean="0"/>
              <a:t>viszeral</a:t>
            </a:r>
            <a:r>
              <a:rPr lang="de-DE" sz="2400" dirty="0" smtClean="0"/>
              <a:t> (</a:t>
            </a:r>
            <a:r>
              <a:rPr lang="de-DE" sz="2400" dirty="0" err="1" smtClean="0"/>
              <a:t>hepatisch</a:t>
            </a:r>
            <a:r>
              <a:rPr lang="de-DE" sz="2400" dirty="0" smtClean="0"/>
              <a:t>, </a:t>
            </a:r>
            <a:r>
              <a:rPr lang="de-DE" sz="2400" dirty="0" err="1" smtClean="0"/>
              <a:t>pulmonal</a:t>
            </a:r>
            <a:r>
              <a:rPr lang="de-DE" sz="2400" dirty="0" smtClean="0"/>
              <a:t>, zerebral)</a:t>
            </a:r>
          </a:p>
          <a:p>
            <a:pPr marL="342900" indent="-342900">
              <a:buFont typeface="Arial" charset="0"/>
              <a:buChar char="•"/>
            </a:pPr>
            <a:endParaRPr lang="de-DE" sz="2400" dirty="0" smtClean="0"/>
          </a:p>
          <a:p>
            <a:pPr marL="342900" indent="-342900">
              <a:buFont typeface="Arial" charset="0"/>
              <a:buChar char="•"/>
            </a:pPr>
            <a:endParaRPr lang="de-DE" sz="2400" dirty="0" smtClean="0"/>
          </a:p>
          <a:p>
            <a:pPr marL="342900" indent="-342900">
              <a:buFont typeface="Arial" charset="0"/>
              <a:buChar char="•"/>
            </a:pPr>
            <a:r>
              <a:rPr lang="de-DE" sz="2400" dirty="0" err="1" smtClean="0"/>
              <a:t>Oligometastasierung/disseminierte</a:t>
            </a:r>
            <a:r>
              <a:rPr lang="de-DE" sz="2400" dirty="0" smtClean="0"/>
              <a:t> </a:t>
            </a:r>
            <a:r>
              <a:rPr lang="de-DE" sz="2400" dirty="0" err="1" smtClean="0"/>
              <a:t>Metastasierung</a:t>
            </a:r>
            <a:endParaRPr lang="de-DE" sz="2400" dirty="0"/>
          </a:p>
        </p:txBody>
      </p:sp>
      <p:sp>
        <p:nvSpPr>
          <p:cNvPr id="3" name="Titel 2"/>
          <p:cNvSpPr>
            <a:spLocks noGrp="1"/>
          </p:cNvSpPr>
          <p:nvPr>
            <p:ph type="ctrTitle"/>
          </p:nvPr>
        </p:nvSpPr>
        <p:spPr>
          <a:xfrm>
            <a:off x="381000" y="-603448"/>
            <a:ext cx="7772400" cy="1470025"/>
          </a:xfrm>
        </p:spPr>
        <p:txBody>
          <a:bodyPr>
            <a:normAutofit/>
          </a:bodyPr>
          <a:lstStyle/>
          <a:p>
            <a:r>
              <a:rPr lang="de-DE" dirty="0" err="1" smtClean="0">
                <a:solidFill>
                  <a:srgbClr val="446280"/>
                </a:solidFill>
              </a:rPr>
              <a:t>Metastasierungsmuster</a:t>
            </a:r>
            <a:endParaRPr lang="de-DE" dirty="0">
              <a:solidFill>
                <a:srgbClr val="446280"/>
              </a:solidFill>
            </a:endParaRPr>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870469886"/>
      </p:ext>
    </p:extLst>
  </p:cSld>
  <p:clrMapOvr>
    <a:masterClrMapping/>
  </p:clrMapOvr>
  <mc:AlternateContent xmlns:mc="http://schemas.openxmlformats.org/markup-compatibility/2006" xmlns:p14="http://schemas.microsoft.com/office/powerpoint/2010/main">
    <mc:Choice Requires="p14">
      <p:transition spd="slow" p14:dur="2000" advTm="13978"/>
    </mc:Choice>
    <mc:Fallback xmlns="">
      <p:transition spd="slow" advTm="1397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extLst>
              <p:ext uri="{D42A27DB-BD31-4B8C-83A1-F6EECF244321}">
                <p14:modId xmlns:p14="http://schemas.microsoft.com/office/powerpoint/2010/main" val="1897849436"/>
              </p:ext>
            </p:extLst>
          </p:nvPr>
        </p:nvGraphicFramePr>
        <p:xfrm>
          <a:off x="457200" y="1600200"/>
          <a:ext cx="8229600" cy="4079240"/>
        </p:xfrm>
        <a:graphic>
          <a:graphicData uri="http://schemas.openxmlformats.org/drawingml/2006/table">
            <a:tbl>
              <a:tblPr firstRow="1" bandRow="1">
                <a:tableStyleId>{91EBBBCC-DAD2-459C-BE2E-F6DE35CF9A28}</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a:txBody>
                    <a:bodyPr/>
                    <a:lstStyle/>
                    <a:p>
                      <a:r>
                        <a:rPr lang="de-DE" sz="1600" dirty="0" smtClean="0"/>
                        <a:t>Primärtumor</a:t>
                      </a:r>
                      <a:endParaRPr lang="de-DE" sz="1600" dirty="0"/>
                    </a:p>
                  </a:txBody>
                  <a:tcPr>
                    <a:solidFill>
                      <a:srgbClr val="005C39"/>
                    </a:solidFill>
                  </a:tcPr>
                </a:tc>
                <a:tc>
                  <a:txBody>
                    <a:bodyPr/>
                    <a:lstStyle/>
                    <a:p>
                      <a:r>
                        <a:rPr lang="de-DE" sz="1600" dirty="0" smtClean="0"/>
                        <a:t>Metastasen</a:t>
                      </a:r>
                      <a:endParaRPr lang="de-DE" sz="1600" dirty="0"/>
                    </a:p>
                  </a:txBody>
                  <a:tcPr>
                    <a:solidFill>
                      <a:srgbClr val="005C39"/>
                    </a:solidFill>
                  </a:tcPr>
                </a:tc>
                <a:extLst>
                  <a:ext uri="{0D108BD9-81ED-4DB2-BD59-A6C34878D82A}">
                    <a16:rowId xmlns:a16="http://schemas.microsoft.com/office/drawing/2014/main" val="10000"/>
                  </a:ext>
                </a:extLst>
              </a:tr>
              <a:tr h="370840">
                <a:tc>
                  <a:txBody>
                    <a:bodyPr/>
                    <a:lstStyle/>
                    <a:p>
                      <a:r>
                        <a:rPr lang="de-DE" sz="1600" dirty="0" err="1" smtClean="0"/>
                        <a:t>Mammakarzinom</a:t>
                      </a:r>
                      <a:endParaRPr lang="de-DE" sz="1600" dirty="0"/>
                    </a:p>
                  </a:txBody>
                  <a:tcPr>
                    <a:solidFill>
                      <a:srgbClr val="00925A"/>
                    </a:solidFill>
                  </a:tcPr>
                </a:tc>
                <a:tc>
                  <a:txBody>
                    <a:bodyPr/>
                    <a:lstStyle/>
                    <a:p>
                      <a:r>
                        <a:rPr lang="de-DE" sz="1600" dirty="0" smtClean="0"/>
                        <a:t>Knochen, Leber, Lunge, Gehirn</a:t>
                      </a:r>
                      <a:endParaRPr lang="de-DE" sz="1600" dirty="0"/>
                    </a:p>
                  </a:txBody>
                  <a:tcPr>
                    <a:solidFill>
                      <a:srgbClr val="00925A"/>
                    </a:solidFill>
                  </a:tcPr>
                </a:tc>
                <a:extLst>
                  <a:ext uri="{0D108BD9-81ED-4DB2-BD59-A6C34878D82A}">
                    <a16:rowId xmlns:a16="http://schemas.microsoft.com/office/drawing/2014/main" val="10001"/>
                  </a:ext>
                </a:extLst>
              </a:tr>
              <a:tr h="370840">
                <a:tc>
                  <a:txBody>
                    <a:bodyPr/>
                    <a:lstStyle/>
                    <a:p>
                      <a:r>
                        <a:rPr lang="de-DE" sz="1600" dirty="0" smtClean="0"/>
                        <a:t>Prostatakarzinom</a:t>
                      </a:r>
                      <a:endParaRPr lang="de-DE" sz="1600" dirty="0"/>
                    </a:p>
                  </a:txBody>
                  <a:tcPr>
                    <a:solidFill>
                      <a:srgbClr val="59B894"/>
                    </a:solidFill>
                  </a:tcPr>
                </a:tc>
                <a:tc>
                  <a:txBody>
                    <a:bodyPr/>
                    <a:lstStyle/>
                    <a:p>
                      <a:r>
                        <a:rPr lang="de-DE" sz="1600" dirty="0" smtClean="0"/>
                        <a:t>Knochen, Leber,  KM</a:t>
                      </a:r>
                      <a:endParaRPr lang="de-DE" sz="1600" dirty="0"/>
                    </a:p>
                  </a:txBody>
                  <a:tcPr>
                    <a:solidFill>
                      <a:srgbClr val="59B894"/>
                    </a:solidFill>
                  </a:tcPr>
                </a:tc>
                <a:extLst>
                  <a:ext uri="{0D108BD9-81ED-4DB2-BD59-A6C34878D82A}">
                    <a16:rowId xmlns:a16="http://schemas.microsoft.com/office/drawing/2014/main" val="10002"/>
                  </a:ext>
                </a:extLst>
              </a:tr>
              <a:tr h="370840">
                <a:tc>
                  <a:txBody>
                    <a:bodyPr/>
                    <a:lstStyle/>
                    <a:p>
                      <a:r>
                        <a:rPr lang="de-DE" sz="1600" dirty="0" smtClean="0"/>
                        <a:t>Bronchialkarzinom</a:t>
                      </a:r>
                      <a:endParaRPr lang="de-DE" sz="1600" dirty="0"/>
                    </a:p>
                  </a:txBody>
                  <a:tcPr>
                    <a:solidFill>
                      <a:srgbClr val="00925A"/>
                    </a:solidFill>
                  </a:tcPr>
                </a:tc>
                <a:tc>
                  <a:txBody>
                    <a:bodyPr/>
                    <a:lstStyle/>
                    <a:p>
                      <a:r>
                        <a:rPr lang="de-DE" sz="1600" dirty="0" smtClean="0"/>
                        <a:t>Lunge, Leber, Knochen, Gehirn, NN, KM</a:t>
                      </a:r>
                      <a:endParaRPr lang="de-DE" sz="1600" dirty="0"/>
                    </a:p>
                  </a:txBody>
                  <a:tcPr>
                    <a:solidFill>
                      <a:srgbClr val="00925A"/>
                    </a:solidFill>
                  </a:tcPr>
                </a:tc>
                <a:extLst>
                  <a:ext uri="{0D108BD9-81ED-4DB2-BD59-A6C34878D82A}">
                    <a16:rowId xmlns:a16="http://schemas.microsoft.com/office/drawing/2014/main" val="10003"/>
                  </a:ext>
                </a:extLst>
              </a:tr>
              <a:tr h="370840">
                <a:tc>
                  <a:txBody>
                    <a:bodyPr/>
                    <a:lstStyle/>
                    <a:p>
                      <a:r>
                        <a:rPr lang="de-DE" sz="1600" dirty="0" smtClean="0"/>
                        <a:t>Schilddrüsenkarzinom</a:t>
                      </a:r>
                      <a:endParaRPr lang="de-DE" sz="1600" dirty="0"/>
                    </a:p>
                  </a:txBody>
                  <a:tcPr>
                    <a:solidFill>
                      <a:srgbClr val="59B894"/>
                    </a:solidFill>
                  </a:tcPr>
                </a:tc>
                <a:tc>
                  <a:txBody>
                    <a:bodyPr/>
                    <a:lstStyle/>
                    <a:p>
                      <a:r>
                        <a:rPr lang="de-DE" sz="1600" dirty="0" smtClean="0"/>
                        <a:t>Knochen, Lunge</a:t>
                      </a:r>
                      <a:endParaRPr lang="de-DE" sz="1600" dirty="0"/>
                    </a:p>
                  </a:txBody>
                  <a:tcPr>
                    <a:solidFill>
                      <a:srgbClr val="59B894"/>
                    </a:solidFill>
                  </a:tcPr>
                </a:tc>
                <a:extLst>
                  <a:ext uri="{0D108BD9-81ED-4DB2-BD59-A6C34878D82A}">
                    <a16:rowId xmlns:a16="http://schemas.microsoft.com/office/drawing/2014/main" val="10004"/>
                  </a:ext>
                </a:extLst>
              </a:tr>
              <a:tr h="370840">
                <a:tc>
                  <a:txBody>
                    <a:bodyPr/>
                    <a:lstStyle/>
                    <a:p>
                      <a:r>
                        <a:rPr lang="de-DE" sz="1600" dirty="0" smtClean="0"/>
                        <a:t>Malignes Melanom</a:t>
                      </a:r>
                      <a:endParaRPr lang="de-DE" sz="1600" dirty="0"/>
                    </a:p>
                  </a:txBody>
                  <a:tcPr>
                    <a:solidFill>
                      <a:srgbClr val="00925A"/>
                    </a:solidFill>
                  </a:tcPr>
                </a:tc>
                <a:tc>
                  <a:txBody>
                    <a:bodyPr/>
                    <a:lstStyle/>
                    <a:p>
                      <a:r>
                        <a:rPr lang="de-DE" sz="1600" dirty="0" err="1" smtClean="0"/>
                        <a:t>Lk</a:t>
                      </a:r>
                      <a:r>
                        <a:rPr lang="de-DE" sz="1600" dirty="0" smtClean="0"/>
                        <a:t>, Leber, Gehirn, Darm</a:t>
                      </a:r>
                      <a:endParaRPr lang="de-DE" sz="1600" dirty="0"/>
                    </a:p>
                  </a:txBody>
                  <a:tcPr>
                    <a:solidFill>
                      <a:srgbClr val="00925A"/>
                    </a:solidFill>
                  </a:tcPr>
                </a:tc>
                <a:extLst>
                  <a:ext uri="{0D108BD9-81ED-4DB2-BD59-A6C34878D82A}">
                    <a16:rowId xmlns:a16="http://schemas.microsoft.com/office/drawing/2014/main" val="10005"/>
                  </a:ext>
                </a:extLst>
              </a:tr>
              <a:tr h="370840">
                <a:tc>
                  <a:txBody>
                    <a:bodyPr/>
                    <a:lstStyle/>
                    <a:p>
                      <a:r>
                        <a:rPr lang="de-DE" sz="1600" dirty="0" smtClean="0"/>
                        <a:t>Magenkarzinom</a:t>
                      </a:r>
                      <a:endParaRPr lang="de-DE" sz="1600" dirty="0"/>
                    </a:p>
                  </a:txBody>
                  <a:tcPr>
                    <a:solidFill>
                      <a:srgbClr val="59B894"/>
                    </a:solidFill>
                  </a:tcPr>
                </a:tc>
                <a:tc>
                  <a:txBody>
                    <a:bodyPr/>
                    <a:lstStyle/>
                    <a:p>
                      <a:r>
                        <a:rPr lang="de-DE" sz="1600" dirty="0" err="1" smtClean="0"/>
                        <a:t>Lk</a:t>
                      </a:r>
                      <a:r>
                        <a:rPr lang="de-DE" sz="1600" dirty="0" smtClean="0"/>
                        <a:t>, </a:t>
                      </a:r>
                      <a:r>
                        <a:rPr lang="de-DE" sz="1600" dirty="0" err="1" smtClean="0"/>
                        <a:t>Peritoneum</a:t>
                      </a:r>
                      <a:r>
                        <a:rPr lang="de-DE" sz="1600" dirty="0" smtClean="0"/>
                        <a:t>, Leber, Lunge</a:t>
                      </a:r>
                      <a:endParaRPr lang="de-DE" sz="1600" dirty="0"/>
                    </a:p>
                  </a:txBody>
                  <a:tcPr>
                    <a:solidFill>
                      <a:srgbClr val="59B894"/>
                    </a:solidFill>
                  </a:tcPr>
                </a:tc>
                <a:extLst>
                  <a:ext uri="{0D108BD9-81ED-4DB2-BD59-A6C34878D82A}">
                    <a16:rowId xmlns:a16="http://schemas.microsoft.com/office/drawing/2014/main" val="10006"/>
                  </a:ext>
                </a:extLst>
              </a:tr>
              <a:tr h="370840">
                <a:tc>
                  <a:txBody>
                    <a:bodyPr/>
                    <a:lstStyle/>
                    <a:p>
                      <a:r>
                        <a:rPr lang="de-DE" sz="1600" dirty="0" err="1" smtClean="0"/>
                        <a:t>kolorektales</a:t>
                      </a:r>
                      <a:r>
                        <a:rPr lang="de-DE" sz="1600" dirty="0" smtClean="0"/>
                        <a:t> Karzinom</a:t>
                      </a:r>
                      <a:endParaRPr lang="de-DE" sz="1600" dirty="0"/>
                    </a:p>
                  </a:txBody>
                  <a:tcPr>
                    <a:solidFill>
                      <a:srgbClr val="00925A"/>
                    </a:solidFill>
                  </a:tcPr>
                </a:tc>
                <a:tc>
                  <a:txBody>
                    <a:bodyPr/>
                    <a:lstStyle/>
                    <a:p>
                      <a:r>
                        <a:rPr lang="de-DE" sz="1600" dirty="0" smtClean="0"/>
                        <a:t>Leber, </a:t>
                      </a:r>
                      <a:r>
                        <a:rPr lang="de-DE" sz="1600" dirty="0" err="1" smtClean="0"/>
                        <a:t>Peritoneum</a:t>
                      </a:r>
                      <a:r>
                        <a:rPr lang="de-DE" sz="1600" dirty="0" smtClean="0"/>
                        <a:t>, Lunge</a:t>
                      </a:r>
                      <a:endParaRPr lang="de-DE" sz="1600" dirty="0"/>
                    </a:p>
                  </a:txBody>
                  <a:tcPr>
                    <a:solidFill>
                      <a:srgbClr val="00925A"/>
                    </a:solidFill>
                  </a:tcPr>
                </a:tc>
                <a:extLst>
                  <a:ext uri="{0D108BD9-81ED-4DB2-BD59-A6C34878D82A}">
                    <a16:rowId xmlns:a16="http://schemas.microsoft.com/office/drawing/2014/main" val="10007"/>
                  </a:ext>
                </a:extLst>
              </a:tr>
              <a:tr h="370840">
                <a:tc>
                  <a:txBody>
                    <a:bodyPr/>
                    <a:lstStyle/>
                    <a:p>
                      <a:r>
                        <a:rPr lang="de-DE" sz="1600" dirty="0" smtClean="0"/>
                        <a:t>Hodenkarzinom</a:t>
                      </a:r>
                      <a:endParaRPr lang="de-DE" sz="1600" dirty="0"/>
                    </a:p>
                  </a:txBody>
                  <a:tcPr>
                    <a:solidFill>
                      <a:srgbClr val="59B894"/>
                    </a:solidFill>
                  </a:tcPr>
                </a:tc>
                <a:tc>
                  <a:txBody>
                    <a:bodyPr/>
                    <a:lstStyle/>
                    <a:p>
                      <a:r>
                        <a:rPr lang="de-DE" sz="1600" dirty="0" err="1" smtClean="0"/>
                        <a:t>Retroperitoneum</a:t>
                      </a:r>
                      <a:r>
                        <a:rPr lang="de-DE" sz="1600" dirty="0" smtClean="0"/>
                        <a:t>, </a:t>
                      </a:r>
                      <a:r>
                        <a:rPr lang="de-DE" sz="1600" dirty="0" err="1" smtClean="0"/>
                        <a:t>Lk</a:t>
                      </a:r>
                      <a:r>
                        <a:rPr lang="de-DE" sz="1600" dirty="0" smtClean="0"/>
                        <a:t>, Leber, Gehirn</a:t>
                      </a:r>
                    </a:p>
                  </a:txBody>
                  <a:tcPr>
                    <a:solidFill>
                      <a:srgbClr val="59B894"/>
                    </a:solidFill>
                  </a:tcPr>
                </a:tc>
                <a:extLst>
                  <a:ext uri="{0D108BD9-81ED-4DB2-BD59-A6C34878D82A}">
                    <a16:rowId xmlns:a16="http://schemas.microsoft.com/office/drawing/2014/main" val="10008"/>
                  </a:ext>
                </a:extLst>
              </a:tr>
              <a:tr h="370840">
                <a:tc>
                  <a:txBody>
                    <a:bodyPr/>
                    <a:lstStyle/>
                    <a:p>
                      <a:r>
                        <a:rPr lang="de-DE" sz="1600" dirty="0" smtClean="0"/>
                        <a:t>Sarkom</a:t>
                      </a:r>
                      <a:endParaRPr lang="de-DE" sz="1600" dirty="0"/>
                    </a:p>
                  </a:txBody>
                  <a:tcPr>
                    <a:solidFill>
                      <a:srgbClr val="00925A"/>
                    </a:solidFill>
                  </a:tcPr>
                </a:tc>
                <a:tc>
                  <a:txBody>
                    <a:bodyPr/>
                    <a:lstStyle/>
                    <a:p>
                      <a:r>
                        <a:rPr lang="de-DE" sz="1600" dirty="0" smtClean="0"/>
                        <a:t>Lunge, Knochen, Leber</a:t>
                      </a:r>
                    </a:p>
                  </a:txBody>
                  <a:tcPr>
                    <a:solidFill>
                      <a:srgbClr val="00925A"/>
                    </a:solidFill>
                  </a:tcPr>
                </a:tc>
                <a:extLst>
                  <a:ext uri="{0D108BD9-81ED-4DB2-BD59-A6C34878D82A}">
                    <a16:rowId xmlns:a16="http://schemas.microsoft.com/office/drawing/2014/main" val="10009"/>
                  </a:ext>
                </a:extLst>
              </a:tr>
              <a:tr h="370840">
                <a:tc>
                  <a:txBody>
                    <a:bodyPr/>
                    <a:lstStyle/>
                    <a:p>
                      <a:r>
                        <a:rPr lang="de-DE" sz="1600" dirty="0" smtClean="0"/>
                        <a:t>Pankreas</a:t>
                      </a:r>
                      <a:endParaRPr lang="de-DE" sz="1600" dirty="0"/>
                    </a:p>
                  </a:txBody>
                  <a:tcPr>
                    <a:solidFill>
                      <a:srgbClr val="59B894"/>
                    </a:solidFill>
                  </a:tcPr>
                </a:tc>
                <a:tc>
                  <a:txBody>
                    <a:bodyPr/>
                    <a:lstStyle/>
                    <a:p>
                      <a:r>
                        <a:rPr lang="de-DE" sz="1600" dirty="0" smtClean="0"/>
                        <a:t>Leber, </a:t>
                      </a:r>
                      <a:r>
                        <a:rPr lang="de-DE" sz="1600" dirty="0" err="1" smtClean="0"/>
                        <a:t>Peritoneum</a:t>
                      </a:r>
                      <a:endParaRPr lang="de-DE" sz="1600" dirty="0" smtClean="0"/>
                    </a:p>
                  </a:txBody>
                  <a:tcPr>
                    <a:solidFill>
                      <a:srgbClr val="59B894"/>
                    </a:solidFill>
                  </a:tcPr>
                </a:tc>
                <a:extLst>
                  <a:ext uri="{0D108BD9-81ED-4DB2-BD59-A6C34878D82A}">
                    <a16:rowId xmlns:a16="http://schemas.microsoft.com/office/drawing/2014/main" val="10010"/>
                  </a:ext>
                </a:extLst>
              </a:tr>
            </a:tbl>
          </a:graphicData>
        </a:graphic>
      </p:graphicFrame>
      <p:sp>
        <p:nvSpPr>
          <p:cNvPr id="5" name="Titel 2"/>
          <p:cNvSpPr txBox="1">
            <a:spLocks/>
          </p:cNvSpPr>
          <p:nvPr/>
        </p:nvSpPr>
        <p:spPr bwMode="gray">
          <a:xfrm>
            <a:off x="381000" y="-603448"/>
            <a:ext cx="7772400" cy="1470025"/>
          </a:xfrm>
          <a:prstGeom prst="rect">
            <a:avLst/>
          </a:prstGeom>
        </p:spPr>
        <p:txBody>
          <a:bodyPr vert="horz" lIns="0" tIns="0" rIns="0" bIns="72000" rtlCol="0" anchor="b" anchorCtr="0">
            <a:normAutofit/>
          </a:bodyPr>
          <a:lstStyle>
            <a:lvl1pPr algn="l" defTabSz="914400" rtl="0" eaLnBrk="1" latinLnBrk="0" hangingPunct="1">
              <a:spcBef>
                <a:spcPct val="0"/>
              </a:spcBef>
              <a:buNone/>
              <a:defRPr sz="2200" b="1" kern="1200">
                <a:solidFill>
                  <a:schemeClr val="accent1"/>
                </a:solidFill>
                <a:effectLst/>
                <a:latin typeface="+mn-lt"/>
                <a:ea typeface="+mj-ea"/>
                <a:cs typeface="+mj-cs"/>
              </a:defRPr>
            </a:lvl1pPr>
          </a:lstStyle>
          <a:p>
            <a:r>
              <a:rPr lang="de-DE" smtClean="0">
                <a:solidFill>
                  <a:srgbClr val="446280"/>
                </a:solidFill>
              </a:rPr>
              <a:t>Metastasierungsmuster</a:t>
            </a:r>
            <a:endParaRPr lang="de-DE" dirty="0">
              <a:solidFill>
                <a:srgbClr val="446280"/>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328770638"/>
      </p:ext>
    </p:extLst>
  </p:cSld>
  <p:clrMapOvr>
    <a:masterClrMapping/>
  </p:clrMapOvr>
  <mc:AlternateContent xmlns:mc="http://schemas.openxmlformats.org/markup-compatibility/2006" xmlns:p14="http://schemas.microsoft.com/office/powerpoint/2010/main">
    <mc:Choice Requires="p14">
      <p:transition spd="slow" p14:dur="2000" advTm="26666"/>
    </mc:Choice>
    <mc:Fallback xmlns="">
      <p:transition spd="slow" advTm="2666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p:txBody>
          <a:bodyPr>
            <a:normAutofit/>
          </a:bodyPr>
          <a:lstStyle/>
          <a:p>
            <a:pPr>
              <a:spcAft>
                <a:spcPts val="1800"/>
              </a:spcAft>
            </a:pPr>
            <a:r>
              <a:rPr lang="de-DE" sz="2400" dirty="0">
                <a:solidFill>
                  <a:srgbClr val="D9D9D9"/>
                </a:solidFill>
              </a:rPr>
              <a:t>d</a:t>
            </a:r>
            <a:r>
              <a:rPr lang="de-DE" sz="2400" dirty="0" smtClean="0">
                <a:solidFill>
                  <a:srgbClr val="D9D9D9"/>
                </a:solidFill>
              </a:rPr>
              <a:t>emographische Daten</a:t>
            </a:r>
          </a:p>
          <a:p>
            <a:pPr>
              <a:spcAft>
                <a:spcPts val="1800"/>
              </a:spcAft>
            </a:pPr>
            <a:r>
              <a:rPr lang="de-DE" sz="2400" dirty="0" smtClean="0">
                <a:solidFill>
                  <a:srgbClr val="D9D9D9"/>
                </a:solidFill>
              </a:rPr>
              <a:t>Entstehungsmodelle</a:t>
            </a:r>
          </a:p>
          <a:p>
            <a:pPr>
              <a:spcAft>
                <a:spcPts val="1800"/>
              </a:spcAft>
            </a:pPr>
            <a:r>
              <a:rPr lang="de-DE" sz="2400" dirty="0" smtClean="0">
                <a:solidFill>
                  <a:srgbClr val="D9D9D9"/>
                </a:solidFill>
              </a:rPr>
              <a:t>Risikofaktoren</a:t>
            </a:r>
          </a:p>
          <a:p>
            <a:pPr>
              <a:spcAft>
                <a:spcPts val="1800"/>
              </a:spcAft>
            </a:pPr>
            <a:r>
              <a:rPr lang="de-DE" sz="2400" dirty="0" err="1" smtClean="0">
                <a:solidFill>
                  <a:srgbClr val="D9D9D9"/>
                </a:solidFill>
              </a:rPr>
              <a:t>Metastasierung</a:t>
            </a:r>
            <a:endParaRPr lang="de-DE" sz="2400" dirty="0" smtClean="0">
              <a:solidFill>
                <a:srgbClr val="D9D9D9"/>
              </a:solidFill>
            </a:endParaRPr>
          </a:p>
          <a:p>
            <a:pPr>
              <a:spcAft>
                <a:spcPts val="1800"/>
              </a:spcAft>
            </a:pPr>
            <a:r>
              <a:rPr lang="de-DE" sz="2400" b="1" dirty="0" smtClean="0"/>
              <a:t>Grundlagen der Therapie</a:t>
            </a:r>
          </a:p>
          <a:p>
            <a:pPr>
              <a:spcAft>
                <a:spcPts val="1800"/>
              </a:spcAft>
            </a:pPr>
            <a:r>
              <a:rPr lang="de-DE" sz="2400" dirty="0" smtClean="0">
                <a:solidFill>
                  <a:srgbClr val="D9D9D9"/>
                </a:solidFill>
              </a:rPr>
              <a:t>Nebenwirkungen</a:t>
            </a:r>
          </a:p>
          <a:p>
            <a:pPr>
              <a:spcAft>
                <a:spcPts val="1800"/>
              </a:spcAft>
            </a:pPr>
            <a:r>
              <a:rPr lang="de-DE" sz="2400" dirty="0" smtClean="0">
                <a:solidFill>
                  <a:srgbClr val="D9D9D9"/>
                </a:solidFill>
              </a:rPr>
              <a:t>Ausblick</a:t>
            </a:r>
            <a:endParaRPr lang="de-DE" sz="2400" dirty="0">
              <a:solidFill>
                <a:srgbClr val="D9D9D9"/>
              </a:solidFill>
            </a:endParaRPr>
          </a:p>
        </p:txBody>
      </p:sp>
      <p:sp>
        <p:nvSpPr>
          <p:cNvPr id="5" name="Titel 1"/>
          <p:cNvSpPr txBox="1">
            <a:spLocks/>
          </p:cNvSpPr>
          <p:nvPr/>
        </p:nvSpPr>
        <p:spPr bwMode="gray">
          <a:xfrm>
            <a:off x="395288" y="302924"/>
            <a:ext cx="8229600" cy="749812"/>
          </a:xfrm>
          <a:prstGeom prst="rect">
            <a:avLst/>
          </a:prstGeom>
        </p:spPr>
        <p:txBody>
          <a:bodyPr vert="horz" lIns="0" tIns="0" rIns="0" bIns="72000" rtlCol="0" anchor="t" anchorCtr="0">
            <a:spAutoFit/>
          </a:bodyPr>
          <a:lstStyle>
            <a:lvl1pPr algn="l" defTabSz="914400" rtl="0" eaLnBrk="1" latinLnBrk="0" hangingPunct="1">
              <a:spcBef>
                <a:spcPct val="0"/>
              </a:spcBef>
              <a:buNone/>
              <a:defRPr sz="2900" b="1" kern="1200">
                <a:solidFill>
                  <a:srgbClr val="7EBEE6"/>
                </a:solidFill>
                <a:effectLst/>
                <a:latin typeface="+mn-lt"/>
                <a:ea typeface="+mj-ea"/>
                <a:cs typeface="+mj-cs"/>
              </a:defRPr>
            </a:lvl1pPr>
          </a:lstStyle>
          <a:p>
            <a:r>
              <a:rPr lang="de-DE" sz="2200" smtClean="0">
                <a:solidFill>
                  <a:srgbClr val="446280"/>
                </a:solidFill>
              </a:rPr>
              <a:t>biologische und medizinische Grundlagen </a:t>
            </a:r>
            <a:br>
              <a:rPr lang="de-DE" sz="2200" smtClean="0">
                <a:solidFill>
                  <a:srgbClr val="446280"/>
                </a:solidFill>
              </a:rPr>
            </a:br>
            <a:r>
              <a:rPr lang="de-DE" sz="2200" smtClean="0">
                <a:solidFill>
                  <a:srgbClr val="446280"/>
                </a:solidFill>
              </a:rPr>
              <a:t>von Krebs</a:t>
            </a:r>
            <a:endParaRPr lang="de-DE" sz="2200" dirty="0">
              <a:solidFill>
                <a:srgbClr val="446280"/>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965667713"/>
      </p:ext>
    </p:extLst>
  </p:cSld>
  <p:clrMapOvr>
    <a:masterClrMapping/>
  </p:clrMapOvr>
  <mc:AlternateContent xmlns:mc="http://schemas.openxmlformats.org/markup-compatibility/2006" xmlns:p14="http://schemas.microsoft.com/office/powerpoint/2010/main">
    <mc:Choice Requires="p14">
      <p:transition spd="slow" p14:dur="2000" advTm="1822"/>
    </mc:Choice>
    <mc:Fallback xmlns="">
      <p:transition spd="slow" advTm="18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ung 18"/>
          <p:cNvGrpSpPr>
            <a:grpSpLocks/>
          </p:cNvGrpSpPr>
          <p:nvPr/>
        </p:nvGrpSpPr>
        <p:grpSpPr bwMode="auto">
          <a:xfrm>
            <a:off x="3352800" y="782637"/>
            <a:ext cx="2438400" cy="1905000"/>
            <a:chOff x="3352800" y="1143000"/>
            <a:chExt cx="2438400" cy="1905000"/>
          </a:xfrm>
          <a:solidFill>
            <a:srgbClr val="7EBEE6"/>
          </a:solidFill>
          <a:effectLst>
            <a:outerShdw blurRad="50800" dist="38100" dir="2700000">
              <a:srgbClr val="000000">
                <a:alpha val="43000"/>
              </a:srgbClr>
            </a:outerShdw>
          </a:effectLst>
        </p:grpSpPr>
        <p:sp>
          <p:nvSpPr>
            <p:cNvPr id="6" name="Oval 5"/>
            <p:cNvSpPr/>
            <p:nvPr/>
          </p:nvSpPr>
          <p:spPr>
            <a:xfrm>
              <a:off x="3352800" y="1143000"/>
              <a:ext cx="2438400" cy="1905000"/>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7" name="Textfeld 3"/>
            <p:cNvSpPr txBox="1">
              <a:spLocks noChangeArrowheads="1"/>
            </p:cNvSpPr>
            <p:nvPr/>
          </p:nvSpPr>
          <p:spPr bwMode="auto">
            <a:xfrm>
              <a:off x="3740291" y="1896031"/>
              <a:ext cx="1666592" cy="369332"/>
            </a:xfrm>
            <a:prstGeom prst="rect">
              <a:avLst/>
            </a:prstGeom>
            <a:grpFill/>
            <a:ln w="9525">
              <a:noFill/>
              <a:miter lim="800000"/>
              <a:headEnd/>
              <a:tailEnd/>
            </a:ln>
          </p:spPr>
          <p:txBody>
            <a:bodyPr wrap="none">
              <a:prstTxWarp prst="textNoShape">
                <a:avLst/>
              </a:prstTxWarp>
              <a:spAutoFit/>
            </a:bodyPr>
            <a:lstStyle/>
            <a:p>
              <a:pPr algn="ctr"/>
              <a:r>
                <a:rPr lang="de-DE" b="1" dirty="0">
                  <a:solidFill>
                    <a:srgbClr val="000090"/>
                  </a:solidFill>
                </a:rPr>
                <a:t>Chemotherapie</a:t>
              </a:r>
            </a:p>
          </p:txBody>
        </p:sp>
      </p:grpSp>
      <p:grpSp>
        <p:nvGrpSpPr>
          <p:cNvPr id="3" name="Gruppierung 25"/>
          <p:cNvGrpSpPr>
            <a:grpSpLocks/>
          </p:cNvGrpSpPr>
          <p:nvPr/>
        </p:nvGrpSpPr>
        <p:grpSpPr bwMode="auto">
          <a:xfrm>
            <a:off x="5257800" y="1392237"/>
            <a:ext cx="2438400" cy="1905000"/>
            <a:chOff x="5257800" y="1752600"/>
            <a:chExt cx="2438400" cy="1905000"/>
          </a:xfrm>
          <a:solidFill>
            <a:srgbClr val="7EBEE6"/>
          </a:solidFill>
          <a:effectLst>
            <a:outerShdw blurRad="50800" dist="38100" dir="2700000">
              <a:srgbClr val="000000">
                <a:alpha val="43000"/>
              </a:srgbClr>
            </a:outerShdw>
          </a:effectLst>
        </p:grpSpPr>
        <p:sp>
          <p:nvSpPr>
            <p:cNvPr id="9" name="Oval 8"/>
            <p:cNvSpPr/>
            <p:nvPr/>
          </p:nvSpPr>
          <p:spPr>
            <a:xfrm>
              <a:off x="5257800" y="1752600"/>
              <a:ext cx="2438400" cy="1905000"/>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10" name="Textfeld 4"/>
            <p:cNvSpPr txBox="1">
              <a:spLocks noChangeArrowheads="1"/>
            </p:cNvSpPr>
            <p:nvPr/>
          </p:nvSpPr>
          <p:spPr bwMode="auto">
            <a:xfrm>
              <a:off x="5486400" y="2349500"/>
              <a:ext cx="1998663" cy="830263"/>
            </a:xfrm>
            <a:prstGeom prst="rect">
              <a:avLst/>
            </a:prstGeom>
            <a:grpFill/>
            <a:ln w="9525">
              <a:noFill/>
              <a:miter lim="800000"/>
              <a:headEnd/>
              <a:tailEnd/>
            </a:ln>
          </p:spPr>
          <p:txBody>
            <a:bodyPr wrap="none">
              <a:prstTxWarp prst="textNoShape">
                <a:avLst/>
              </a:prstTxWarp>
              <a:spAutoFit/>
            </a:bodyPr>
            <a:lstStyle/>
            <a:p>
              <a:pPr algn="ctr">
                <a:defRPr/>
              </a:pPr>
              <a:r>
                <a:rPr lang="de-DE" b="1" dirty="0">
                  <a:solidFill>
                    <a:srgbClr val="000090"/>
                  </a:solidFill>
                </a:rPr>
                <a:t>zielgerichtete </a:t>
              </a:r>
            </a:p>
            <a:p>
              <a:pPr algn="ctr">
                <a:defRPr/>
              </a:pPr>
              <a:r>
                <a:rPr lang="de-DE" b="1" dirty="0">
                  <a:solidFill>
                    <a:srgbClr val="000090"/>
                  </a:solidFill>
                </a:rPr>
                <a:t>Therapie</a:t>
              </a:r>
            </a:p>
          </p:txBody>
        </p:sp>
      </p:grpSp>
      <p:grpSp>
        <p:nvGrpSpPr>
          <p:cNvPr id="4" name="Gruppierung 21"/>
          <p:cNvGrpSpPr>
            <a:grpSpLocks/>
          </p:cNvGrpSpPr>
          <p:nvPr/>
        </p:nvGrpSpPr>
        <p:grpSpPr bwMode="auto">
          <a:xfrm>
            <a:off x="5791200" y="2763837"/>
            <a:ext cx="2438400" cy="1905000"/>
            <a:chOff x="5486400" y="3124200"/>
            <a:chExt cx="2438400" cy="1905000"/>
          </a:xfrm>
          <a:solidFill>
            <a:srgbClr val="7EBEE6"/>
          </a:solidFill>
          <a:effectLst>
            <a:outerShdw blurRad="50800" dist="38100" dir="2700000">
              <a:srgbClr val="000000">
                <a:alpha val="43000"/>
              </a:srgbClr>
            </a:outerShdw>
          </a:effectLst>
        </p:grpSpPr>
        <p:sp>
          <p:nvSpPr>
            <p:cNvPr id="12" name="Oval 11"/>
            <p:cNvSpPr/>
            <p:nvPr/>
          </p:nvSpPr>
          <p:spPr>
            <a:xfrm>
              <a:off x="5486400" y="3124200"/>
              <a:ext cx="2438400" cy="1905000"/>
            </a:xfrm>
            <a:prstGeom prst="ellipse">
              <a:avLst/>
            </a:prstGeom>
            <a:grpFill/>
            <a:ln w="38100" cmpd="dbl">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13" name="Textfeld 5"/>
            <p:cNvSpPr txBox="1">
              <a:spLocks noChangeArrowheads="1"/>
            </p:cNvSpPr>
            <p:nvPr/>
          </p:nvSpPr>
          <p:spPr bwMode="auto">
            <a:xfrm>
              <a:off x="5892627" y="3805237"/>
              <a:ext cx="1675158" cy="369332"/>
            </a:xfrm>
            <a:prstGeom prst="rect">
              <a:avLst/>
            </a:prstGeom>
            <a:grpFill/>
            <a:ln w="9525">
              <a:noFill/>
              <a:miter lim="800000"/>
              <a:headEnd/>
              <a:tailEnd/>
            </a:ln>
          </p:spPr>
          <p:txBody>
            <a:bodyPr wrap="none">
              <a:prstTxWarp prst="textNoShape">
                <a:avLst/>
              </a:prstTxWarp>
              <a:spAutoFit/>
            </a:bodyPr>
            <a:lstStyle/>
            <a:p>
              <a:pPr algn="ctr"/>
              <a:r>
                <a:rPr lang="de-DE" b="1" dirty="0">
                  <a:solidFill>
                    <a:srgbClr val="000090"/>
                  </a:solidFill>
                </a:rPr>
                <a:t>Immuntherapie</a:t>
              </a:r>
            </a:p>
          </p:txBody>
        </p:sp>
      </p:grpSp>
      <p:grpSp>
        <p:nvGrpSpPr>
          <p:cNvPr id="5" name="Gruppierung 19"/>
          <p:cNvGrpSpPr>
            <a:grpSpLocks/>
          </p:cNvGrpSpPr>
          <p:nvPr/>
        </p:nvGrpSpPr>
        <p:grpSpPr bwMode="auto">
          <a:xfrm>
            <a:off x="5257800" y="4135437"/>
            <a:ext cx="2438400" cy="1905000"/>
            <a:chOff x="4572000" y="4495800"/>
            <a:chExt cx="2438400" cy="1905000"/>
          </a:xfrm>
          <a:solidFill>
            <a:srgbClr val="7EBEE6"/>
          </a:solidFill>
          <a:effectLst>
            <a:outerShdw blurRad="50800" dist="38100" dir="2700000">
              <a:srgbClr val="000000">
                <a:alpha val="43000"/>
              </a:srgbClr>
            </a:outerShdw>
          </a:effectLst>
        </p:grpSpPr>
        <p:sp>
          <p:nvSpPr>
            <p:cNvPr id="15" name="Oval 14"/>
            <p:cNvSpPr/>
            <p:nvPr/>
          </p:nvSpPr>
          <p:spPr>
            <a:xfrm>
              <a:off x="4572000" y="4495800"/>
              <a:ext cx="2438400" cy="1905000"/>
            </a:xfrm>
            <a:prstGeom prst="ellipse">
              <a:avLst/>
            </a:prstGeom>
            <a:grpFill/>
            <a:ln>
              <a:noFill/>
            </a:ln>
          </p:spPr>
          <p:style>
            <a:lnRef idx="2">
              <a:schemeClr val="accent3"/>
            </a:lnRef>
            <a:fillRef idx="1">
              <a:schemeClr val="lt1"/>
            </a:fillRef>
            <a:effectRef idx="0">
              <a:schemeClr val="accent3"/>
            </a:effectRef>
            <a:fontRef idx="minor">
              <a:schemeClr val="dk1"/>
            </a:fontRef>
          </p:style>
          <p:txBody>
            <a:bodyPr anchor="ctr"/>
            <a:lstStyle/>
            <a:p>
              <a:pPr algn="ctr">
                <a:defRPr/>
              </a:pPr>
              <a:endParaRPr lang="de-DE"/>
            </a:p>
          </p:txBody>
        </p:sp>
        <p:sp>
          <p:nvSpPr>
            <p:cNvPr id="16" name="Textfeld 6"/>
            <p:cNvSpPr txBox="1">
              <a:spLocks noChangeArrowheads="1"/>
            </p:cNvSpPr>
            <p:nvPr/>
          </p:nvSpPr>
          <p:spPr bwMode="auto">
            <a:xfrm>
              <a:off x="4800600" y="5168901"/>
              <a:ext cx="2014538" cy="830262"/>
            </a:xfrm>
            <a:prstGeom prst="rect">
              <a:avLst/>
            </a:prstGeom>
            <a:grpFill/>
            <a:ln w="9525">
              <a:noFill/>
              <a:miter lim="800000"/>
              <a:headEnd/>
              <a:tailEnd/>
            </a:ln>
          </p:spPr>
          <p:txBody>
            <a:bodyPr wrap="none">
              <a:prstTxWarp prst="textNoShape">
                <a:avLst/>
              </a:prstTxWarp>
              <a:spAutoFit/>
            </a:bodyPr>
            <a:lstStyle/>
            <a:p>
              <a:pPr algn="ctr"/>
              <a:r>
                <a:rPr lang="de-DE" b="1" dirty="0">
                  <a:solidFill>
                    <a:srgbClr val="000090"/>
                  </a:solidFill>
                </a:rPr>
                <a:t>Radioimmun-</a:t>
              </a:r>
            </a:p>
            <a:p>
              <a:pPr algn="ctr"/>
              <a:r>
                <a:rPr lang="de-DE" b="1" dirty="0" err="1">
                  <a:solidFill>
                    <a:srgbClr val="000090"/>
                  </a:solidFill>
                </a:rPr>
                <a:t>therapie</a:t>
              </a:r>
              <a:endParaRPr lang="de-DE" b="1" dirty="0">
                <a:solidFill>
                  <a:srgbClr val="000090"/>
                </a:solidFill>
              </a:endParaRPr>
            </a:p>
          </p:txBody>
        </p:sp>
      </p:grpSp>
      <p:grpSp>
        <p:nvGrpSpPr>
          <p:cNvPr id="8" name="Gruppierung 22"/>
          <p:cNvGrpSpPr>
            <a:grpSpLocks/>
          </p:cNvGrpSpPr>
          <p:nvPr/>
        </p:nvGrpSpPr>
        <p:grpSpPr bwMode="auto">
          <a:xfrm>
            <a:off x="1371600" y="4059237"/>
            <a:ext cx="2438400" cy="1905000"/>
            <a:chOff x="2590800" y="4419600"/>
            <a:chExt cx="2438400" cy="1905000"/>
          </a:xfrm>
          <a:solidFill>
            <a:srgbClr val="7EBEE6"/>
          </a:solidFill>
          <a:effectLst>
            <a:outerShdw blurRad="50800" dist="38100" dir="2700000">
              <a:srgbClr val="000000">
                <a:alpha val="43000"/>
              </a:srgbClr>
            </a:outerShdw>
          </a:effectLst>
        </p:grpSpPr>
        <p:sp>
          <p:nvSpPr>
            <p:cNvPr id="18" name="Oval 17"/>
            <p:cNvSpPr/>
            <p:nvPr/>
          </p:nvSpPr>
          <p:spPr>
            <a:xfrm>
              <a:off x="2590800" y="4419600"/>
              <a:ext cx="2438400" cy="1905000"/>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19" name="Textfeld 7"/>
            <p:cNvSpPr txBox="1">
              <a:spLocks noChangeArrowheads="1"/>
            </p:cNvSpPr>
            <p:nvPr/>
          </p:nvSpPr>
          <p:spPr bwMode="auto">
            <a:xfrm>
              <a:off x="3251026" y="5084763"/>
              <a:ext cx="1056036" cy="646331"/>
            </a:xfrm>
            <a:prstGeom prst="rect">
              <a:avLst/>
            </a:prstGeom>
            <a:grpFill/>
            <a:ln w="9525">
              <a:noFill/>
              <a:miter lim="800000"/>
              <a:headEnd/>
              <a:tailEnd/>
            </a:ln>
          </p:spPr>
          <p:txBody>
            <a:bodyPr wrap="none">
              <a:prstTxWarp prst="textNoShape">
                <a:avLst/>
              </a:prstTxWarp>
              <a:spAutoFit/>
            </a:bodyPr>
            <a:lstStyle/>
            <a:p>
              <a:pPr algn="ctr"/>
              <a:r>
                <a:rPr lang="de-DE" b="1" dirty="0">
                  <a:solidFill>
                    <a:srgbClr val="000090"/>
                  </a:solidFill>
                </a:rPr>
                <a:t>Strahlen-</a:t>
              </a:r>
            </a:p>
            <a:p>
              <a:pPr algn="ctr"/>
              <a:r>
                <a:rPr lang="de-DE" b="1" dirty="0" err="1">
                  <a:solidFill>
                    <a:srgbClr val="000090"/>
                  </a:solidFill>
                </a:rPr>
                <a:t>therapie</a:t>
              </a:r>
              <a:endParaRPr lang="de-DE" b="1" dirty="0">
                <a:solidFill>
                  <a:srgbClr val="000090"/>
                </a:solidFill>
              </a:endParaRPr>
            </a:p>
          </p:txBody>
        </p:sp>
      </p:grpSp>
      <p:grpSp>
        <p:nvGrpSpPr>
          <p:cNvPr id="11" name="Gruppierung 26"/>
          <p:cNvGrpSpPr>
            <a:grpSpLocks/>
          </p:cNvGrpSpPr>
          <p:nvPr/>
        </p:nvGrpSpPr>
        <p:grpSpPr bwMode="auto">
          <a:xfrm>
            <a:off x="1295400" y="1392237"/>
            <a:ext cx="2438400" cy="1905000"/>
            <a:chOff x="1295400" y="1752600"/>
            <a:chExt cx="2438400" cy="1905000"/>
          </a:xfrm>
          <a:solidFill>
            <a:srgbClr val="7EBEE6"/>
          </a:solidFill>
          <a:effectLst>
            <a:outerShdw blurRad="50800" dist="38100" dir="2700000">
              <a:srgbClr val="000000">
                <a:alpha val="43000"/>
              </a:srgbClr>
            </a:outerShdw>
          </a:effectLst>
        </p:grpSpPr>
        <p:sp>
          <p:nvSpPr>
            <p:cNvPr id="21" name="Oval 20"/>
            <p:cNvSpPr/>
            <p:nvPr/>
          </p:nvSpPr>
          <p:spPr>
            <a:xfrm>
              <a:off x="1295400" y="1752600"/>
              <a:ext cx="2438400" cy="1905000"/>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22" name="Textfeld 8"/>
            <p:cNvSpPr txBox="1">
              <a:spLocks noChangeArrowheads="1"/>
            </p:cNvSpPr>
            <p:nvPr/>
          </p:nvSpPr>
          <p:spPr bwMode="auto">
            <a:xfrm>
              <a:off x="1930808" y="2417763"/>
              <a:ext cx="1154883" cy="369332"/>
            </a:xfrm>
            <a:prstGeom prst="rect">
              <a:avLst/>
            </a:prstGeom>
            <a:grpFill/>
            <a:ln w="9525">
              <a:noFill/>
              <a:miter lim="800000"/>
              <a:headEnd/>
              <a:tailEnd/>
            </a:ln>
          </p:spPr>
          <p:txBody>
            <a:bodyPr wrap="none">
              <a:prstTxWarp prst="textNoShape">
                <a:avLst/>
              </a:prstTxWarp>
              <a:spAutoFit/>
            </a:bodyPr>
            <a:lstStyle/>
            <a:p>
              <a:pPr algn="ctr"/>
              <a:r>
                <a:rPr lang="de-DE" b="1" dirty="0">
                  <a:solidFill>
                    <a:srgbClr val="000090"/>
                  </a:solidFill>
                </a:rPr>
                <a:t>Operation</a:t>
              </a:r>
            </a:p>
          </p:txBody>
        </p:sp>
      </p:grpSp>
      <p:grpSp>
        <p:nvGrpSpPr>
          <p:cNvPr id="14" name="Gruppierung 27"/>
          <p:cNvGrpSpPr>
            <a:grpSpLocks/>
          </p:cNvGrpSpPr>
          <p:nvPr/>
        </p:nvGrpSpPr>
        <p:grpSpPr bwMode="auto">
          <a:xfrm>
            <a:off x="914400" y="2687637"/>
            <a:ext cx="2438400" cy="1905000"/>
            <a:chOff x="914400" y="3048000"/>
            <a:chExt cx="2438400" cy="1905000"/>
          </a:xfrm>
          <a:solidFill>
            <a:srgbClr val="7EBEE6"/>
          </a:solidFill>
          <a:effectLst>
            <a:outerShdw blurRad="50800" dist="38100" dir="2700000">
              <a:srgbClr val="000000">
                <a:alpha val="43000"/>
              </a:srgbClr>
            </a:outerShdw>
          </a:effectLst>
        </p:grpSpPr>
        <p:sp>
          <p:nvSpPr>
            <p:cNvPr id="24" name="Oval 23"/>
            <p:cNvSpPr/>
            <p:nvPr/>
          </p:nvSpPr>
          <p:spPr>
            <a:xfrm>
              <a:off x="914400" y="3048000"/>
              <a:ext cx="2438400" cy="1905000"/>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sp>
          <p:nvSpPr>
            <p:cNvPr id="25" name="Textfeld 9"/>
            <p:cNvSpPr txBox="1">
              <a:spLocks noChangeArrowheads="1"/>
            </p:cNvSpPr>
            <p:nvPr/>
          </p:nvSpPr>
          <p:spPr bwMode="auto">
            <a:xfrm>
              <a:off x="1280743" y="3733800"/>
              <a:ext cx="1685077" cy="369332"/>
            </a:xfrm>
            <a:prstGeom prst="rect">
              <a:avLst/>
            </a:prstGeom>
            <a:grpFill/>
            <a:ln w="9525">
              <a:noFill/>
              <a:miter lim="800000"/>
              <a:headEnd/>
              <a:tailEnd/>
            </a:ln>
          </p:spPr>
          <p:txBody>
            <a:bodyPr wrap="none">
              <a:prstTxWarp prst="textNoShape">
                <a:avLst/>
              </a:prstTxWarp>
              <a:spAutoFit/>
            </a:bodyPr>
            <a:lstStyle/>
            <a:p>
              <a:pPr algn="ctr"/>
              <a:r>
                <a:rPr lang="de-DE" b="1" dirty="0">
                  <a:solidFill>
                    <a:srgbClr val="000090"/>
                  </a:solidFill>
                </a:rPr>
                <a:t>Transplantation</a:t>
              </a:r>
            </a:p>
          </p:txBody>
        </p:sp>
      </p:grpSp>
      <p:grpSp>
        <p:nvGrpSpPr>
          <p:cNvPr id="17" name="Gruppierung 29"/>
          <p:cNvGrpSpPr>
            <a:grpSpLocks/>
          </p:cNvGrpSpPr>
          <p:nvPr/>
        </p:nvGrpSpPr>
        <p:grpSpPr bwMode="auto">
          <a:xfrm>
            <a:off x="3352800" y="4516437"/>
            <a:ext cx="2438400" cy="1905000"/>
            <a:chOff x="3352800" y="4876800"/>
            <a:chExt cx="2438400" cy="1905000"/>
          </a:xfrm>
          <a:solidFill>
            <a:srgbClr val="7EBEE6"/>
          </a:solidFill>
          <a:effectLst>
            <a:outerShdw blurRad="50800" dist="38100" dir="2700000">
              <a:srgbClr val="000000">
                <a:alpha val="43000"/>
              </a:srgbClr>
            </a:outerShdw>
          </a:effectLst>
        </p:grpSpPr>
        <p:sp>
          <p:nvSpPr>
            <p:cNvPr id="27" name="Oval 26"/>
            <p:cNvSpPr/>
            <p:nvPr/>
          </p:nvSpPr>
          <p:spPr>
            <a:xfrm>
              <a:off x="3352800" y="4876800"/>
              <a:ext cx="2438400" cy="1905000"/>
            </a:xfrm>
            <a:prstGeom prst="ellipse">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b="1" dirty="0">
                <a:ln>
                  <a:solidFill>
                    <a:srgbClr val="36C8FF"/>
                  </a:solidFill>
                </a:ln>
                <a:solidFill>
                  <a:srgbClr val="000000"/>
                </a:solidFill>
                <a:latin typeface="Arial Unicode MS"/>
                <a:cs typeface="Arial Unicode MS"/>
              </a:endParaRPr>
            </a:p>
          </p:txBody>
        </p:sp>
        <p:sp>
          <p:nvSpPr>
            <p:cNvPr id="28" name="Textfeld 28"/>
            <p:cNvSpPr txBox="1">
              <a:spLocks noChangeArrowheads="1"/>
            </p:cNvSpPr>
            <p:nvPr/>
          </p:nvSpPr>
          <p:spPr bwMode="auto">
            <a:xfrm>
              <a:off x="3886200" y="5549166"/>
              <a:ext cx="1381809" cy="830997"/>
            </a:xfrm>
            <a:prstGeom prst="rect">
              <a:avLst/>
            </a:prstGeom>
            <a:grpFill/>
            <a:ln w="9525">
              <a:noFill/>
              <a:miter lim="800000"/>
              <a:headEnd/>
              <a:tailEnd/>
            </a:ln>
          </p:spPr>
          <p:txBody>
            <a:bodyPr wrap="none">
              <a:prstTxWarp prst="textNoShape">
                <a:avLst/>
              </a:prstTxWarp>
              <a:spAutoFit/>
            </a:bodyPr>
            <a:lstStyle/>
            <a:p>
              <a:pPr algn="ctr"/>
              <a:r>
                <a:rPr lang="de-DE" b="1" dirty="0">
                  <a:solidFill>
                    <a:srgbClr val="000090"/>
                  </a:solidFill>
                </a:rPr>
                <a:t>Hormon-</a:t>
              </a:r>
            </a:p>
            <a:p>
              <a:pPr algn="ctr"/>
              <a:r>
                <a:rPr lang="de-DE" b="1" dirty="0" err="1">
                  <a:solidFill>
                    <a:srgbClr val="000090"/>
                  </a:solidFill>
                </a:rPr>
                <a:t>therapie</a:t>
              </a:r>
              <a:endParaRPr lang="de-DE" b="1" dirty="0">
                <a:solidFill>
                  <a:srgbClr val="000090"/>
                </a:solidFill>
              </a:endParaRPr>
            </a:p>
          </p:txBody>
        </p:sp>
      </p:grpSp>
      <p:pic>
        <p:nvPicPr>
          <p:cNvPr id="20" name="Sound 19">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443332012"/>
      </p:ext>
    </p:extLst>
  </p:cSld>
  <p:clrMapOvr>
    <a:masterClrMapping/>
  </p:clrMapOvr>
  <mc:AlternateContent xmlns:mc="http://schemas.openxmlformats.org/markup-compatibility/2006" xmlns:p14="http://schemas.microsoft.com/office/powerpoint/2010/main">
    <mc:Choice Requires="p14">
      <p:transition spd="slow" p14:dur="2000" advTm="36475"/>
    </mc:Choice>
    <mc:Fallback xmlns="">
      <p:transition spd="slow" advTm="3647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0"/>
                </p:tgtEl>
              </p:cMediaNode>
            </p:audi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p:txBody>
          <a:bodyPr/>
          <a:lstStyle/>
          <a:p>
            <a:pPr marL="285750" indent="-285750">
              <a:spcAft>
                <a:spcPts val="1800"/>
              </a:spcAft>
              <a:buFont typeface="Arial" charset="0"/>
              <a:buChar char="•"/>
            </a:pPr>
            <a:r>
              <a:rPr lang="de-DE" sz="2400" dirty="0" smtClean="0"/>
              <a:t>Operation</a:t>
            </a:r>
          </a:p>
          <a:p>
            <a:pPr marL="285750" indent="-285750">
              <a:spcAft>
                <a:spcPts val="1800"/>
              </a:spcAft>
              <a:buFont typeface="Arial" charset="0"/>
              <a:buChar char="•"/>
            </a:pPr>
            <a:r>
              <a:rPr lang="de-DE" sz="2400" dirty="0" smtClean="0"/>
              <a:t>„</a:t>
            </a:r>
            <a:r>
              <a:rPr lang="de-DE" sz="2400" dirty="0" err="1" smtClean="0"/>
              <a:t>Cyber</a:t>
            </a:r>
            <a:r>
              <a:rPr lang="de-DE" sz="2400" dirty="0" smtClean="0"/>
              <a:t> </a:t>
            </a:r>
            <a:r>
              <a:rPr lang="de-DE" sz="2400" dirty="0" err="1" smtClean="0"/>
              <a:t>Knife</a:t>
            </a:r>
            <a:r>
              <a:rPr lang="de-DE" sz="2400" dirty="0" smtClean="0"/>
              <a:t>“</a:t>
            </a:r>
          </a:p>
          <a:p>
            <a:pPr marL="285750" indent="-285750">
              <a:spcAft>
                <a:spcPts val="1800"/>
              </a:spcAft>
              <a:buFont typeface="Arial" charset="0"/>
              <a:buChar char="•"/>
            </a:pPr>
            <a:r>
              <a:rPr lang="de-DE" sz="2400" dirty="0" err="1" smtClean="0"/>
              <a:t>Radiofrequenzablation</a:t>
            </a:r>
            <a:endParaRPr lang="de-DE" sz="2400" dirty="0" smtClean="0"/>
          </a:p>
          <a:p>
            <a:pPr marL="285750" indent="-285750">
              <a:spcAft>
                <a:spcPts val="1800"/>
              </a:spcAft>
              <a:buFont typeface="Arial" charset="0"/>
              <a:buChar char="•"/>
            </a:pPr>
            <a:r>
              <a:rPr lang="de-DE" sz="2400" dirty="0" smtClean="0"/>
              <a:t>TACE</a:t>
            </a:r>
            <a:endParaRPr lang="de-DE" sz="2400" dirty="0"/>
          </a:p>
        </p:txBody>
      </p:sp>
      <p:sp>
        <p:nvSpPr>
          <p:cNvPr id="3" name="Titel 2"/>
          <p:cNvSpPr>
            <a:spLocks noGrp="1"/>
          </p:cNvSpPr>
          <p:nvPr>
            <p:ph type="ctrTitle"/>
          </p:nvPr>
        </p:nvSpPr>
        <p:spPr>
          <a:xfrm>
            <a:off x="472008" y="-603448"/>
            <a:ext cx="7772400" cy="1470025"/>
          </a:xfrm>
        </p:spPr>
        <p:txBody>
          <a:bodyPr>
            <a:normAutofit/>
          </a:bodyPr>
          <a:lstStyle/>
          <a:p>
            <a:r>
              <a:rPr lang="de-DE" dirty="0" err="1" smtClean="0">
                <a:solidFill>
                  <a:srgbClr val="446280"/>
                </a:solidFill>
              </a:rPr>
              <a:t>lokal-ablative</a:t>
            </a:r>
            <a:r>
              <a:rPr lang="de-DE" dirty="0" smtClean="0">
                <a:solidFill>
                  <a:srgbClr val="446280"/>
                </a:solidFill>
              </a:rPr>
              <a:t> Verfahren</a:t>
            </a:r>
            <a:endParaRPr lang="de-DE" dirty="0">
              <a:solidFill>
                <a:srgbClr val="446280"/>
              </a:solidFill>
            </a:endParaRPr>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05849172"/>
      </p:ext>
    </p:extLst>
  </p:cSld>
  <p:clrMapOvr>
    <a:masterClrMapping/>
  </p:clrMapOvr>
  <mc:AlternateContent xmlns:mc="http://schemas.openxmlformats.org/markup-compatibility/2006" xmlns:p14="http://schemas.microsoft.com/office/powerpoint/2010/main">
    <mc:Choice Requires="p14">
      <p:transition spd="slow" p14:dur="2000" advTm="45212"/>
    </mc:Choice>
    <mc:Fallback xmlns="">
      <p:transition spd="slow" advTm="4521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idx="1"/>
          </p:nvPr>
        </p:nvSpPr>
        <p:spPr>
          <a:xfrm>
            <a:off x="395536" y="1484313"/>
            <a:ext cx="8276704" cy="4681537"/>
          </a:xfrm>
        </p:spPr>
        <p:txBody>
          <a:bodyPr/>
          <a:lstStyle/>
          <a:p>
            <a:pPr marL="285750" indent="-285750">
              <a:spcAft>
                <a:spcPts val="1800"/>
              </a:spcAft>
              <a:buFont typeface="Arial" charset="0"/>
              <a:buChar char="•"/>
            </a:pPr>
            <a:r>
              <a:rPr lang="de-DE" sz="2400" dirty="0" smtClean="0"/>
              <a:t>Chemotherapie</a:t>
            </a:r>
          </a:p>
          <a:p>
            <a:pPr marL="285750" indent="-285750">
              <a:spcAft>
                <a:spcPts val="1800"/>
              </a:spcAft>
              <a:buFont typeface="Arial" charset="0"/>
              <a:buChar char="•"/>
            </a:pPr>
            <a:r>
              <a:rPr lang="de-DE" sz="2400" dirty="0" smtClean="0"/>
              <a:t>zielgerichtete Therapie</a:t>
            </a:r>
          </a:p>
          <a:p>
            <a:pPr marL="285750" indent="-285750">
              <a:spcAft>
                <a:spcPts val="1800"/>
              </a:spcAft>
              <a:buFont typeface="Arial" charset="0"/>
              <a:buChar char="•"/>
            </a:pPr>
            <a:r>
              <a:rPr lang="de-DE" sz="2400" dirty="0" smtClean="0"/>
              <a:t>endokrine Therapie</a:t>
            </a:r>
          </a:p>
          <a:p>
            <a:pPr marL="285750" indent="-285750">
              <a:spcAft>
                <a:spcPts val="1800"/>
              </a:spcAft>
              <a:buFont typeface="Arial" charset="0"/>
              <a:buChar char="•"/>
            </a:pPr>
            <a:r>
              <a:rPr lang="de-DE" sz="2400" dirty="0" smtClean="0"/>
              <a:t>Immuntherapie</a:t>
            </a:r>
          </a:p>
          <a:p>
            <a:pPr marL="285750" indent="-285750">
              <a:spcAft>
                <a:spcPts val="1800"/>
              </a:spcAft>
              <a:buFont typeface="Arial" charset="0"/>
              <a:buChar char="•"/>
            </a:pPr>
            <a:endParaRPr lang="de-DE" sz="2400" dirty="0" smtClean="0"/>
          </a:p>
          <a:p>
            <a:pPr marL="285750" indent="-285750">
              <a:spcAft>
                <a:spcPts val="1800"/>
              </a:spcAft>
              <a:buFont typeface="Arial" charset="0"/>
              <a:buChar char="•"/>
            </a:pPr>
            <a:endParaRPr lang="de-DE" sz="2400" dirty="0"/>
          </a:p>
        </p:txBody>
      </p:sp>
      <p:sp>
        <p:nvSpPr>
          <p:cNvPr id="3" name="Titel 2"/>
          <p:cNvSpPr>
            <a:spLocks noGrp="1"/>
          </p:cNvSpPr>
          <p:nvPr>
            <p:ph type="ctrTitle"/>
          </p:nvPr>
        </p:nvSpPr>
        <p:spPr>
          <a:xfrm>
            <a:off x="472008" y="-603448"/>
            <a:ext cx="7772400" cy="1470025"/>
          </a:xfrm>
        </p:spPr>
        <p:txBody>
          <a:bodyPr>
            <a:normAutofit/>
          </a:bodyPr>
          <a:lstStyle/>
          <a:p>
            <a:r>
              <a:rPr lang="de-DE" dirty="0" smtClean="0">
                <a:solidFill>
                  <a:srgbClr val="446280"/>
                </a:solidFill>
              </a:rPr>
              <a:t>systemische Therapie</a:t>
            </a:r>
            <a:endParaRPr lang="de-DE" dirty="0">
              <a:solidFill>
                <a:srgbClr val="446280"/>
              </a:solidFill>
            </a:endParaRPr>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890574088"/>
      </p:ext>
    </p:extLst>
  </p:cSld>
  <p:clrMapOvr>
    <a:masterClrMapping/>
  </p:clrMapOvr>
  <mc:AlternateContent xmlns:mc="http://schemas.openxmlformats.org/markup-compatibility/2006" xmlns:p14="http://schemas.microsoft.com/office/powerpoint/2010/main">
    <mc:Choice Requires="p14">
      <p:transition spd="slow" p14:dur="2000" advTm="5341"/>
    </mc:Choice>
    <mc:Fallback xmlns="">
      <p:transition spd="slow" advTm="534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a:xfrm>
            <a:off x="395288" y="1716087"/>
            <a:ext cx="8353425" cy="4608513"/>
          </a:xfrm>
        </p:spPr>
        <p:txBody>
          <a:bodyPr>
            <a:normAutofit/>
          </a:bodyPr>
          <a:lstStyle/>
          <a:p>
            <a:pPr algn="ctr">
              <a:buNone/>
            </a:pPr>
            <a:r>
              <a:rPr lang="de-DE" sz="2400" dirty="0" smtClean="0"/>
              <a:t>„Wer nicht Chemie oder Medizin studiert hat, </a:t>
            </a:r>
          </a:p>
          <a:p>
            <a:pPr algn="ctr">
              <a:buNone/>
            </a:pPr>
            <a:r>
              <a:rPr lang="de-DE" sz="2400" dirty="0" smtClean="0"/>
              <a:t>wird sich nicht darüber im Klaren sein, wie unendlich schwierig Krebstherapie in Wahrheit ist. </a:t>
            </a:r>
          </a:p>
          <a:p>
            <a:pPr algn="ctr">
              <a:buNone/>
            </a:pPr>
            <a:r>
              <a:rPr lang="de-DE" sz="2400" dirty="0" smtClean="0"/>
              <a:t>Sie ist fast – nicht ganz, aber fast – so, als gälte es, einen Wirkstoff zu finden, der beispielsweise das linke Ohr spurlos auflöst, das rechte aber unversehrt lässt. </a:t>
            </a:r>
          </a:p>
          <a:p>
            <a:pPr algn="ctr">
              <a:buNone/>
            </a:pPr>
            <a:r>
              <a:rPr lang="de-DE" sz="2400" dirty="0" smtClean="0"/>
              <a:t>So gering ist der Unterschied zwischen der Krebszelle und ihrem normalem Vorfahren.“</a:t>
            </a:r>
            <a:endParaRPr lang="de-DE" sz="2400" dirty="0"/>
          </a:p>
        </p:txBody>
      </p:sp>
      <p:sp>
        <p:nvSpPr>
          <p:cNvPr id="4" name="Textfeld 3"/>
          <p:cNvSpPr txBox="1"/>
          <p:nvPr/>
        </p:nvSpPr>
        <p:spPr>
          <a:xfrm>
            <a:off x="389846" y="6546830"/>
            <a:ext cx="6431954" cy="369332"/>
          </a:xfrm>
          <a:prstGeom prst="rect">
            <a:avLst/>
          </a:prstGeom>
          <a:noFill/>
        </p:spPr>
        <p:txBody>
          <a:bodyPr wrap="none" rtlCol="0">
            <a:spAutoFit/>
          </a:bodyPr>
          <a:lstStyle/>
          <a:p>
            <a:r>
              <a:rPr lang="de-DE" i="1" dirty="0" smtClean="0">
                <a:solidFill>
                  <a:schemeClr val="bg1"/>
                </a:solidFill>
              </a:rPr>
              <a:t>William </a:t>
            </a:r>
            <a:r>
              <a:rPr lang="de-DE" i="1" dirty="0" err="1" smtClean="0">
                <a:solidFill>
                  <a:schemeClr val="bg1"/>
                </a:solidFill>
              </a:rPr>
              <a:t>Woglom</a:t>
            </a:r>
            <a:r>
              <a:rPr lang="de-DE" i="1" dirty="0" smtClean="0">
                <a:solidFill>
                  <a:schemeClr val="bg1"/>
                </a:solidFill>
              </a:rPr>
              <a:t> in Journal of </a:t>
            </a:r>
            <a:r>
              <a:rPr lang="de-DE" i="1" dirty="0" err="1" smtClean="0">
                <a:solidFill>
                  <a:schemeClr val="bg1"/>
                </a:solidFill>
              </a:rPr>
              <a:t>the</a:t>
            </a:r>
            <a:r>
              <a:rPr lang="de-DE" i="1" dirty="0" smtClean="0">
                <a:solidFill>
                  <a:schemeClr val="bg1"/>
                </a:solidFill>
              </a:rPr>
              <a:t> National </a:t>
            </a:r>
            <a:r>
              <a:rPr lang="de-DE" i="1" dirty="0" err="1" smtClean="0">
                <a:solidFill>
                  <a:schemeClr val="bg1"/>
                </a:solidFill>
              </a:rPr>
              <a:t>Cancer</a:t>
            </a:r>
            <a:r>
              <a:rPr lang="de-DE" i="1" dirty="0" smtClean="0">
                <a:solidFill>
                  <a:schemeClr val="bg1"/>
                </a:solidFill>
              </a:rPr>
              <a:t> Institute, 1977.</a:t>
            </a:r>
            <a:endParaRPr lang="de-DE" i="1" dirty="0">
              <a:solidFill>
                <a:schemeClr val="bg1"/>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2065161073"/>
      </p:ext>
    </p:extLst>
  </p:cSld>
  <p:clrMapOvr>
    <a:masterClrMapping/>
  </p:clrMapOvr>
  <mc:AlternateContent xmlns:mc="http://schemas.openxmlformats.org/markup-compatibility/2006" xmlns:p14="http://schemas.microsoft.com/office/powerpoint/2010/main">
    <mc:Choice Requires="p14">
      <p:transition spd="slow" p14:dur="2000" advTm="49704"/>
    </mc:Choice>
    <mc:Fallback xmlns="">
      <p:transition spd="slow" advTm="4970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descr="1.4.tiff"/>
          <p:cNvPicPr>
            <a:picLocks noGrp="1" noChangeAspect="1"/>
          </p:cNvPicPr>
          <p:nvPr>
            <p:ph idx="1"/>
          </p:nvPr>
        </p:nvPicPr>
        <p:blipFill>
          <a:blip r:embed="rId4"/>
          <a:srcRect l="-13762" r="-13762"/>
          <a:stretch>
            <a:fillRect/>
          </a:stretch>
        </p:blipFill>
        <p:spPr/>
      </p:pic>
      <p:sp>
        <p:nvSpPr>
          <p:cNvPr id="4" name="Titel 3"/>
          <p:cNvSpPr>
            <a:spLocks noGrp="1"/>
          </p:cNvSpPr>
          <p:nvPr>
            <p:ph type="ctrTitle"/>
          </p:nvPr>
        </p:nvSpPr>
        <p:spPr>
          <a:xfrm>
            <a:off x="400000" y="-603448"/>
            <a:ext cx="7772400" cy="1470025"/>
          </a:xfrm>
        </p:spPr>
        <p:txBody>
          <a:bodyPr>
            <a:normAutofit/>
          </a:bodyPr>
          <a:lstStyle/>
          <a:p>
            <a:r>
              <a:rPr lang="de-DE" dirty="0" err="1" smtClean="0"/>
              <a:t>Signaltransduktion</a:t>
            </a:r>
            <a:endParaRPr lang="de-DE" dirty="0"/>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531451097"/>
      </p:ext>
    </p:extLst>
  </p:cSld>
  <p:clrMapOvr>
    <a:masterClrMapping/>
  </p:clrMapOvr>
  <mc:AlternateContent xmlns:mc="http://schemas.openxmlformats.org/markup-compatibility/2006" xmlns:p14="http://schemas.microsoft.com/office/powerpoint/2010/main">
    <mc:Choice Requires="p14">
      <p:transition spd="slow" p14:dur="2000" advTm="17727"/>
    </mc:Choice>
    <mc:Fallback xmlns="">
      <p:transition spd="slow" advTm="177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descr="1.2.tiff"/>
          <p:cNvPicPr>
            <a:picLocks noGrp="1" noChangeAspect="1"/>
          </p:cNvPicPr>
          <p:nvPr>
            <p:ph idx="1"/>
          </p:nvPr>
        </p:nvPicPr>
        <p:blipFill>
          <a:blip r:embed="rId4"/>
          <a:srcRect l="-20969" r="-20969"/>
          <a:stretch>
            <a:fillRect/>
          </a:stretch>
        </p:blipFill>
        <p:spPr>
          <a:xfrm>
            <a:off x="233895" y="1523111"/>
            <a:ext cx="8730593" cy="4801489"/>
          </a:xfrm>
        </p:spPr>
      </p:pic>
      <p:sp>
        <p:nvSpPr>
          <p:cNvPr id="4" name="Titel 3"/>
          <p:cNvSpPr>
            <a:spLocks noGrp="1"/>
          </p:cNvSpPr>
          <p:nvPr>
            <p:ph type="ctrTitle"/>
          </p:nvPr>
        </p:nvSpPr>
        <p:spPr>
          <a:xfrm>
            <a:off x="400000" y="-603448"/>
            <a:ext cx="7772400" cy="1470025"/>
          </a:xfrm>
        </p:spPr>
        <p:txBody>
          <a:bodyPr>
            <a:normAutofit/>
          </a:bodyPr>
          <a:lstStyle/>
          <a:p>
            <a:r>
              <a:rPr lang="de-DE" dirty="0" smtClean="0"/>
              <a:t>„Knotenpunkte“</a:t>
            </a:r>
            <a:endParaRPr lang="de-DE" dirty="0"/>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507077984"/>
      </p:ext>
    </p:extLst>
  </p:cSld>
  <p:clrMapOvr>
    <a:masterClrMapping/>
  </p:clrMapOvr>
  <mc:AlternateContent xmlns:mc="http://schemas.openxmlformats.org/markup-compatibility/2006" xmlns:p14="http://schemas.microsoft.com/office/powerpoint/2010/main">
    <mc:Choice Requires="p14">
      <p:transition spd="slow" p14:dur="2000" advTm="18218"/>
    </mc:Choice>
    <mc:Fallback xmlns="">
      <p:transition spd="slow" advTm="182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497463"/>
            <a:ext cx="8229600" cy="411257"/>
          </a:xfrm>
        </p:spPr>
        <p:txBody>
          <a:bodyPr/>
          <a:lstStyle/>
          <a:p>
            <a:r>
              <a:rPr lang="de-DE" sz="2200" dirty="0" smtClean="0">
                <a:solidFill>
                  <a:srgbClr val="446280"/>
                </a:solidFill>
              </a:rPr>
              <a:t>„</a:t>
            </a:r>
            <a:r>
              <a:rPr lang="de-DE" sz="2200" dirty="0" err="1" smtClean="0">
                <a:solidFill>
                  <a:srgbClr val="446280"/>
                </a:solidFill>
              </a:rPr>
              <a:t>Onkos</a:t>
            </a:r>
            <a:r>
              <a:rPr lang="de-DE" sz="2200" dirty="0" smtClean="0">
                <a:solidFill>
                  <a:srgbClr val="446280"/>
                </a:solidFill>
              </a:rPr>
              <a:t>“</a:t>
            </a:r>
            <a:endParaRPr lang="de-DE" sz="2200" dirty="0">
              <a:solidFill>
                <a:srgbClr val="446280"/>
              </a:solidFill>
            </a:endParaRPr>
          </a:p>
        </p:txBody>
      </p:sp>
      <p:sp>
        <p:nvSpPr>
          <p:cNvPr id="3" name="Textplatzhalter 2"/>
          <p:cNvSpPr>
            <a:spLocks noGrp="1"/>
          </p:cNvSpPr>
          <p:nvPr>
            <p:ph type="body" sz="quarter" idx="10"/>
          </p:nvPr>
        </p:nvSpPr>
        <p:spPr>
          <a:xfrm>
            <a:off x="395288" y="1524000"/>
            <a:ext cx="8353425" cy="4608513"/>
          </a:xfrm>
        </p:spPr>
        <p:txBody>
          <a:bodyPr>
            <a:normAutofit/>
          </a:bodyPr>
          <a:lstStyle/>
          <a:p>
            <a:pPr>
              <a:buNone/>
            </a:pPr>
            <a:endParaRPr lang="de-DE" sz="2200" dirty="0" smtClean="0"/>
          </a:p>
          <a:p>
            <a:r>
              <a:rPr lang="de-DE" sz="2200" dirty="0" smtClean="0"/>
              <a:t>Griechischer Begriff für </a:t>
            </a:r>
            <a:r>
              <a:rPr lang="de-DE" sz="2200" b="1" dirty="0" smtClean="0"/>
              <a:t>Anschwellung</a:t>
            </a:r>
            <a:r>
              <a:rPr lang="de-DE" sz="2200" dirty="0" smtClean="0"/>
              <a:t> oder </a:t>
            </a:r>
            <a:r>
              <a:rPr lang="de-DE" sz="2200" b="1" dirty="0" smtClean="0"/>
              <a:t>Masse</a:t>
            </a:r>
            <a:r>
              <a:rPr lang="de-DE" sz="2200" dirty="0" smtClean="0"/>
              <a:t>, allgemein eine </a:t>
            </a:r>
            <a:r>
              <a:rPr lang="de-DE" sz="2200" b="1" dirty="0" smtClean="0"/>
              <a:t>Last</a:t>
            </a:r>
            <a:r>
              <a:rPr lang="de-DE" sz="2200" dirty="0" smtClean="0"/>
              <a:t>.</a:t>
            </a:r>
          </a:p>
          <a:p>
            <a:pPr>
              <a:buNone/>
            </a:pPr>
            <a:endParaRPr lang="de-DE" sz="2200" dirty="0" smtClean="0"/>
          </a:p>
          <a:p>
            <a:r>
              <a:rPr lang="de-DE" sz="2200" dirty="0"/>
              <a:t>Wort griechischen Ursprungs, mit dem gelegentlich </a:t>
            </a:r>
            <a:r>
              <a:rPr lang="de-DE" sz="2200" b="1" dirty="0"/>
              <a:t>Tumore</a:t>
            </a:r>
            <a:r>
              <a:rPr lang="de-DE" sz="2200" dirty="0"/>
              <a:t> bezeichnet wurden.</a:t>
            </a:r>
            <a:endParaRPr lang="de-DE" sz="2200" dirty="0" smtClean="0"/>
          </a:p>
          <a:p>
            <a:pPr>
              <a:buNone/>
            </a:pPr>
            <a:endParaRPr lang="de-DE" sz="2200" dirty="0" smtClean="0"/>
          </a:p>
          <a:p>
            <a:r>
              <a:rPr lang="de-DE" sz="2200" dirty="0" smtClean="0"/>
              <a:t>Im griechischen Theater bezeichnet das Wort </a:t>
            </a:r>
            <a:r>
              <a:rPr lang="de-DE" sz="2200" i="1" dirty="0" err="1" smtClean="0"/>
              <a:t>onkos</a:t>
            </a:r>
            <a:r>
              <a:rPr lang="de-DE" sz="2200" i="1" dirty="0" smtClean="0"/>
              <a:t> </a:t>
            </a:r>
            <a:r>
              <a:rPr lang="de-DE" sz="2200" dirty="0" smtClean="0"/>
              <a:t>eine </a:t>
            </a:r>
            <a:r>
              <a:rPr lang="de-DE" sz="2200" b="1" dirty="0" smtClean="0"/>
              <a:t>tragische</a:t>
            </a:r>
            <a:r>
              <a:rPr lang="de-DE" sz="2200" dirty="0" smtClean="0"/>
              <a:t> </a:t>
            </a:r>
            <a:r>
              <a:rPr lang="de-DE" sz="2200" b="1" dirty="0" smtClean="0"/>
              <a:t>Maske</a:t>
            </a:r>
            <a:r>
              <a:rPr lang="de-DE" sz="2200" dirty="0" smtClean="0"/>
              <a:t>, die häufig mit einem unhandlichen kegelförmigen Gewicht beschwert war, das die seelische Last für ihren Träger darstellte.</a:t>
            </a:r>
            <a:endParaRPr lang="de-DE" sz="2200" dirty="0"/>
          </a:p>
        </p:txBody>
      </p:sp>
      <p:sp>
        <p:nvSpPr>
          <p:cNvPr id="4" name="Textfeld 3"/>
          <p:cNvSpPr txBox="1"/>
          <p:nvPr/>
        </p:nvSpPr>
        <p:spPr>
          <a:xfrm>
            <a:off x="406292" y="6546830"/>
            <a:ext cx="4924746" cy="338554"/>
          </a:xfrm>
          <a:prstGeom prst="rect">
            <a:avLst/>
          </a:prstGeom>
          <a:noFill/>
        </p:spPr>
        <p:txBody>
          <a:bodyPr wrap="none" rtlCol="0">
            <a:spAutoFit/>
          </a:bodyPr>
          <a:lstStyle/>
          <a:p>
            <a:r>
              <a:rPr lang="de-DE" sz="1600" i="1" dirty="0" smtClean="0">
                <a:solidFill>
                  <a:schemeClr val="bg1"/>
                </a:solidFill>
              </a:rPr>
              <a:t>aus „der König aller Krankheiten“ </a:t>
            </a:r>
            <a:r>
              <a:rPr lang="de-DE" sz="1600" i="1" dirty="0" err="1" smtClean="0">
                <a:solidFill>
                  <a:schemeClr val="bg1"/>
                </a:solidFill>
              </a:rPr>
              <a:t>Siddhartha</a:t>
            </a:r>
            <a:r>
              <a:rPr lang="de-DE" sz="1600" i="1" dirty="0" smtClean="0">
                <a:solidFill>
                  <a:schemeClr val="bg1"/>
                </a:solidFill>
              </a:rPr>
              <a:t> </a:t>
            </a:r>
            <a:r>
              <a:rPr lang="de-DE" sz="1600" i="1" dirty="0" err="1" smtClean="0">
                <a:solidFill>
                  <a:schemeClr val="bg1"/>
                </a:solidFill>
              </a:rPr>
              <a:t>Mukherjee</a:t>
            </a:r>
            <a:endParaRPr lang="de-DE" sz="1600" i="1" dirty="0">
              <a:solidFill>
                <a:schemeClr val="bg1"/>
              </a:solidFill>
            </a:endParaRPr>
          </a:p>
        </p:txBody>
      </p:sp>
      <p:pic>
        <p:nvPicPr>
          <p:cNvPr id="5" name="Sound 4">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1748877028"/>
      </p:ext>
    </p:extLst>
  </p:cSld>
  <p:clrMapOvr>
    <a:masterClrMapping/>
  </p:clrMapOvr>
  <mc:AlternateContent xmlns:mc="http://schemas.openxmlformats.org/markup-compatibility/2006" xmlns:p14="http://schemas.microsoft.com/office/powerpoint/2010/main">
    <mc:Choice Requires="p14">
      <p:transition spd="slow" p14:dur="2000" advTm="79369"/>
    </mc:Choice>
    <mc:Fallback xmlns="">
      <p:transition spd="slow" advTm="7936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9" fill="hold" display="0">
                  <p:stCondLst>
                    <p:cond delay="indefinite"/>
                  </p:stCondLst>
                  <p:endCondLst>
                    <p:cond evt="onStopAudio" delay="0">
                      <p:tgtEl>
                        <p:sldTgt/>
                      </p:tgtEl>
                    </p:cond>
                  </p:endCondLst>
                </p:cTn>
                <p:tgtEl>
                  <p:spTgt spid="5"/>
                </p:tgtEl>
              </p:cMediaNode>
            </p:audio>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descr="1.3.tiff"/>
          <p:cNvPicPr>
            <a:picLocks noGrp="1" noChangeAspect="1"/>
          </p:cNvPicPr>
          <p:nvPr>
            <p:ph idx="1"/>
          </p:nvPr>
        </p:nvPicPr>
        <p:blipFill>
          <a:blip r:embed="rId4"/>
          <a:srcRect l="-642" r="-642"/>
          <a:stretch>
            <a:fillRect/>
          </a:stretch>
        </p:blipFill>
        <p:spPr>
          <a:xfrm>
            <a:off x="457200" y="1646237"/>
            <a:ext cx="8229600" cy="4525963"/>
          </a:xfrm>
        </p:spPr>
      </p:pic>
      <p:sp>
        <p:nvSpPr>
          <p:cNvPr id="4" name="Titel 3"/>
          <p:cNvSpPr>
            <a:spLocks noGrp="1"/>
          </p:cNvSpPr>
          <p:nvPr>
            <p:ph type="ctrTitle"/>
          </p:nvPr>
        </p:nvSpPr>
        <p:spPr>
          <a:xfrm>
            <a:off x="400000" y="-603448"/>
            <a:ext cx="7772400" cy="1470025"/>
          </a:xfrm>
        </p:spPr>
        <p:txBody>
          <a:bodyPr>
            <a:normAutofit/>
          </a:bodyPr>
          <a:lstStyle/>
          <a:p>
            <a:r>
              <a:rPr lang="de-DE" dirty="0" smtClean="0"/>
              <a:t>„Knotenpunkte“ richtig treffen</a:t>
            </a:r>
            <a:endParaRPr lang="de-DE" dirty="0"/>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2037544370"/>
      </p:ext>
    </p:extLst>
  </p:cSld>
  <p:clrMapOvr>
    <a:masterClrMapping/>
  </p:clrMapOvr>
  <mc:AlternateContent xmlns:mc="http://schemas.openxmlformats.org/markup-compatibility/2006" xmlns:p14="http://schemas.microsoft.com/office/powerpoint/2010/main">
    <mc:Choice Requires="p14">
      <p:transition spd="slow" p14:dur="2000" advTm="15881"/>
    </mc:Choice>
    <mc:Fallback xmlns="">
      <p:transition spd="slow" advTm="1588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381000" y="-603448"/>
            <a:ext cx="7772400" cy="1470025"/>
          </a:xfrm>
        </p:spPr>
        <p:txBody>
          <a:bodyPr>
            <a:normAutofit/>
          </a:bodyPr>
          <a:lstStyle/>
          <a:p>
            <a:r>
              <a:rPr lang="de-DE" dirty="0" smtClean="0"/>
              <a:t>Einteilung klassischer Zytostatika</a:t>
            </a:r>
            <a:endParaRPr lang="de-DE" dirty="0"/>
          </a:p>
        </p:txBody>
      </p:sp>
      <p:pic>
        <p:nvPicPr>
          <p:cNvPr id="5" name="Inhaltsplatzhalter 3" descr="1.tiff"/>
          <p:cNvPicPr>
            <a:picLocks noGrp="1" noChangeAspect="1"/>
          </p:cNvPicPr>
          <p:nvPr>
            <p:ph idx="1"/>
          </p:nvPr>
        </p:nvPicPr>
        <p:blipFill>
          <a:blip r:embed="rId4"/>
          <a:srcRect l="-120076" r="-120076"/>
          <a:stretch>
            <a:fillRect/>
          </a:stretch>
        </p:blipFill>
        <p:spPr bwMode="auto">
          <a:xfrm>
            <a:off x="-2124744" y="980728"/>
            <a:ext cx="13031788" cy="5678488"/>
          </a:xfrm>
          <a:noFill/>
          <a:ln>
            <a:miter lim="800000"/>
            <a:headEnd/>
            <a:tailEnd/>
          </a:ln>
        </p:spPr>
      </p:pic>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233991528"/>
      </p:ext>
    </p:extLst>
  </p:cSld>
  <p:clrMapOvr>
    <a:masterClrMapping/>
  </p:clrMapOvr>
  <mc:AlternateContent xmlns:mc="http://schemas.openxmlformats.org/markup-compatibility/2006" xmlns:p14="http://schemas.microsoft.com/office/powerpoint/2010/main">
    <mc:Choice Requires="p14">
      <p:transition spd="slow" p14:dur="2000" advTm="15992"/>
    </mc:Choice>
    <mc:Fallback xmlns="">
      <p:transition spd="slow" advTm="159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a:xfrm>
            <a:off x="395536" y="-603448"/>
            <a:ext cx="7772400" cy="1470025"/>
          </a:xfrm>
        </p:spPr>
        <p:txBody>
          <a:bodyPr>
            <a:normAutofit/>
          </a:bodyPr>
          <a:lstStyle/>
          <a:p>
            <a:r>
              <a:rPr lang="de-DE" dirty="0" smtClean="0"/>
              <a:t>Einteilung nach Angriffspunkt im Zellzyklus</a:t>
            </a:r>
            <a:endParaRPr lang="de-DE" dirty="0"/>
          </a:p>
        </p:txBody>
      </p:sp>
      <p:grpSp>
        <p:nvGrpSpPr>
          <p:cNvPr id="5" name="Gruppierung 3"/>
          <p:cNvGrpSpPr>
            <a:grpSpLocks/>
          </p:cNvGrpSpPr>
          <p:nvPr/>
        </p:nvGrpSpPr>
        <p:grpSpPr bwMode="auto">
          <a:xfrm>
            <a:off x="179388" y="1916113"/>
            <a:ext cx="8740775" cy="4441825"/>
            <a:chOff x="179388" y="1916113"/>
            <a:chExt cx="8740775" cy="4441825"/>
          </a:xfrm>
        </p:grpSpPr>
        <p:pic>
          <p:nvPicPr>
            <p:cNvPr id="6" name="Picture 3" descr="zell-zyklus-1a"/>
            <p:cNvPicPr>
              <a:picLocks noChangeAspect="1" noChangeArrowheads="1"/>
            </p:cNvPicPr>
            <p:nvPr/>
          </p:nvPicPr>
          <p:blipFill>
            <a:blip r:embed="rId4"/>
            <a:srcRect/>
            <a:stretch>
              <a:fillRect/>
            </a:stretch>
          </p:blipFill>
          <p:spPr bwMode="auto">
            <a:xfrm>
              <a:off x="2738438" y="2205038"/>
              <a:ext cx="3667125" cy="4152900"/>
            </a:xfrm>
            <a:prstGeom prst="rect">
              <a:avLst/>
            </a:prstGeom>
            <a:noFill/>
            <a:ln w="9525">
              <a:noFill/>
              <a:miter lim="800000"/>
              <a:headEnd/>
              <a:tailEnd/>
            </a:ln>
          </p:spPr>
        </p:pic>
        <p:sp>
          <p:nvSpPr>
            <p:cNvPr id="7" name="Rectangle 4"/>
            <p:cNvSpPr>
              <a:spLocks noChangeArrowheads="1"/>
            </p:cNvSpPr>
            <p:nvPr/>
          </p:nvSpPr>
          <p:spPr bwMode="auto">
            <a:xfrm>
              <a:off x="179388" y="1916113"/>
              <a:ext cx="2447925" cy="1016305"/>
            </a:xfrm>
            <a:prstGeom prst="rect">
              <a:avLst/>
            </a:prstGeom>
            <a:noFill/>
            <a:ln w="9525">
              <a:noFill/>
              <a:miter lim="800000"/>
              <a:headEnd/>
              <a:tailEnd/>
            </a:ln>
          </p:spPr>
          <p:txBody>
            <a:bodyPr lIns="92075" tIns="46038" rIns="92075" bIns="46038">
              <a:prstTxWarp prst="textNoShape">
                <a:avLst/>
              </a:prstTxWarp>
              <a:spAutoFit/>
            </a:bodyPr>
            <a:lstStyle/>
            <a:p>
              <a:r>
                <a:rPr lang="en-GB" sz="2000" b="1">
                  <a:solidFill>
                    <a:srgbClr val="797599"/>
                  </a:solidFill>
                </a:rPr>
                <a:t>Bleomycin</a:t>
              </a:r>
            </a:p>
            <a:p>
              <a:r>
                <a:rPr lang="en-GB" sz="2000">
                  <a:solidFill>
                    <a:srgbClr val="797599"/>
                  </a:solidFill>
                </a:rPr>
                <a:t>Cyclophosphamid</a:t>
              </a:r>
            </a:p>
            <a:p>
              <a:r>
                <a:rPr lang="en-GB" sz="2000">
                  <a:solidFill>
                    <a:srgbClr val="797599"/>
                  </a:solidFill>
                </a:rPr>
                <a:t>Etoposid</a:t>
              </a:r>
            </a:p>
          </p:txBody>
        </p:sp>
        <p:sp>
          <p:nvSpPr>
            <p:cNvPr id="8" name="Rectangle 5"/>
            <p:cNvSpPr>
              <a:spLocks noChangeArrowheads="1"/>
            </p:cNvSpPr>
            <p:nvPr/>
          </p:nvSpPr>
          <p:spPr bwMode="auto">
            <a:xfrm>
              <a:off x="6516688" y="2060575"/>
              <a:ext cx="2403475" cy="1631858"/>
            </a:xfrm>
            <a:prstGeom prst="rect">
              <a:avLst/>
            </a:prstGeom>
            <a:noFill/>
            <a:ln w="9525">
              <a:noFill/>
              <a:miter lim="800000"/>
              <a:headEnd/>
              <a:tailEnd/>
            </a:ln>
          </p:spPr>
          <p:txBody>
            <a:bodyPr lIns="92075" tIns="46038" rIns="92075" bIns="46038">
              <a:prstTxWarp prst="textNoShape">
                <a:avLst/>
              </a:prstTxWarp>
              <a:spAutoFit/>
            </a:bodyPr>
            <a:lstStyle/>
            <a:p>
              <a:r>
                <a:rPr lang="en-GB" sz="2000">
                  <a:solidFill>
                    <a:srgbClr val="97B82B"/>
                  </a:solidFill>
                </a:rPr>
                <a:t>Vincristin</a:t>
              </a:r>
            </a:p>
            <a:p>
              <a:r>
                <a:rPr lang="en-GB" sz="2000" b="1">
                  <a:solidFill>
                    <a:srgbClr val="97B82B"/>
                  </a:solidFill>
                </a:rPr>
                <a:t>Vinorelbin</a:t>
              </a:r>
            </a:p>
            <a:p>
              <a:r>
                <a:rPr lang="en-GB" sz="2000" b="1">
                  <a:solidFill>
                    <a:srgbClr val="97B82B"/>
                  </a:solidFill>
                </a:rPr>
                <a:t>Paclitaxel </a:t>
              </a:r>
              <a:br>
                <a:rPr lang="en-GB" sz="2000" b="1">
                  <a:solidFill>
                    <a:srgbClr val="97B82B"/>
                  </a:solidFill>
                </a:rPr>
              </a:br>
              <a:r>
                <a:rPr lang="en-GB" sz="2000" b="1">
                  <a:solidFill>
                    <a:srgbClr val="97B82B"/>
                  </a:solidFill>
                </a:rPr>
                <a:t>Docetaxel</a:t>
              </a:r>
              <a:br>
                <a:rPr lang="en-GB" sz="2000" b="1">
                  <a:solidFill>
                    <a:srgbClr val="97B82B"/>
                  </a:solidFill>
                </a:rPr>
              </a:br>
              <a:endParaRPr lang="en-GB" sz="2000">
                <a:solidFill>
                  <a:srgbClr val="97B82B"/>
                </a:solidFill>
              </a:endParaRPr>
            </a:p>
          </p:txBody>
        </p:sp>
        <p:sp>
          <p:nvSpPr>
            <p:cNvPr id="9" name="Rectangle 6"/>
            <p:cNvSpPr>
              <a:spLocks noChangeArrowheads="1"/>
            </p:cNvSpPr>
            <p:nvPr/>
          </p:nvSpPr>
          <p:spPr bwMode="auto">
            <a:xfrm>
              <a:off x="366713" y="4924123"/>
              <a:ext cx="2376487" cy="1323995"/>
            </a:xfrm>
            <a:prstGeom prst="rect">
              <a:avLst/>
            </a:prstGeom>
            <a:noFill/>
            <a:ln w="9525">
              <a:noFill/>
              <a:miter lim="800000"/>
              <a:headEnd/>
              <a:tailEnd/>
            </a:ln>
          </p:spPr>
          <p:txBody>
            <a:bodyPr lIns="92075" tIns="46038" rIns="92075" bIns="46038">
              <a:prstTxWarp prst="textNoShape">
                <a:avLst/>
              </a:prstTxWarp>
              <a:spAutoFit/>
            </a:bodyPr>
            <a:lstStyle/>
            <a:p>
              <a:r>
                <a:rPr lang="en-GB" sz="2000" b="1">
                  <a:solidFill>
                    <a:srgbClr val="F07944"/>
                  </a:solidFill>
                </a:rPr>
                <a:t>Methotrexat</a:t>
              </a:r>
            </a:p>
            <a:p>
              <a:r>
                <a:rPr lang="en-GB" sz="2000" b="1">
                  <a:solidFill>
                    <a:srgbClr val="F07944"/>
                  </a:solidFill>
                </a:rPr>
                <a:t>5-Fluorouracil</a:t>
              </a:r>
            </a:p>
            <a:p>
              <a:r>
                <a:rPr lang="en-GB" sz="2000">
                  <a:solidFill>
                    <a:srgbClr val="F07944"/>
                  </a:solidFill>
                </a:rPr>
                <a:t>Cytosin Arabinosid</a:t>
              </a:r>
            </a:p>
            <a:p>
              <a:r>
                <a:rPr lang="en-GB" sz="2000">
                  <a:solidFill>
                    <a:srgbClr val="F07944"/>
                  </a:solidFill>
                </a:rPr>
                <a:t>6-Mercaptopurin</a:t>
              </a:r>
            </a:p>
          </p:txBody>
        </p:sp>
        <p:sp>
          <p:nvSpPr>
            <p:cNvPr id="10" name="Rectangle 7"/>
            <p:cNvSpPr>
              <a:spLocks noChangeArrowheads="1"/>
            </p:cNvSpPr>
            <p:nvPr/>
          </p:nvSpPr>
          <p:spPr bwMode="auto">
            <a:xfrm>
              <a:off x="6588125" y="4540171"/>
              <a:ext cx="2255838" cy="1631752"/>
            </a:xfrm>
            <a:prstGeom prst="rect">
              <a:avLst/>
            </a:prstGeom>
            <a:noFill/>
            <a:ln w="9525">
              <a:noFill/>
              <a:miter lim="800000"/>
              <a:headEnd/>
              <a:tailEnd/>
            </a:ln>
          </p:spPr>
          <p:txBody>
            <a:bodyPr lIns="92075" tIns="46038" rIns="92075" bIns="46038">
              <a:prstTxWarp prst="textNoShape">
                <a:avLst/>
              </a:prstTxWarp>
              <a:spAutoFit/>
            </a:bodyPr>
            <a:lstStyle/>
            <a:p>
              <a:r>
                <a:rPr lang="en-GB" sz="2000">
                  <a:solidFill>
                    <a:srgbClr val="81BFEE"/>
                  </a:solidFill>
                </a:rPr>
                <a:t>Mitomycin-C</a:t>
              </a:r>
            </a:p>
            <a:p>
              <a:r>
                <a:rPr lang="en-GB" sz="2000" b="1">
                  <a:solidFill>
                    <a:srgbClr val="81BFEE"/>
                  </a:solidFill>
                </a:rPr>
                <a:t>Gemcitabin</a:t>
              </a:r>
            </a:p>
            <a:p>
              <a:r>
                <a:rPr lang="en-GB" sz="2000">
                  <a:solidFill>
                    <a:srgbClr val="81BFEE"/>
                  </a:solidFill>
                </a:rPr>
                <a:t>Daunorubicin</a:t>
              </a:r>
            </a:p>
            <a:p>
              <a:r>
                <a:rPr lang="en-GB" sz="2000">
                  <a:solidFill>
                    <a:srgbClr val="81BFEE"/>
                  </a:solidFill>
                </a:rPr>
                <a:t>Platinderivate</a:t>
              </a:r>
            </a:p>
            <a:p>
              <a:r>
                <a:rPr lang="en-GB" sz="2000" b="1">
                  <a:solidFill>
                    <a:srgbClr val="81BFEE"/>
                  </a:solidFill>
                </a:rPr>
                <a:t>Hydroxyurea</a:t>
              </a:r>
            </a:p>
          </p:txBody>
        </p:sp>
        <p:sp>
          <p:nvSpPr>
            <p:cNvPr id="11" name="Line 8"/>
            <p:cNvSpPr>
              <a:spLocks noChangeShapeType="1"/>
            </p:cNvSpPr>
            <p:nvPr/>
          </p:nvSpPr>
          <p:spPr bwMode="auto">
            <a:xfrm flipV="1">
              <a:off x="2555875" y="5300663"/>
              <a:ext cx="1223963" cy="288925"/>
            </a:xfrm>
            <a:prstGeom prst="line">
              <a:avLst/>
            </a:prstGeom>
            <a:noFill/>
            <a:ln w="38100">
              <a:solidFill>
                <a:srgbClr val="FF0000"/>
              </a:solidFill>
              <a:round/>
              <a:headEnd/>
              <a:tailEnd type="triangle" w="med" len="med"/>
            </a:ln>
          </p:spPr>
          <p:txBody>
            <a:bodyPr>
              <a:prstTxWarp prst="textNoShape">
                <a:avLst/>
              </a:prstTxWarp>
            </a:bodyPr>
            <a:lstStyle/>
            <a:p>
              <a:endParaRPr lang="de-DE"/>
            </a:p>
          </p:txBody>
        </p:sp>
        <p:sp>
          <p:nvSpPr>
            <p:cNvPr id="12" name="Line 9"/>
            <p:cNvSpPr>
              <a:spLocks noChangeShapeType="1"/>
            </p:cNvSpPr>
            <p:nvPr/>
          </p:nvSpPr>
          <p:spPr bwMode="auto">
            <a:xfrm>
              <a:off x="2339975" y="2349500"/>
              <a:ext cx="1582738" cy="1079500"/>
            </a:xfrm>
            <a:prstGeom prst="line">
              <a:avLst/>
            </a:prstGeom>
            <a:noFill/>
            <a:ln w="38100">
              <a:solidFill>
                <a:srgbClr val="FF0000"/>
              </a:solidFill>
              <a:round/>
              <a:headEnd/>
              <a:tailEnd type="triangle" w="med" len="med"/>
            </a:ln>
          </p:spPr>
          <p:txBody>
            <a:bodyPr>
              <a:prstTxWarp prst="textNoShape">
                <a:avLst/>
              </a:prstTxWarp>
            </a:bodyPr>
            <a:lstStyle/>
            <a:p>
              <a:endParaRPr lang="de-DE"/>
            </a:p>
          </p:txBody>
        </p:sp>
        <p:sp>
          <p:nvSpPr>
            <p:cNvPr id="13" name="Line 10"/>
            <p:cNvSpPr>
              <a:spLocks noChangeShapeType="1"/>
            </p:cNvSpPr>
            <p:nvPr/>
          </p:nvSpPr>
          <p:spPr bwMode="auto">
            <a:xfrm flipH="1">
              <a:off x="5219700" y="2133600"/>
              <a:ext cx="1223963" cy="720725"/>
            </a:xfrm>
            <a:prstGeom prst="line">
              <a:avLst/>
            </a:prstGeom>
            <a:noFill/>
            <a:ln w="38100">
              <a:solidFill>
                <a:srgbClr val="FF0000"/>
              </a:solidFill>
              <a:round/>
              <a:headEnd/>
              <a:tailEnd type="triangle" w="med" len="med"/>
            </a:ln>
          </p:spPr>
          <p:txBody>
            <a:bodyPr>
              <a:prstTxWarp prst="textNoShape">
                <a:avLst/>
              </a:prstTxWarp>
            </a:bodyPr>
            <a:lstStyle/>
            <a:p>
              <a:endParaRPr lang="de-DE"/>
            </a:p>
          </p:txBody>
        </p:sp>
        <p:sp>
          <p:nvSpPr>
            <p:cNvPr id="14" name="Line 11"/>
            <p:cNvSpPr>
              <a:spLocks noChangeShapeType="1"/>
            </p:cNvSpPr>
            <p:nvPr/>
          </p:nvSpPr>
          <p:spPr bwMode="auto">
            <a:xfrm flipH="1" flipV="1">
              <a:off x="6300788" y="4797425"/>
              <a:ext cx="287337" cy="719138"/>
            </a:xfrm>
            <a:prstGeom prst="line">
              <a:avLst/>
            </a:prstGeom>
            <a:noFill/>
            <a:ln w="38100">
              <a:solidFill>
                <a:srgbClr val="FF0000"/>
              </a:solidFill>
              <a:round/>
              <a:headEnd/>
              <a:tailEnd type="triangle" w="med" len="med"/>
            </a:ln>
          </p:spPr>
          <p:txBody>
            <a:bodyPr>
              <a:prstTxWarp prst="textNoShape">
                <a:avLst/>
              </a:prstTxWarp>
            </a:bodyPr>
            <a:lstStyle/>
            <a:p>
              <a:endParaRPr lang="de-DE"/>
            </a:p>
          </p:txBody>
        </p:sp>
      </p:gr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446032017"/>
      </p:ext>
    </p:extLst>
  </p:cSld>
  <p:clrMapOvr>
    <a:masterClrMapping/>
  </p:clrMapOvr>
  <mc:AlternateContent xmlns:mc="http://schemas.openxmlformats.org/markup-compatibility/2006" xmlns:p14="http://schemas.microsoft.com/office/powerpoint/2010/main">
    <mc:Choice Requires="p14">
      <p:transition spd="slow" p14:dur="2000" advTm="10633"/>
    </mc:Choice>
    <mc:Fallback xmlns="">
      <p:transition spd="slow" advTm="106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405483"/>
            <a:ext cx="6408737" cy="503237"/>
          </a:xfrm>
        </p:spPr>
        <p:txBody>
          <a:bodyPr/>
          <a:lstStyle/>
          <a:p>
            <a:r>
              <a:rPr lang="de-DE" dirty="0" smtClean="0"/>
              <a:t>Wirkmechanismen der Chemotherapie</a:t>
            </a:r>
            <a:endParaRPr lang="de-DE" dirty="0"/>
          </a:p>
        </p:txBody>
      </p:sp>
      <p:sp>
        <p:nvSpPr>
          <p:cNvPr id="4" name="Rectangle 3"/>
          <p:cNvSpPr txBox="1">
            <a:spLocks noChangeArrowheads="1"/>
          </p:cNvSpPr>
          <p:nvPr/>
        </p:nvSpPr>
        <p:spPr bwMode="auto">
          <a:xfrm>
            <a:off x="685800" y="1600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de-DE" sz="2400" b="0" i="0" u="none" strike="noStrike" kern="0" cap="none" spc="0" normalizeH="0" baseline="0" noProof="0" dirty="0" smtClean="0">
                <a:ln>
                  <a:noFill/>
                </a:ln>
                <a:solidFill>
                  <a:srgbClr val="00925A"/>
                </a:solidFill>
                <a:effectLst/>
                <a:uLnTx/>
                <a:uFillTx/>
                <a:latin typeface="+mj-lt"/>
                <a:ea typeface="Calibri" charset="0"/>
                <a:cs typeface="Calibri" charset="0"/>
              </a:rPr>
              <a:t>wirkt </a:t>
            </a:r>
            <a:r>
              <a:rPr kumimoji="0" lang="de-DE" sz="2400" b="1" i="0" u="none" strike="noStrike" kern="0" cap="none" spc="0" normalizeH="0" baseline="0" noProof="0" dirty="0" smtClean="0">
                <a:ln>
                  <a:noFill/>
                </a:ln>
                <a:solidFill>
                  <a:srgbClr val="00925A"/>
                </a:solidFill>
                <a:effectLst/>
                <a:uLnTx/>
                <a:uFillTx/>
                <a:latin typeface="+mj-lt"/>
                <a:ea typeface="Calibri" charset="0"/>
                <a:cs typeface="Calibri" charset="0"/>
              </a:rPr>
              <a:t>ungezielt</a:t>
            </a:r>
            <a:r>
              <a:rPr kumimoji="0" lang="de-DE" sz="2400" b="0" i="0" u="none" strike="noStrike" kern="0" cap="none" spc="0" normalizeH="0" baseline="0" noProof="0" dirty="0" smtClean="0">
                <a:ln>
                  <a:noFill/>
                </a:ln>
                <a:solidFill>
                  <a:srgbClr val="00925A"/>
                </a:solidFill>
                <a:effectLst/>
                <a:uLnTx/>
                <a:uFillTx/>
                <a:latin typeface="+mj-lt"/>
                <a:ea typeface="Calibri" charset="0"/>
                <a:cs typeface="Calibri" charset="0"/>
              </a:rPr>
              <a:t> auf alle sich schnell teilenden Zellen</a:t>
            </a:r>
          </a:p>
          <a:p>
            <a:pPr marL="342900" marR="0" lvl="0" indent="-342900" algn="l" defTabSz="914400" rtl="0" eaLnBrk="0" fontAlgn="base" latinLnBrk="0" hangingPunct="0">
              <a:lnSpc>
                <a:spcPct val="90000"/>
              </a:lnSpc>
              <a:spcBef>
                <a:spcPct val="20000"/>
              </a:spcBef>
              <a:spcAft>
                <a:spcPct val="0"/>
              </a:spcAft>
              <a:buClrTx/>
              <a:buSzTx/>
              <a:buFontTx/>
              <a:buNone/>
              <a:tabLst/>
              <a:defRPr/>
            </a:pPr>
            <a:endParaRPr kumimoji="0" lang="de-DE" sz="800" b="0" i="0" u="none" strike="noStrike" kern="0" cap="none" spc="0" normalizeH="0" baseline="0" noProof="0" dirty="0" smtClean="0">
              <a:ln>
                <a:noFill/>
              </a:ln>
              <a:solidFill>
                <a:srgbClr val="00925A"/>
              </a:solidFill>
              <a:effectLst/>
              <a:uLnTx/>
              <a:uFillTx/>
              <a:latin typeface="+mj-lt"/>
              <a:ea typeface="Calibri" charset="0"/>
              <a:cs typeface="Calibri" charset="0"/>
            </a:endParaRP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de-DE" sz="2400" b="0" i="0" u="none" strike="noStrike" kern="0" cap="none" spc="0" normalizeH="0" baseline="0" noProof="0" dirty="0" smtClean="0">
                <a:ln>
                  <a:noFill/>
                </a:ln>
                <a:solidFill>
                  <a:srgbClr val="00925A"/>
                </a:solidFill>
                <a:effectLst/>
                <a:uLnTx/>
                <a:uFillTx/>
                <a:latin typeface="+mj-lt"/>
                <a:ea typeface="Calibri" charset="0"/>
                <a:cs typeface="Calibri" charset="0"/>
              </a:rPr>
              <a:t>auf </a:t>
            </a:r>
            <a:r>
              <a:rPr kumimoji="0" lang="de-DE" sz="2400" b="1" i="0" u="none" strike="noStrike" kern="0" cap="none" spc="0" normalizeH="0" baseline="0" noProof="0" dirty="0" smtClean="0">
                <a:ln>
                  <a:noFill/>
                </a:ln>
                <a:solidFill>
                  <a:srgbClr val="00925A"/>
                </a:solidFill>
                <a:effectLst/>
                <a:uLnTx/>
                <a:uFillTx/>
                <a:latin typeface="+mj-lt"/>
                <a:ea typeface="Calibri" charset="0"/>
                <a:cs typeface="Calibri" charset="0"/>
              </a:rPr>
              <a:t>Tumorzellen</a:t>
            </a: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de-DE" sz="2400" i="0" u="none" strike="noStrike" kern="0" cap="none" spc="0" normalizeH="0" baseline="0" noProof="0" dirty="0" smtClean="0">
                <a:ln>
                  <a:noFill/>
                </a:ln>
                <a:solidFill>
                  <a:srgbClr val="00925A"/>
                </a:solidFill>
                <a:effectLst/>
                <a:uLnTx/>
                <a:uFillTx/>
                <a:latin typeface="+mj-lt"/>
                <a:ea typeface="Calibri" charset="0"/>
                <a:cs typeface="Calibri" charset="0"/>
              </a:rPr>
              <a:t>und</a:t>
            </a:r>
            <a:r>
              <a:rPr kumimoji="0" lang="de-DE" sz="2400" b="1" i="0" u="none" strike="noStrike" kern="0" cap="none" spc="0" normalizeH="0" baseline="0" noProof="0" dirty="0" smtClean="0">
                <a:ln>
                  <a:noFill/>
                </a:ln>
                <a:solidFill>
                  <a:srgbClr val="00925A"/>
                </a:solidFill>
                <a:effectLst/>
                <a:uLnTx/>
                <a:uFillTx/>
                <a:latin typeface="+mj-lt"/>
                <a:ea typeface="Calibri" charset="0"/>
                <a:cs typeface="Calibri" charset="0"/>
              </a:rPr>
              <a:t> körpereigene Zellen</a:t>
            </a:r>
          </a:p>
          <a:p>
            <a:pPr marL="342900" marR="0" lvl="0" indent="-342900" algn="l" defTabSz="914400" rtl="0" eaLnBrk="0" fontAlgn="base" latinLnBrk="0" hangingPunct="0">
              <a:lnSpc>
                <a:spcPct val="90000"/>
              </a:lnSpc>
              <a:spcBef>
                <a:spcPct val="20000"/>
              </a:spcBef>
              <a:spcAft>
                <a:spcPct val="0"/>
              </a:spcAft>
              <a:buClrTx/>
              <a:buSzTx/>
              <a:buFontTx/>
              <a:buNone/>
              <a:tabLst/>
              <a:defRPr/>
            </a:pPr>
            <a:endParaRPr kumimoji="0" lang="de-DE" sz="2400" b="1" i="0" u="none" strike="noStrike" kern="0" cap="none" spc="0" normalizeH="0" baseline="0" noProof="0" dirty="0" smtClean="0">
              <a:ln>
                <a:noFill/>
              </a:ln>
              <a:solidFill>
                <a:srgbClr val="00925A"/>
              </a:solidFill>
              <a:effectLst/>
              <a:uLnTx/>
              <a:uFillTx/>
              <a:latin typeface="+mj-lt"/>
              <a:ea typeface="Calibri" charset="0"/>
              <a:cs typeface="Calibri" charset="0"/>
            </a:endParaRP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de-DE" sz="2400" b="0" i="0" u="none" strike="noStrike" kern="0" cap="none" spc="0" normalizeH="0" baseline="0" noProof="0" dirty="0" smtClean="0">
                <a:ln>
                  <a:noFill/>
                </a:ln>
                <a:solidFill>
                  <a:srgbClr val="00925A"/>
                </a:solidFill>
                <a:effectLst/>
                <a:uLnTx/>
                <a:uFillTx/>
                <a:latin typeface="+mj-lt"/>
                <a:ea typeface="Calibri" charset="0"/>
                <a:cs typeface="Calibri" charset="0"/>
              </a:rPr>
              <a:t>			akut:		Blutbildung</a:t>
            </a: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de-DE" sz="2400" b="0" i="0" u="none" strike="noStrike" kern="0" cap="none" spc="0" normalizeH="0" baseline="0" noProof="0" dirty="0" smtClean="0">
                <a:ln>
                  <a:noFill/>
                </a:ln>
                <a:solidFill>
                  <a:srgbClr val="00925A"/>
                </a:solidFill>
                <a:effectLst/>
                <a:uLnTx/>
                <a:uFillTx/>
                <a:latin typeface="+mj-lt"/>
                <a:ea typeface="Calibri" charset="0"/>
                <a:cs typeface="Calibri" charset="0"/>
              </a:rPr>
              <a:t>					Magen-Darm-Trakt</a:t>
            </a: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de-DE" sz="2400" b="0" i="0" u="none" strike="noStrike" kern="0" cap="none" spc="0" normalizeH="0" baseline="0" noProof="0" dirty="0" smtClean="0">
                <a:ln>
                  <a:noFill/>
                </a:ln>
                <a:solidFill>
                  <a:srgbClr val="00925A"/>
                </a:solidFill>
                <a:effectLst/>
                <a:uLnTx/>
                <a:uFillTx/>
                <a:latin typeface="+mj-lt"/>
                <a:ea typeface="Calibri" charset="0"/>
                <a:cs typeface="Calibri" charset="0"/>
              </a:rPr>
              <a:t>					Schleimhäute</a:t>
            </a: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de-DE" sz="2400" b="0" i="0" u="none" strike="noStrike" kern="0" cap="none" spc="0" normalizeH="0" baseline="0" noProof="0" dirty="0" smtClean="0">
                <a:ln>
                  <a:noFill/>
                </a:ln>
                <a:solidFill>
                  <a:srgbClr val="00925A"/>
                </a:solidFill>
                <a:effectLst/>
                <a:uLnTx/>
                <a:uFillTx/>
                <a:latin typeface="+mj-lt"/>
                <a:ea typeface="Calibri" charset="0"/>
                <a:cs typeface="Calibri" charset="0"/>
              </a:rPr>
              <a:t>					Haarwurzeln</a:t>
            </a: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de-DE" sz="2400" b="0" i="0" u="none" strike="noStrike" kern="0" cap="none" spc="0" normalizeH="0" baseline="0" noProof="0" dirty="0" smtClean="0">
                <a:ln>
                  <a:noFill/>
                </a:ln>
                <a:solidFill>
                  <a:srgbClr val="00925A"/>
                </a:solidFill>
                <a:effectLst/>
                <a:uLnTx/>
                <a:uFillTx/>
                <a:latin typeface="+mj-lt"/>
                <a:ea typeface="Calibri" charset="0"/>
                <a:cs typeface="Calibri" charset="0"/>
              </a:rPr>
              <a:t>			verzögert:	Herz</a:t>
            </a: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de-DE" sz="2400" b="0" i="0" u="none" strike="noStrike" kern="0" cap="none" spc="0" normalizeH="0" baseline="0" noProof="0" dirty="0" smtClean="0">
                <a:ln>
                  <a:noFill/>
                </a:ln>
                <a:solidFill>
                  <a:srgbClr val="00925A"/>
                </a:solidFill>
                <a:effectLst/>
                <a:uLnTx/>
                <a:uFillTx/>
                <a:latin typeface="+mj-lt"/>
                <a:ea typeface="Calibri" charset="0"/>
                <a:cs typeface="Calibri" charset="0"/>
              </a:rPr>
              <a:t>					Nerven</a:t>
            </a:r>
          </a:p>
          <a:p>
            <a:pPr marL="342900" marR="0" lvl="0" indent="-342900" algn="l" defTabSz="914400" rtl="0" eaLnBrk="0" fontAlgn="base" latinLnBrk="0" hangingPunct="0">
              <a:lnSpc>
                <a:spcPct val="90000"/>
              </a:lnSpc>
              <a:spcBef>
                <a:spcPct val="20000"/>
              </a:spcBef>
              <a:spcAft>
                <a:spcPct val="0"/>
              </a:spcAft>
              <a:buClrTx/>
              <a:buSzTx/>
              <a:buFontTx/>
              <a:buNone/>
              <a:tabLst/>
              <a:defRPr/>
            </a:pPr>
            <a:r>
              <a:rPr kumimoji="0" lang="de-DE" sz="2400" b="0" i="0" u="none" strike="noStrike" kern="0" cap="none" spc="0" normalizeH="0" baseline="0" noProof="0" dirty="0" smtClean="0">
                <a:ln>
                  <a:noFill/>
                </a:ln>
                <a:solidFill>
                  <a:srgbClr val="00925A"/>
                </a:solidFill>
                <a:effectLst/>
                <a:uLnTx/>
                <a:uFillTx/>
                <a:latin typeface="+mj-lt"/>
                <a:ea typeface="Calibri" charset="0"/>
                <a:cs typeface="Calibri" charset="0"/>
              </a:rPr>
              <a:t>					Haut</a:t>
            </a:r>
            <a:endParaRPr kumimoji="0" lang="de-DE" sz="2400" b="0" i="0" u="none" strike="noStrike" kern="0" cap="none" spc="0" normalizeH="0" baseline="0" noProof="0" dirty="0">
              <a:ln>
                <a:noFill/>
              </a:ln>
              <a:solidFill>
                <a:srgbClr val="00925A"/>
              </a:solidFill>
              <a:effectLst/>
              <a:uLnTx/>
              <a:uFillTx/>
              <a:latin typeface="+mj-lt"/>
              <a:ea typeface="Calibri" charset="0"/>
              <a:cs typeface="Calibri" charset="0"/>
            </a:endParaRPr>
          </a:p>
        </p:txBody>
      </p:sp>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387676620"/>
      </p:ext>
    </p:extLst>
  </p:cSld>
  <p:clrMapOvr>
    <a:masterClrMapping/>
  </p:clrMapOvr>
  <mc:AlternateContent xmlns:mc="http://schemas.openxmlformats.org/markup-compatibility/2006" xmlns:p14="http://schemas.microsoft.com/office/powerpoint/2010/main">
    <mc:Choice Requires="p14">
      <p:transition spd="slow" p14:dur="2000" advTm="35271"/>
    </mc:Choice>
    <mc:Fallback xmlns="">
      <p:transition spd="slow" advTm="3527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Grp="1" noChangeArrowheads="1"/>
          </p:cNvSpPr>
          <p:nvPr>
            <p:ph type="title"/>
          </p:nvPr>
        </p:nvSpPr>
        <p:spPr>
          <a:xfrm>
            <a:off x="395536" y="537493"/>
            <a:ext cx="8477680" cy="803275"/>
          </a:xfrm>
        </p:spPr>
        <p:txBody>
          <a:bodyPr anchor="t">
            <a:normAutofit/>
          </a:bodyPr>
          <a:lstStyle/>
          <a:p>
            <a:pPr eaLnBrk="1" hangingPunct="1"/>
            <a:r>
              <a:rPr lang="de-DE" dirty="0" smtClean="0"/>
              <a:t>„neue“ = molekulare = zielgerichtete Therapien</a:t>
            </a:r>
          </a:p>
        </p:txBody>
      </p:sp>
      <p:pic>
        <p:nvPicPr>
          <p:cNvPr id="20483" name="Picture 4"/>
          <p:cNvPicPr>
            <a:picLocks noGrp="1" noChangeAspect="1" noChangeArrowheads="1"/>
          </p:cNvPicPr>
          <p:nvPr>
            <p:ph idx="1"/>
          </p:nvPr>
        </p:nvPicPr>
        <p:blipFill>
          <a:blip r:embed="rId4"/>
          <a:srcRect/>
          <a:stretch>
            <a:fillRect/>
          </a:stretch>
        </p:blipFill>
        <p:spPr>
          <a:xfrm>
            <a:off x="2971800" y="1524000"/>
            <a:ext cx="3255963" cy="4784725"/>
          </a:xfrm>
          <a:noFill/>
        </p:spPr>
      </p:pic>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215567342"/>
      </p:ext>
    </p:extLst>
  </p:cSld>
  <p:clrMapOvr>
    <a:masterClrMapping/>
  </p:clrMapOvr>
  <p:transition advTm="4328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6100763" y="2095500"/>
            <a:ext cx="2365375" cy="1262063"/>
          </a:xfrm>
          <a:prstGeom prst="rect">
            <a:avLst/>
          </a:prstGeom>
          <a:noFill/>
          <a:ln w="9525">
            <a:noFill/>
            <a:miter lim="800000"/>
            <a:headEnd/>
            <a:tailEnd/>
          </a:ln>
        </p:spPr>
        <p:txBody>
          <a:bodyPr wrap="none">
            <a:prstTxWarp prst="textNoShape">
              <a:avLst/>
            </a:prstTxWarp>
            <a:spAutoFit/>
          </a:bodyPr>
          <a:lstStyle/>
          <a:p>
            <a:pPr marL="342900" indent="-342900">
              <a:spcBef>
                <a:spcPct val="50000"/>
              </a:spcBef>
              <a:buFontTx/>
              <a:buAutoNum type="arabicPeriod" startAt="2"/>
            </a:pPr>
            <a:r>
              <a:rPr lang="de-DE" sz="1600"/>
              <a:t>Wachstumsfaktoren </a:t>
            </a:r>
            <a:br>
              <a:rPr lang="de-DE" sz="1600"/>
            </a:br>
            <a:r>
              <a:rPr lang="de-DE" sz="1600"/>
              <a:t>und Rezeptoren für</a:t>
            </a:r>
            <a:br>
              <a:rPr lang="de-DE" sz="1600"/>
            </a:br>
            <a:r>
              <a:rPr lang="de-DE" sz="1600"/>
              <a:t>Wachstumsfaktoren</a:t>
            </a:r>
            <a:br>
              <a:rPr lang="de-DE" sz="1600"/>
            </a:br>
            <a:r>
              <a:rPr lang="de-DE" sz="1400"/>
              <a:t>HER-Familie, VEGF/R, </a:t>
            </a:r>
            <a:br>
              <a:rPr lang="de-DE" sz="1400"/>
            </a:br>
            <a:r>
              <a:rPr lang="de-DE" sz="1400"/>
              <a:t>c-kit/SCFR</a:t>
            </a:r>
          </a:p>
        </p:txBody>
      </p:sp>
      <p:sp>
        <p:nvSpPr>
          <p:cNvPr id="573443" name="Oval 3"/>
          <p:cNvSpPr>
            <a:spLocks noChangeArrowheads="1"/>
          </p:cNvSpPr>
          <p:nvPr/>
        </p:nvSpPr>
        <p:spPr bwMode="auto">
          <a:xfrm>
            <a:off x="2771775" y="2349500"/>
            <a:ext cx="3529013" cy="2951163"/>
          </a:xfrm>
          <a:prstGeom prst="ellipse">
            <a:avLst/>
          </a:prstGeom>
          <a:solidFill>
            <a:srgbClr val="99CCFF"/>
          </a:solidFill>
          <a:ln w="9525">
            <a:noFill/>
            <a:round/>
            <a:headEnd/>
            <a:tailEnd/>
          </a:ln>
          <a:effectLst/>
        </p:spPr>
        <p:txBody>
          <a:bodyPr wrap="none" anchor="ctr">
            <a:prstTxWarp prst="textNoShape">
              <a:avLst/>
            </a:prstTxWarp>
          </a:bodyPr>
          <a:lstStyle/>
          <a:p>
            <a:pPr>
              <a:defRPr/>
            </a:pPr>
            <a:endParaRPr lang="de-DE">
              <a:effectLst>
                <a:outerShdw blurRad="38100" dist="38100" dir="2700000" algn="tl">
                  <a:srgbClr val="FFFFFF"/>
                </a:outerShdw>
              </a:effectLst>
              <a:latin typeface="Arial" pitchFamily="-112" charset="0"/>
            </a:endParaRPr>
          </a:p>
        </p:txBody>
      </p:sp>
      <p:sp>
        <p:nvSpPr>
          <p:cNvPr id="21508" name="Oval 4"/>
          <p:cNvSpPr>
            <a:spLocks noChangeArrowheads="1"/>
          </p:cNvSpPr>
          <p:nvPr/>
        </p:nvSpPr>
        <p:spPr bwMode="auto">
          <a:xfrm>
            <a:off x="3389313" y="2343150"/>
            <a:ext cx="534987" cy="365125"/>
          </a:xfrm>
          <a:prstGeom prst="ellipse">
            <a:avLst/>
          </a:prstGeom>
          <a:solidFill>
            <a:srgbClr val="0000FF"/>
          </a:solidFill>
          <a:ln w="9525">
            <a:noFill/>
            <a:round/>
            <a:headEnd/>
            <a:tailEnd/>
          </a:ln>
        </p:spPr>
        <p:txBody>
          <a:bodyPr wrap="none" anchor="ctr">
            <a:prstTxWarp prst="textNoShape">
              <a:avLst/>
            </a:prstTxWarp>
          </a:bodyPr>
          <a:lstStyle/>
          <a:p>
            <a:pPr algn="ctr"/>
            <a:r>
              <a:rPr lang="en-US" sz="1600">
                <a:solidFill>
                  <a:schemeClr val="bg1"/>
                </a:solidFill>
              </a:rPr>
              <a:t>1</a:t>
            </a:r>
          </a:p>
        </p:txBody>
      </p:sp>
      <p:sp>
        <p:nvSpPr>
          <p:cNvPr id="21509" name="Oval 5"/>
          <p:cNvSpPr>
            <a:spLocks noChangeArrowheads="1"/>
          </p:cNvSpPr>
          <p:nvPr/>
        </p:nvSpPr>
        <p:spPr bwMode="auto">
          <a:xfrm>
            <a:off x="3132138" y="4365625"/>
            <a:ext cx="533400" cy="365125"/>
          </a:xfrm>
          <a:prstGeom prst="ellipse">
            <a:avLst/>
          </a:prstGeom>
          <a:solidFill>
            <a:srgbClr val="0000FF"/>
          </a:solidFill>
          <a:ln w="9525">
            <a:noFill/>
            <a:round/>
            <a:headEnd/>
            <a:tailEnd/>
          </a:ln>
        </p:spPr>
        <p:txBody>
          <a:bodyPr wrap="none" anchor="ctr">
            <a:prstTxWarp prst="textNoShape">
              <a:avLst/>
            </a:prstTxWarp>
          </a:bodyPr>
          <a:lstStyle/>
          <a:p>
            <a:pPr algn="ctr"/>
            <a:r>
              <a:rPr lang="en-US" sz="1600">
                <a:solidFill>
                  <a:schemeClr val="bg1"/>
                </a:solidFill>
              </a:rPr>
              <a:t>5</a:t>
            </a:r>
          </a:p>
        </p:txBody>
      </p:sp>
      <p:sp>
        <p:nvSpPr>
          <p:cNvPr id="21510" name="Oval 6"/>
          <p:cNvSpPr>
            <a:spLocks noChangeArrowheads="1"/>
          </p:cNvSpPr>
          <p:nvPr/>
        </p:nvSpPr>
        <p:spPr bwMode="auto">
          <a:xfrm>
            <a:off x="5580063" y="2559050"/>
            <a:ext cx="533400" cy="365125"/>
          </a:xfrm>
          <a:prstGeom prst="ellipse">
            <a:avLst/>
          </a:prstGeom>
          <a:solidFill>
            <a:srgbClr val="0000FF"/>
          </a:solidFill>
          <a:ln w="9525">
            <a:noFill/>
            <a:round/>
            <a:headEnd/>
            <a:tailEnd/>
          </a:ln>
        </p:spPr>
        <p:txBody>
          <a:bodyPr wrap="none" anchor="ctr">
            <a:prstTxWarp prst="textNoShape">
              <a:avLst/>
            </a:prstTxWarp>
          </a:bodyPr>
          <a:lstStyle/>
          <a:p>
            <a:pPr algn="ctr"/>
            <a:r>
              <a:rPr lang="en-US" sz="1600">
                <a:solidFill>
                  <a:schemeClr val="bg1"/>
                </a:solidFill>
              </a:rPr>
              <a:t>2</a:t>
            </a:r>
          </a:p>
        </p:txBody>
      </p:sp>
      <p:sp>
        <p:nvSpPr>
          <p:cNvPr id="21511" name="Oval 7"/>
          <p:cNvSpPr>
            <a:spLocks noChangeArrowheads="1"/>
          </p:cNvSpPr>
          <p:nvPr/>
        </p:nvSpPr>
        <p:spPr bwMode="auto">
          <a:xfrm>
            <a:off x="2165350" y="3349625"/>
            <a:ext cx="534988" cy="366713"/>
          </a:xfrm>
          <a:prstGeom prst="ellipse">
            <a:avLst/>
          </a:prstGeom>
          <a:solidFill>
            <a:srgbClr val="0000FF"/>
          </a:solidFill>
          <a:ln w="9525">
            <a:noFill/>
            <a:round/>
            <a:headEnd/>
            <a:tailEnd/>
          </a:ln>
        </p:spPr>
        <p:txBody>
          <a:bodyPr wrap="none" anchor="ctr">
            <a:prstTxWarp prst="textNoShape">
              <a:avLst/>
            </a:prstTxWarp>
          </a:bodyPr>
          <a:lstStyle/>
          <a:p>
            <a:pPr algn="ctr"/>
            <a:r>
              <a:rPr lang="en-US" sz="1600">
                <a:solidFill>
                  <a:schemeClr val="bg1"/>
                </a:solidFill>
              </a:rPr>
              <a:t>6</a:t>
            </a:r>
          </a:p>
        </p:txBody>
      </p:sp>
      <p:sp>
        <p:nvSpPr>
          <p:cNvPr id="21512" name="Oval 8"/>
          <p:cNvSpPr>
            <a:spLocks noChangeArrowheads="1"/>
          </p:cNvSpPr>
          <p:nvPr/>
        </p:nvSpPr>
        <p:spPr bwMode="auto">
          <a:xfrm>
            <a:off x="3546475" y="3394075"/>
            <a:ext cx="1439863" cy="1265238"/>
          </a:xfrm>
          <a:prstGeom prst="ellipse">
            <a:avLst/>
          </a:prstGeom>
          <a:solidFill>
            <a:schemeClr val="accent1"/>
          </a:solidFill>
          <a:ln w="9525">
            <a:noFill/>
            <a:round/>
            <a:headEnd/>
            <a:tailEnd/>
          </a:ln>
        </p:spPr>
        <p:txBody>
          <a:bodyPr wrap="none" anchor="ctr">
            <a:prstTxWarp prst="textNoShape">
              <a:avLst/>
            </a:prstTxWarp>
          </a:bodyPr>
          <a:lstStyle/>
          <a:p>
            <a:pPr algn="ctr"/>
            <a:endParaRPr lang="de-DE" sz="1800">
              <a:solidFill>
                <a:srgbClr val="66FFFF"/>
              </a:solidFill>
            </a:endParaRPr>
          </a:p>
        </p:txBody>
      </p:sp>
      <p:sp>
        <p:nvSpPr>
          <p:cNvPr id="21513" name="Oval 9"/>
          <p:cNvSpPr>
            <a:spLocks noChangeArrowheads="1"/>
          </p:cNvSpPr>
          <p:nvPr/>
        </p:nvSpPr>
        <p:spPr bwMode="auto">
          <a:xfrm>
            <a:off x="4286250" y="4365625"/>
            <a:ext cx="534988" cy="365125"/>
          </a:xfrm>
          <a:prstGeom prst="ellipse">
            <a:avLst/>
          </a:prstGeom>
          <a:solidFill>
            <a:srgbClr val="0000FF"/>
          </a:solidFill>
          <a:ln w="9525">
            <a:noFill/>
            <a:round/>
            <a:headEnd/>
            <a:tailEnd/>
          </a:ln>
        </p:spPr>
        <p:txBody>
          <a:bodyPr wrap="none" anchor="ctr">
            <a:prstTxWarp prst="textNoShape">
              <a:avLst/>
            </a:prstTxWarp>
          </a:bodyPr>
          <a:lstStyle/>
          <a:p>
            <a:pPr algn="ctr"/>
            <a:r>
              <a:rPr lang="en-US" sz="1600">
                <a:solidFill>
                  <a:schemeClr val="bg1"/>
                </a:solidFill>
              </a:rPr>
              <a:t>4</a:t>
            </a:r>
          </a:p>
        </p:txBody>
      </p:sp>
      <p:sp>
        <p:nvSpPr>
          <p:cNvPr id="21514" name="Text Box 10"/>
          <p:cNvSpPr txBox="1">
            <a:spLocks noChangeArrowheads="1"/>
          </p:cNvSpPr>
          <p:nvPr/>
        </p:nvSpPr>
        <p:spPr bwMode="auto">
          <a:xfrm>
            <a:off x="377825" y="1773238"/>
            <a:ext cx="2627313" cy="1016000"/>
          </a:xfrm>
          <a:prstGeom prst="rect">
            <a:avLst/>
          </a:prstGeom>
          <a:noFill/>
          <a:ln w="9525">
            <a:noFill/>
            <a:miter lim="800000"/>
            <a:headEnd/>
            <a:tailEnd/>
          </a:ln>
        </p:spPr>
        <p:txBody>
          <a:bodyPr wrap="none">
            <a:prstTxWarp prst="textNoShape">
              <a:avLst/>
            </a:prstTxWarp>
            <a:spAutoFit/>
          </a:bodyPr>
          <a:lstStyle/>
          <a:p>
            <a:pPr marL="342900" indent="-342900">
              <a:spcBef>
                <a:spcPct val="50000"/>
              </a:spcBef>
              <a:buFontTx/>
              <a:buAutoNum type="arabicPeriod"/>
            </a:pPr>
            <a:r>
              <a:rPr lang="de-DE" sz="1600"/>
              <a:t>Tumorassoziierte </a:t>
            </a:r>
            <a:br>
              <a:rPr lang="de-DE" sz="1600"/>
            </a:br>
            <a:r>
              <a:rPr lang="de-DE" sz="1600"/>
              <a:t>Antigene/Marker</a:t>
            </a:r>
            <a:br>
              <a:rPr lang="de-DE" sz="1600"/>
            </a:br>
            <a:r>
              <a:rPr lang="de-DE" sz="1400"/>
              <a:t>Ganglioside, CEA, MAGE, </a:t>
            </a:r>
            <a:br>
              <a:rPr lang="de-DE" sz="1400"/>
            </a:br>
            <a:r>
              <a:rPr lang="de-DE" sz="1400"/>
              <a:t>CD20, CD22</a:t>
            </a:r>
          </a:p>
        </p:txBody>
      </p:sp>
      <p:sp>
        <p:nvSpPr>
          <p:cNvPr id="21515" name="Text Box 11"/>
          <p:cNvSpPr txBox="1">
            <a:spLocks noChangeArrowheads="1"/>
          </p:cNvSpPr>
          <p:nvPr/>
        </p:nvSpPr>
        <p:spPr bwMode="auto">
          <a:xfrm>
            <a:off x="1746250" y="5229225"/>
            <a:ext cx="1506538" cy="338138"/>
          </a:xfrm>
          <a:prstGeom prst="rect">
            <a:avLst/>
          </a:prstGeom>
          <a:noFill/>
          <a:ln w="9525">
            <a:noFill/>
            <a:miter lim="800000"/>
            <a:headEnd/>
            <a:tailEnd/>
          </a:ln>
        </p:spPr>
        <p:txBody>
          <a:bodyPr wrap="none">
            <a:prstTxWarp prst="textNoShape">
              <a:avLst/>
            </a:prstTxWarp>
            <a:spAutoFit/>
          </a:bodyPr>
          <a:lstStyle/>
          <a:p>
            <a:pPr marL="342900" indent="-342900">
              <a:spcBef>
                <a:spcPct val="50000"/>
              </a:spcBef>
              <a:buFontTx/>
              <a:buAutoNum type="arabicPeriod" startAt="5"/>
            </a:pPr>
            <a:r>
              <a:rPr lang="de-DE" sz="1600"/>
              <a:t>Proteasom</a:t>
            </a:r>
            <a:endParaRPr lang="de-DE" sz="1400"/>
          </a:p>
        </p:txBody>
      </p:sp>
      <p:sp>
        <p:nvSpPr>
          <p:cNvPr id="21516" name="Text Box 12"/>
          <p:cNvSpPr txBox="1">
            <a:spLocks noChangeArrowheads="1"/>
          </p:cNvSpPr>
          <p:nvPr/>
        </p:nvSpPr>
        <p:spPr bwMode="auto">
          <a:xfrm>
            <a:off x="4049713" y="5445125"/>
            <a:ext cx="3894137" cy="1016000"/>
          </a:xfrm>
          <a:prstGeom prst="rect">
            <a:avLst/>
          </a:prstGeom>
          <a:noFill/>
          <a:ln w="9525">
            <a:noFill/>
            <a:miter lim="800000"/>
            <a:headEnd/>
            <a:tailEnd/>
          </a:ln>
        </p:spPr>
        <p:txBody>
          <a:bodyPr wrap="none">
            <a:prstTxWarp prst="textNoShape">
              <a:avLst/>
            </a:prstTxWarp>
            <a:spAutoFit/>
          </a:bodyPr>
          <a:lstStyle/>
          <a:p>
            <a:pPr marL="342900" indent="-342900">
              <a:spcBef>
                <a:spcPct val="50000"/>
              </a:spcBef>
              <a:buFontTx/>
              <a:buAutoNum type="arabicPeriod" startAt="4"/>
            </a:pPr>
            <a:r>
              <a:rPr lang="de-DE" sz="1600"/>
              <a:t>Mechanismen für das</a:t>
            </a:r>
            <a:br>
              <a:rPr lang="de-DE" sz="1600"/>
            </a:br>
            <a:r>
              <a:rPr lang="de-DE" sz="1600"/>
              <a:t>Zellüberleben und Apoptose</a:t>
            </a:r>
            <a:br>
              <a:rPr lang="de-DE" sz="1600"/>
            </a:br>
            <a:r>
              <a:rPr lang="de-DE" sz="1400"/>
              <a:t>Cyclin-abhängige Kinasen, mTOR, cGMP,</a:t>
            </a:r>
            <a:br>
              <a:rPr lang="de-DE" sz="1400"/>
            </a:br>
            <a:r>
              <a:rPr lang="de-DE" sz="1400"/>
              <a:t>COX-2, p53, Bcl-2</a:t>
            </a:r>
          </a:p>
        </p:txBody>
      </p:sp>
      <p:sp>
        <p:nvSpPr>
          <p:cNvPr id="21517" name="Text Box 13"/>
          <p:cNvSpPr txBox="1">
            <a:spLocks noChangeArrowheads="1"/>
          </p:cNvSpPr>
          <p:nvPr/>
        </p:nvSpPr>
        <p:spPr bwMode="auto">
          <a:xfrm>
            <a:off x="39688" y="3860800"/>
            <a:ext cx="2441575" cy="800100"/>
          </a:xfrm>
          <a:prstGeom prst="rect">
            <a:avLst/>
          </a:prstGeom>
          <a:noFill/>
          <a:ln w="9525">
            <a:noFill/>
            <a:miter lim="800000"/>
            <a:headEnd/>
            <a:tailEnd/>
          </a:ln>
        </p:spPr>
        <p:txBody>
          <a:bodyPr wrap="none">
            <a:prstTxWarp prst="textNoShape">
              <a:avLst/>
            </a:prstTxWarp>
            <a:spAutoFit/>
          </a:bodyPr>
          <a:lstStyle/>
          <a:p>
            <a:pPr marL="342900" indent="-342900">
              <a:spcBef>
                <a:spcPct val="50000"/>
              </a:spcBef>
              <a:buFontTx/>
              <a:buAutoNum type="arabicPeriod" startAt="6"/>
            </a:pPr>
            <a:r>
              <a:rPr lang="de-DE" sz="1600"/>
              <a:t>Extrazelluläre Matrix/ </a:t>
            </a:r>
            <a:br>
              <a:rPr lang="de-DE" sz="1600"/>
            </a:br>
            <a:r>
              <a:rPr lang="de-DE" sz="1600"/>
              <a:t>angiogene Pathways</a:t>
            </a:r>
            <a:br>
              <a:rPr lang="de-DE" sz="1600"/>
            </a:br>
            <a:r>
              <a:rPr lang="de-DE" sz="1400"/>
              <a:t>MMPs, VEGF, Integrine</a:t>
            </a:r>
            <a:endParaRPr lang="de-DE" sz="1200"/>
          </a:p>
        </p:txBody>
      </p:sp>
      <p:sp>
        <p:nvSpPr>
          <p:cNvPr id="21518" name="Rectangle 14"/>
          <p:cNvSpPr>
            <a:spLocks noGrp="1" noChangeArrowheads="1"/>
          </p:cNvSpPr>
          <p:nvPr>
            <p:ph type="title"/>
          </p:nvPr>
        </p:nvSpPr>
        <p:spPr>
          <a:xfrm>
            <a:off x="395536" y="-234280"/>
            <a:ext cx="8229600" cy="1143000"/>
          </a:xfrm>
        </p:spPr>
        <p:txBody>
          <a:bodyPr>
            <a:normAutofit/>
          </a:bodyPr>
          <a:lstStyle/>
          <a:p>
            <a:pPr eaLnBrk="1" hangingPunct="1"/>
            <a:r>
              <a:rPr lang="de-DE" dirty="0" smtClean="0"/>
              <a:t>„</a:t>
            </a:r>
            <a:r>
              <a:rPr lang="de-DE" dirty="0"/>
              <a:t>Targets</a:t>
            </a:r>
            <a:r>
              <a:rPr lang="de-DE" dirty="0" smtClean="0"/>
              <a:t>“/“Ziele“ </a:t>
            </a:r>
            <a:r>
              <a:rPr lang="de-DE" dirty="0"/>
              <a:t>in der onkologischen Therapie</a:t>
            </a:r>
            <a:endParaRPr lang="en-US" dirty="0"/>
          </a:p>
        </p:txBody>
      </p:sp>
      <p:sp>
        <p:nvSpPr>
          <p:cNvPr id="21519" name="Oval 15"/>
          <p:cNvSpPr>
            <a:spLocks noChangeArrowheads="1"/>
          </p:cNvSpPr>
          <p:nvPr/>
        </p:nvSpPr>
        <p:spPr bwMode="auto">
          <a:xfrm>
            <a:off x="5292725" y="4003675"/>
            <a:ext cx="534988" cy="365125"/>
          </a:xfrm>
          <a:prstGeom prst="ellipse">
            <a:avLst/>
          </a:prstGeom>
          <a:solidFill>
            <a:srgbClr val="0000FF"/>
          </a:solidFill>
          <a:ln w="9525">
            <a:noFill/>
            <a:round/>
            <a:headEnd/>
            <a:tailEnd/>
          </a:ln>
        </p:spPr>
        <p:txBody>
          <a:bodyPr wrap="none" anchor="ctr">
            <a:prstTxWarp prst="textNoShape">
              <a:avLst/>
            </a:prstTxWarp>
          </a:bodyPr>
          <a:lstStyle/>
          <a:p>
            <a:pPr algn="ctr"/>
            <a:r>
              <a:rPr lang="en-US" sz="1600">
                <a:solidFill>
                  <a:schemeClr val="bg1"/>
                </a:solidFill>
              </a:rPr>
              <a:t>3</a:t>
            </a:r>
          </a:p>
        </p:txBody>
      </p:sp>
      <p:sp>
        <p:nvSpPr>
          <p:cNvPr id="21520" name="Text Box 16"/>
          <p:cNvSpPr txBox="1">
            <a:spLocks noChangeArrowheads="1"/>
          </p:cNvSpPr>
          <p:nvPr/>
        </p:nvSpPr>
        <p:spPr bwMode="auto">
          <a:xfrm>
            <a:off x="6153150" y="4191000"/>
            <a:ext cx="2762250" cy="1016000"/>
          </a:xfrm>
          <a:prstGeom prst="rect">
            <a:avLst/>
          </a:prstGeom>
          <a:noFill/>
          <a:ln w="28575">
            <a:noFill/>
            <a:miter lim="800000"/>
            <a:headEnd/>
            <a:tailEnd/>
          </a:ln>
        </p:spPr>
        <p:txBody>
          <a:bodyPr wrap="none">
            <a:prstTxWarp prst="textNoShape">
              <a:avLst/>
            </a:prstTxWarp>
            <a:spAutoFit/>
          </a:bodyPr>
          <a:lstStyle/>
          <a:p>
            <a:pPr marL="342900" indent="-342900">
              <a:spcBef>
                <a:spcPct val="50000"/>
              </a:spcBef>
              <a:buFontTx/>
              <a:buAutoNum type="arabicPeriod" startAt="3"/>
            </a:pPr>
            <a:r>
              <a:rPr lang="de-DE" sz="1600"/>
              <a:t>Signalübertragungs-</a:t>
            </a:r>
            <a:br>
              <a:rPr lang="de-DE" sz="1600"/>
            </a:br>
            <a:r>
              <a:rPr lang="de-DE" sz="1600"/>
              <a:t>wege</a:t>
            </a:r>
            <a:br>
              <a:rPr lang="de-DE" sz="1600"/>
            </a:br>
            <a:r>
              <a:rPr lang="de-DE" sz="1400"/>
              <a:t>Ras, raf, MAPK, MEK, </a:t>
            </a:r>
            <a:br>
              <a:rPr lang="de-DE" sz="1400"/>
            </a:br>
            <a:r>
              <a:rPr lang="de-DE" sz="1400"/>
              <a:t>ERK, Proteinkinase C, PI3K</a:t>
            </a:r>
          </a:p>
        </p:txBody>
      </p:sp>
      <p:sp>
        <p:nvSpPr>
          <p:cNvPr id="573457" name="Line 17"/>
          <p:cNvSpPr>
            <a:spLocks noChangeShapeType="1"/>
          </p:cNvSpPr>
          <p:nvPr/>
        </p:nvSpPr>
        <p:spPr bwMode="auto">
          <a:xfrm rot="4421390">
            <a:off x="5329238" y="3321050"/>
            <a:ext cx="647700" cy="288925"/>
          </a:xfrm>
          <a:prstGeom prst="line">
            <a:avLst/>
          </a:prstGeom>
          <a:noFill/>
          <a:ln w="9525">
            <a:solidFill>
              <a:schemeClr val="tx1"/>
            </a:solidFill>
            <a:round/>
            <a:headEnd/>
            <a:tailEnd type="triangle" w="med" len="med"/>
          </a:ln>
          <a:effectLst/>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235404505"/>
      </p:ext>
    </p:extLst>
  </p:cSld>
  <p:clrMapOvr>
    <a:masterClrMapping/>
  </p:clrMapOvr>
  <p:transition advTm="1592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234280"/>
            <a:ext cx="8229600" cy="1143000"/>
          </a:xfrm>
        </p:spPr>
        <p:txBody>
          <a:bodyPr>
            <a:normAutofit/>
          </a:bodyPr>
          <a:lstStyle/>
          <a:p>
            <a:r>
              <a:rPr lang="de-DE" dirty="0" smtClean="0">
                <a:solidFill>
                  <a:srgbClr val="446280"/>
                </a:solidFill>
              </a:rPr>
              <a:t>zielgerichtete Therapien</a:t>
            </a:r>
            <a:endParaRPr lang="de-DE" dirty="0">
              <a:solidFill>
                <a:srgbClr val="446280"/>
              </a:solidFill>
            </a:endParaRPr>
          </a:p>
        </p:txBody>
      </p:sp>
      <p:sp>
        <p:nvSpPr>
          <p:cNvPr id="4" name="Rectangle 3"/>
          <p:cNvSpPr txBox="1">
            <a:spLocks/>
          </p:cNvSpPr>
          <p:nvPr/>
        </p:nvSpPr>
        <p:spPr>
          <a:xfrm>
            <a:off x="395536" y="1484784"/>
            <a:ext cx="7966076" cy="4632325"/>
          </a:xfrm>
          <a:prstGeom prst="rect">
            <a:avLst/>
          </a:prstGeom>
        </p:spPr>
        <p:txBody>
          <a:bodyPr/>
          <a:lstStyle/>
          <a:p>
            <a:pPr marL="381000" marR="0" lvl="0" indent="-381000" algn="l" defTabSz="457200" rtl="0" eaLnBrk="1" fontAlgn="auto" latinLnBrk="0" hangingPunct="1">
              <a:lnSpc>
                <a:spcPct val="70000"/>
              </a:lnSpc>
              <a:spcBef>
                <a:spcPts val="1075"/>
              </a:spcBef>
              <a:spcAft>
                <a:spcPts val="1800"/>
              </a:spcAft>
              <a:buClrTx/>
              <a:buSzTx/>
              <a:buFont typeface="Arial"/>
              <a:buChar char="•"/>
              <a:tabLst/>
              <a:defRPr/>
            </a:pPr>
            <a:r>
              <a:rPr lang="de-DE" sz="2400" dirty="0" smtClean="0">
                <a:solidFill>
                  <a:srgbClr val="00925A"/>
                </a:solidFill>
                <a:latin typeface="+mj-lt"/>
              </a:rPr>
              <a:t>e</a:t>
            </a:r>
            <a:r>
              <a:rPr kumimoji="0" lang="de-DE" sz="2400" i="0" u="none" strike="noStrike" kern="1200" cap="none" spc="0" normalizeH="0" baseline="0" noProof="0" dirty="0" err="1" smtClean="0">
                <a:ln>
                  <a:noFill/>
                </a:ln>
                <a:solidFill>
                  <a:srgbClr val="00925A"/>
                </a:solidFill>
                <a:effectLst/>
                <a:uLnTx/>
                <a:uFillTx/>
                <a:latin typeface="+mj-lt"/>
              </a:rPr>
              <a:t>ndokrine</a:t>
            </a:r>
            <a:r>
              <a:rPr kumimoji="0" lang="de-DE" sz="2400" i="0" u="none" strike="noStrike" kern="1200" cap="none" spc="0" normalizeH="0" baseline="0" noProof="0" dirty="0" smtClean="0">
                <a:ln>
                  <a:noFill/>
                </a:ln>
                <a:solidFill>
                  <a:srgbClr val="00925A"/>
                </a:solidFill>
                <a:effectLst/>
                <a:uLnTx/>
                <a:uFillTx/>
                <a:latin typeface="+mj-lt"/>
              </a:rPr>
              <a:t> Therapie (</a:t>
            </a:r>
            <a:r>
              <a:rPr kumimoji="0" lang="de-DE" sz="2400" i="0" u="none" strike="noStrike" kern="1200" cap="none" spc="0" normalizeH="0" baseline="0" noProof="0" dirty="0" err="1" smtClean="0">
                <a:ln>
                  <a:noFill/>
                </a:ln>
                <a:solidFill>
                  <a:srgbClr val="00925A"/>
                </a:solidFill>
                <a:effectLst/>
                <a:uLnTx/>
                <a:uFillTx/>
                <a:latin typeface="+mj-lt"/>
              </a:rPr>
              <a:t>Tamoxifen</a:t>
            </a:r>
            <a:r>
              <a:rPr kumimoji="0" lang="de-DE" sz="2400" i="0" u="none" strike="noStrike" kern="1200" cap="none" spc="0" normalizeH="0" baseline="0" noProof="0" dirty="0" smtClean="0">
                <a:ln>
                  <a:noFill/>
                </a:ln>
                <a:solidFill>
                  <a:srgbClr val="00925A"/>
                </a:solidFill>
                <a:effectLst/>
                <a:uLnTx/>
                <a:uFillTx/>
                <a:latin typeface="+mj-lt"/>
              </a:rPr>
              <a:t>,</a:t>
            </a:r>
            <a:r>
              <a:rPr kumimoji="0" lang="de-DE" sz="2400" i="0" u="none" strike="noStrike" kern="1200" cap="none" spc="0" normalizeH="0" noProof="0" dirty="0" smtClean="0">
                <a:ln>
                  <a:noFill/>
                </a:ln>
                <a:solidFill>
                  <a:srgbClr val="00925A"/>
                </a:solidFill>
                <a:effectLst/>
                <a:uLnTx/>
                <a:uFillTx/>
                <a:latin typeface="+mj-lt"/>
              </a:rPr>
              <a:t> </a:t>
            </a:r>
            <a:r>
              <a:rPr kumimoji="0" lang="de-DE" sz="2400" i="0" u="none" strike="noStrike" kern="1200" cap="none" spc="0" normalizeH="0" noProof="0" dirty="0" err="1" smtClean="0">
                <a:ln>
                  <a:noFill/>
                </a:ln>
                <a:solidFill>
                  <a:srgbClr val="00925A"/>
                </a:solidFill>
                <a:effectLst/>
                <a:uLnTx/>
                <a:uFillTx/>
                <a:latin typeface="+mj-lt"/>
              </a:rPr>
              <a:t>Aromatasinhibitoren</a:t>
            </a:r>
            <a:r>
              <a:rPr kumimoji="0" lang="de-DE" sz="2400" i="0" u="none" strike="noStrike" kern="1200" cap="none" spc="0" normalizeH="0" noProof="0" dirty="0" smtClean="0">
                <a:ln>
                  <a:noFill/>
                </a:ln>
                <a:solidFill>
                  <a:srgbClr val="00925A"/>
                </a:solidFill>
                <a:effectLst/>
                <a:uLnTx/>
                <a:uFillTx/>
                <a:latin typeface="+mj-lt"/>
              </a:rPr>
              <a:t>, etc.)</a:t>
            </a:r>
            <a:endParaRPr kumimoji="0" lang="de-DE" sz="2400" i="0" u="none" strike="noStrike" kern="1200" cap="none" spc="0" normalizeH="0" baseline="0" noProof="0" dirty="0" smtClean="0">
              <a:ln>
                <a:noFill/>
              </a:ln>
              <a:solidFill>
                <a:srgbClr val="00925A"/>
              </a:solidFill>
              <a:effectLst/>
              <a:uLnTx/>
              <a:uFillTx/>
              <a:latin typeface="+mj-lt"/>
            </a:endParaRPr>
          </a:p>
          <a:p>
            <a:pPr marL="381000" marR="0" lvl="0" indent="-381000" algn="l" defTabSz="457200" rtl="0" eaLnBrk="1" fontAlgn="auto" latinLnBrk="0" hangingPunct="1">
              <a:lnSpc>
                <a:spcPct val="70000"/>
              </a:lnSpc>
              <a:spcBef>
                <a:spcPts val="1075"/>
              </a:spcBef>
              <a:spcAft>
                <a:spcPts val="1800"/>
              </a:spcAft>
              <a:buClrTx/>
              <a:buSzTx/>
              <a:buFont typeface="Arial"/>
              <a:buChar char="•"/>
              <a:tabLst/>
              <a:defRPr/>
            </a:pPr>
            <a:r>
              <a:rPr lang="de-DE" sz="2400" dirty="0" smtClean="0">
                <a:solidFill>
                  <a:srgbClr val="00925A"/>
                </a:solidFill>
                <a:latin typeface="+mj-lt"/>
              </a:rPr>
              <a:t>Antikörper (z.B. </a:t>
            </a:r>
            <a:r>
              <a:rPr lang="de-DE" sz="2400" dirty="0" err="1" smtClean="0">
                <a:solidFill>
                  <a:srgbClr val="00925A"/>
                </a:solidFill>
                <a:latin typeface="+mj-lt"/>
              </a:rPr>
              <a:t>Rituximab</a:t>
            </a:r>
            <a:r>
              <a:rPr lang="de-DE" sz="2400" dirty="0" smtClean="0">
                <a:solidFill>
                  <a:srgbClr val="00925A"/>
                </a:solidFill>
                <a:latin typeface="+mj-lt"/>
              </a:rPr>
              <a:t>, </a:t>
            </a:r>
            <a:r>
              <a:rPr lang="de-DE" sz="2400" dirty="0" err="1" smtClean="0">
                <a:solidFill>
                  <a:srgbClr val="00925A"/>
                </a:solidFill>
                <a:latin typeface="+mj-lt"/>
              </a:rPr>
              <a:t>Cetuximab</a:t>
            </a:r>
            <a:r>
              <a:rPr lang="de-DE" sz="2400" dirty="0" smtClean="0">
                <a:solidFill>
                  <a:srgbClr val="00925A"/>
                </a:solidFill>
                <a:latin typeface="+mj-lt"/>
              </a:rPr>
              <a:t>, </a:t>
            </a:r>
            <a:r>
              <a:rPr lang="de-DE" sz="2400" dirty="0" err="1" smtClean="0">
                <a:solidFill>
                  <a:srgbClr val="00925A"/>
                </a:solidFill>
                <a:latin typeface="+mj-lt"/>
              </a:rPr>
              <a:t>Bevacizumab</a:t>
            </a:r>
            <a:r>
              <a:rPr lang="de-DE" sz="2400" dirty="0" smtClean="0">
                <a:solidFill>
                  <a:srgbClr val="00925A"/>
                </a:solidFill>
                <a:latin typeface="+mj-lt"/>
              </a:rPr>
              <a:t>)</a:t>
            </a:r>
          </a:p>
          <a:p>
            <a:pPr marL="381000" marR="0" lvl="0" indent="-381000" algn="l" defTabSz="457200" rtl="0" eaLnBrk="1" fontAlgn="auto" latinLnBrk="0" hangingPunct="1">
              <a:lnSpc>
                <a:spcPct val="70000"/>
              </a:lnSpc>
              <a:spcBef>
                <a:spcPts val="1075"/>
              </a:spcBef>
              <a:spcAft>
                <a:spcPts val="1800"/>
              </a:spcAft>
              <a:buClrTx/>
              <a:buSzTx/>
              <a:buFont typeface="Arial"/>
              <a:buChar char="•"/>
              <a:tabLst/>
              <a:defRPr/>
            </a:pPr>
            <a:r>
              <a:rPr lang="de-DE" sz="2400" dirty="0" err="1" smtClean="0">
                <a:solidFill>
                  <a:srgbClr val="00925A"/>
                </a:solidFill>
                <a:latin typeface="+mj-lt"/>
              </a:rPr>
              <a:t>Antikörper-Chemotherapiekonjugate</a:t>
            </a:r>
            <a:r>
              <a:rPr lang="de-DE" sz="2400" dirty="0" smtClean="0">
                <a:solidFill>
                  <a:srgbClr val="00925A"/>
                </a:solidFill>
                <a:latin typeface="+mj-lt"/>
              </a:rPr>
              <a:t> = </a:t>
            </a:r>
            <a:r>
              <a:rPr lang="de-DE" sz="2400" dirty="0" err="1" smtClean="0">
                <a:solidFill>
                  <a:srgbClr val="00925A"/>
                </a:solidFill>
                <a:latin typeface="+mj-lt"/>
              </a:rPr>
              <a:t>antibody-drug-conjugate</a:t>
            </a:r>
            <a:r>
              <a:rPr lang="de-DE" sz="2400" dirty="0" smtClean="0">
                <a:solidFill>
                  <a:srgbClr val="00925A"/>
                </a:solidFill>
                <a:latin typeface="+mj-lt"/>
              </a:rPr>
              <a:t> = ADC (T-DM1, </a:t>
            </a:r>
            <a:r>
              <a:rPr lang="de-DE" sz="2400" dirty="0" err="1" smtClean="0">
                <a:solidFill>
                  <a:srgbClr val="00925A"/>
                </a:solidFill>
                <a:latin typeface="+mj-lt"/>
              </a:rPr>
              <a:t>Brentuximab/Vedotin</a:t>
            </a:r>
            <a:r>
              <a:rPr lang="de-DE" sz="2400" dirty="0" smtClean="0">
                <a:solidFill>
                  <a:srgbClr val="00925A"/>
                </a:solidFill>
                <a:latin typeface="+mj-lt"/>
              </a:rPr>
              <a:t>)</a:t>
            </a:r>
          </a:p>
          <a:p>
            <a:pPr marL="381000" marR="0" lvl="0" indent="-381000" algn="l" defTabSz="457200" rtl="0" eaLnBrk="1" fontAlgn="auto" latinLnBrk="0" hangingPunct="1">
              <a:lnSpc>
                <a:spcPct val="70000"/>
              </a:lnSpc>
              <a:spcBef>
                <a:spcPts val="1075"/>
              </a:spcBef>
              <a:spcAft>
                <a:spcPts val="1800"/>
              </a:spcAft>
              <a:buClrTx/>
              <a:buSzTx/>
              <a:buFont typeface="Arial"/>
              <a:buChar char="•"/>
              <a:tabLst/>
              <a:defRPr/>
            </a:pPr>
            <a:r>
              <a:rPr lang="de-DE" sz="2400" dirty="0" err="1">
                <a:solidFill>
                  <a:srgbClr val="00925A"/>
                </a:solidFill>
                <a:latin typeface="+mj-lt"/>
              </a:rPr>
              <a:t>i</a:t>
            </a:r>
            <a:r>
              <a:rPr kumimoji="0" lang="de-DE" sz="2400" i="0" u="none" strike="noStrike" kern="1200" cap="none" spc="0" normalizeH="0" baseline="0" noProof="0" dirty="0" err="1" smtClean="0">
                <a:ln>
                  <a:noFill/>
                </a:ln>
                <a:solidFill>
                  <a:srgbClr val="00925A"/>
                </a:solidFill>
                <a:effectLst/>
                <a:uLnTx/>
                <a:uFillTx/>
                <a:latin typeface="+mj-lt"/>
              </a:rPr>
              <a:t>mmunmodulatorische</a:t>
            </a:r>
            <a:r>
              <a:rPr kumimoji="0" lang="de-DE" sz="2400" i="0" u="none" strike="noStrike" kern="1200" cap="none" spc="0" normalizeH="0" baseline="0" noProof="0" dirty="0" smtClean="0">
                <a:ln>
                  <a:noFill/>
                </a:ln>
                <a:solidFill>
                  <a:srgbClr val="00925A"/>
                </a:solidFill>
                <a:effectLst/>
                <a:uLnTx/>
                <a:uFillTx/>
                <a:latin typeface="+mj-lt"/>
              </a:rPr>
              <a:t> Substanzen (</a:t>
            </a:r>
            <a:r>
              <a:rPr kumimoji="0" lang="de-DE" sz="2400" i="0" u="none" strike="noStrike" kern="1200" cap="none" spc="0" normalizeH="0" baseline="0" noProof="0" dirty="0" err="1" smtClean="0">
                <a:ln>
                  <a:noFill/>
                </a:ln>
                <a:solidFill>
                  <a:srgbClr val="00925A"/>
                </a:solidFill>
                <a:effectLst/>
                <a:uLnTx/>
                <a:uFillTx/>
                <a:latin typeface="+mj-lt"/>
              </a:rPr>
              <a:t>Lenalidomid</a:t>
            </a:r>
            <a:r>
              <a:rPr kumimoji="0" lang="de-DE" sz="2400" i="0" u="none" strike="noStrike" kern="1200" cap="none" spc="0" normalizeH="0" baseline="0" noProof="0" dirty="0" smtClean="0">
                <a:ln>
                  <a:noFill/>
                </a:ln>
                <a:solidFill>
                  <a:srgbClr val="00925A"/>
                </a:solidFill>
                <a:effectLst/>
                <a:uLnTx/>
                <a:uFillTx/>
                <a:latin typeface="+mj-lt"/>
              </a:rPr>
              <a:t>, </a:t>
            </a:r>
            <a:r>
              <a:rPr kumimoji="0" lang="de-DE" sz="2400" i="0" u="none" strike="noStrike" kern="1200" cap="none" spc="0" normalizeH="0" baseline="0" noProof="0" dirty="0" err="1" smtClean="0">
                <a:ln>
                  <a:noFill/>
                </a:ln>
                <a:solidFill>
                  <a:srgbClr val="00925A"/>
                </a:solidFill>
                <a:effectLst/>
                <a:uLnTx/>
                <a:uFillTx/>
                <a:latin typeface="+mj-lt"/>
              </a:rPr>
              <a:t>Pomalidomid</a:t>
            </a:r>
            <a:r>
              <a:rPr kumimoji="0" lang="de-DE" sz="2400" i="0" u="none" strike="noStrike" kern="1200" cap="none" spc="0" normalizeH="0" baseline="0" noProof="0" dirty="0" smtClean="0">
                <a:ln>
                  <a:noFill/>
                </a:ln>
                <a:solidFill>
                  <a:srgbClr val="00925A"/>
                </a:solidFill>
                <a:effectLst/>
                <a:uLnTx/>
                <a:uFillTx/>
                <a:latin typeface="+mj-lt"/>
              </a:rPr>
              <a:t>)</a:t>
            </a:r>
          </a:p>
          <a:p>
            <a:pPr marL="381000" marR="0" lvl="0" indent="-381000" algn="l" defTabSz="457200" rtl="0" eaLnBrk="1" fontAlgn="auto" latinLnBrk="0" hangingPunct="1">
              <a:lnSpc>
                <a:spcPct val="70000"/>
              </a:lnSpc>
              <a:spcBef>
                <a:spcPts val="1075"/>
              </a:spcBef>
              <a:spcAft>
                <a:spcPts val="1800"/>
              </a:spcAft>
              <a:buClrTx/>
              <a:buSzTx/>
              <a:buFont typeface="Arial"/>
              <a:buChar char="•"/>
              <a:tabLst/>
              <a:defRPr/>
            </a:pPr>
            <a:r>
              <a:rPr lang="de-DE" sz="2400" dirty="0" err="1" smtClean="0">
                <a:solidFill>
                  <a:srgbClr val="00925A"/>
                </a:solidFill>
                <a:latin typeface="+mj-lt"/>
              </a:rPr>
              <a:t>Tyrosinkinaseinhibitoren</a:t>
            </a:r>
            <a:r>
              <a:rPr lang="de-DE" sz="2400" dirty="0" smtClean="0">
                <a:solidFill>
                  <a:srgbClr val="00925A"/>
                </a:solidFill>
                <a:latin typeface="+mj-lt"/>
              </a:rPr>
              <a:t> (</a:t>
            </a:r>
            <a:r>
              <a:rPr lang="de-DE" sz="2400" dirty="0" err="1" smtClean="0">
                <a:solidFill>
                  <a:srgbClr val="00925A"/>
                </a:solidFill>
                <a:latin typeface="+mj-lt"/>
              </a:rPr>
              <a:t>Imatinib</a:t>
            </a:r>
            <a:r>
              <a:rPr lang="de-DE" sz="2400" dirty="0" smtClean="0">
                <a:solidFill>
                  <a:srgbClr val="00925A"/>
                </a:solidFill>
                <a:latin typeface="+mj-lt"/>
              </a:rPr>
              <a:t>, </a:t>
            </a:r>
            <a:r>
              <a:rPr lang="de-DE" sz="2400" dirty="0" err="1" smtClean="0">
                <a:solidFill>
                  <a:srgbClr val="00925A"/>
                </a:solidFill>
                <a:latin typeface="+mj-lt"/>
              </a:rPr>
              <a:t>Erlotinib</a:t>
            </a:r>
            <a:r>
              <a:rPr lang="de-DE" sz="2400" dirty="0" smtClean="0">
                <a:solidFill>
                  <a:srgbClr val="00925A"/>
                </a:solidFill>
                <a:latin typeface="+mj-lt"/>
              </a:rPr>
              <a:t>, </a:t>
            </a:r>
            <a:r>
              <a:rPr lang="de-DE" sz="2400" dirty="0" err="1" smtClean="0">
                <a:solidFill>
                  <a:srgbClr val="00925A"/>
                </a:solidFill>
                <a:latin typeface="+mj-lt"/>
              </a:rPr>
              <a:t>Gefitinib</a:t>
            </a:r>
            <a:r>
              <a:rPr lang="de-DE" sz="2400" dirty="0" smtClean="0">
                <a:solidFill>
                  <a:srgbClr val="00925A"/>
                </a:solidFill>
                <a:latin typeface="+mj-lt"/>
              </a:rPr>
              <a:t>)</a:t>
            </a:r>
          </a:p>
          <a:p>
            <a:pPr marL="381000" marR="0" lvl="0" indent="-381000" algn="l" defTabSz="457200" rtl="0" eaLnBrk="1" fontAlgn="auto" latinLnBrk="0" hangingPunct="1">
              <a:lnSpc>
                <a:spcPct val="70000"/>
              </a:lnSpc>
              <a:spcBef>
                <a:spcPts val="1075"/>
              </a:spcBef>
              <a:spcAft>
                <a:spcPts val="1800"/>
              </a:spcAft>
              <a:buClrTx/>
              <a:buSzTx/>
              <a:buFont typeface="Arial"/>
              <a:buChar char="•"/>
              <a:tabLst/>
              <a:defRPr/>
            </a:pPr>
            <a:r>
              <a:rPr kumimoji="0" lang="de-DE" sz="2400" i="0" u="none" strike="noStrike" kern="1200" cap="none" spc="0" normalizeH="0" baseline="0" noProof="0" dirty="0" err="1" smtClean="0">
                <a:ln>
                  <a:noFill/>
                </a:ln>
                <a:solidFill>
                  <a:srgbClr val="00925A"/>
                </a:solidFill>
                <a:effectLst/>
                <a:uLnTx/>
                <a:uFillTx/>
                <a:latin typeface="+mj-lt"/>
              </a:rPr>
              <a:t>mTOR-Inhibitoren</a:t>
            </a:r>
            <a:r>
              <a:rPr kumimoji="0" lang="de-DE" sz="2400" i="0" u="none" strike="noStrike" kern="1200" cap="none" spc="0" normalizeH="0" baseline="0" noProof="0" dirty="0" smtClean="0">
                <a:ln>
                  <a:noFill/>
                </a:ln>
                <a:solidFill>
                  <a:srgbClr val="00925A"/>
                </a:solidFill>
                <a:effectLst/>
                <a:uLnTx/>
                <a:uFillTx/>
                <a:latin typeface="+mj-lt"/>
              </a:rPr>
              <a:t> (</a:t>
            </a:r>
            <a:r>
              <a:rPr kumimoji="0" lang="de-DE" sz="2400" i="0" u="none" strike="noStrike" kern="1200" cap="none" spc="0" normalizeH="0" baseline="0" noProof="0" dirty="0" err="1" smtClean="0">
                <a:ln>
                  <a:noFill/>
                </a:ln>
                <a:solidFill>
                  <a:srgbClr val="00925A"/>
                </a:solidFill>
                <a:effectLst/>
                <a:uLnTx/>
                <a:uFillTx/>
                <a:latin typeface="+mj-lt"/>
              </a:rPr>
              <a:t>Everolimus</a:t>
            </a:r>
            <a:r>
              <a:rPr kumimoji="0" lang="de-DE" sz="2400" i="0" u="none" strike="noStrike" kern="1200" cap="none" spc="0" normalizeH="0" baseline="0" noProof="0" dirty="0" smtClean="0">
                <a:ln>
                  <a:noFill/>
                </a:ln>
                <a:solidFill>
                  <a:srgbClr val="00925A"/>
                </a:solidFill>
                <a:effectLst/>
                <a:uLnTx/>
                <a:uFillTx/>
                <a:latin typeface="+mj-lt"/>
              </a:rPr>
              <a:t>, </a:t>
            </a:r>
            <a:r>
              <a:rPr kumimoji="0" lang="de-DE" sz="2400" i="0" u="none" strike="noStrike" kern="1200" cap="none" spc="0" normalizeH="0" baseline="0" noProof="0" dirty="0" err="1" smtClean="0">
                <a:ln>
                  <a:noFill/>
                </a:ln>
                <a:solidFill>
                  <a:srgbClr val="00925A"/>
                </a:solidFill>
                <a:effectLst/>
                <a:uLnTx/>
                <a:uFillTx/>
                <a:latin typeface="+mj-lt"/>
              </a:rPr>
              <a:t>Temsirolimus</a:t>
            </a:r>
            <a:r>
              <a:rPr kumimoji="0" lang="de-DE" sz="2400" i="0" u="none" strike="noStrike" kern="1200" cap="none" spc="0" normalizeH="0" baseline="0" noProof="0" dirty="0" smtClean="0">
                <a:ln>
                  <a:noFill/>
                </a:ln>
                <a:solidFill>
                  <a:srgbClr val="00925A"/>
                </a:solidFill>
                <a:effectLst/>
                <a:uLnTx/>
                <a:uFillTx/>
                <a:latin typeface="+mj-lt"/>
              </a:rPr>
              <a:t>)</a:t>
            </a:r>
          </a:p>
          <a:p>
            <a:pPr marL="381000" marR="0" lvl="0" indent="-381000" algn="l" defTabSz="457200" rtl="0" eaLnBrk="1" fontAlgn="auto" latinLnBrk="0" hangingPunct="1">
              <a:lnSpc>
                <a:spcPct val="70000"/>
              </a:lnSpc>
              <a:spcBef>
                <a:spcPts val="1075"/>
              </a:spcBef>
              <a:spcAft>
                <a:spcPts val="1800"/>
              </a:spcAft>
              <a:buClrTx/>
              <a:buSzTx/>
              <a:buFont typeface="Arial"/>
              <a:buChar char="•"/>
              <a:tabLst/>
              <a:defRPr/>
            </a:pPr>
            <a:r>
              <a:rPr lang="de-DE" sz="2400" dirty="0" err="1" smtClean="0">
                <a:solidFill>
                  <a:srgbClr val="00925A"/>
                </a:solidFill>
                <a:latin typeface="+mj-lt"/>
              </a:rPr>
              <a:t>Proteasomeninhibitoren</a:t>
            </a:r>
            <a:r>
              <a:rPr lang="de-DE" sz="2400" dirty="0" smtClean="0">
                <a:solidFill>
                  <a:srgbClr val="00925A"/>
                </a:solidFill>
                <a:latin typeface="+mj-lt"/>
              </a:rPr>
              <a:t> (</a:t>
            </a:r>
            <a:r>
              <a:rPr lang="de-DE" sz="2400" dirty="0" err="1" smtClean="0">
                <a:solidFill>
                  <a:srgbClr val="00925A"/>
                </a:solidFill>
                <a:latin typeface="+mj-lt"/>
              </a:rPr>
              <a:t>Bortezomib</a:t>
            </a:r>
            <a:r>
              <a:rPr lang="de-DE" sz="2400" dirty="0" smtClean="0">
                <a:solidFill>
                  <a:srgbClr val="00925A"/>
                </a:solidFill>
                <a:latin typeface="+mj-lt"/>
              </a:rPr>
              <a:t>, </a:t>
            </a:r>
            <a:r>
              <a:rPr lang="de-DE" sz="2400" dirty="0" err="1" smtClean="0">
                <a:solidFill>
                  <a:srgbClr val="00925A"/>
                </a:solidFill>
                <a:latin typeface="+mj-lt"/>
              </a:rPr>
              <a:t>Carfilzomib</a:t>
            </a:r>
            <a:r>
              <a:rPr lang="de-DE" sz="2400" dirty="0" smtClean="0">
                <a:solidFill>
                  <a:srgbClr val="00925A"/>
                </a:solidFill>
                <a:latin typeface="+mj-lt"/>
              </a:rPr>
              <a:t>)</a:t>
            </a:r>
            <a:endParaRPr kumimoji="0" lang="de-DE" sz="2400" i="0" u="none" strike="noStrike" kern="1200" cap="none" spc="0" normalizeH="0" baseline="0" noProof="0" dirty="0" smtClean="0">
              <a:ln>
                <a:noFill/>
              </a:ln>
              <a:solidFill>
                <a:srgbClr val="00925A"/>
              </a:solidFill>
              <a:effectLst/>
              <a:uLnTx/>
              <a:uFillTx/>
              <a:latin typeface="+mj-lt"/>
            </a:endParaRPr>
          </a:p>
        </p:txBody>
      </p:sp>
      <p:pic>
        <p:nvPicPr>
          <p:cNvPr id="3" name="Sound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946987956"/>
      </p:ext>
    </p:extLst>
  </p:cSld>
  <p:clrMapOvr>
    <a:masterClrMapping/>
  </p:clrMapOvr>
  <mc:AlternateContent xmlns:mc="http://schemas.openxmlformats.org/markup-compatibility/2006" xmlns:p14="http://schemas.microsoft.com/office/powerpoint/2010/main">
    <mc:Choice Requires="p14">
      <p:transition spd="slow" p14:dur="2000" advTm="54653"/>
    </mc:Choice>
    <mc:Fallback xmlns="">
      <p:transition spd="slow" advTm="546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46856" y="-243408"/>
            <a:ext cx="8229600" cy="1143000"/>
          </a:xfrm>
        </p:spPr>
        <p:txBody>
          <a:bodyPr>
            <a:noAutofit/>
          </a:bodyPr>
          <a:lstStyle/>
          <a:p>
            <a:r>
              <a:rPr lang="de-DE" dirty="0" smtClean="0">
                <a:solidFill>
                  <a:srgbClr val="446280"/>
                </a:solidFill>
              </a:rPr>
              <a:t>Wirkmechanismen „neuer Substanzen“</a:t>
            </a:r>
            <a:endParaRPr lang="de-DE" dirty="0">
              <a:solidFill>
                <a:srgbClr val="446280"/>
              </a:solidFill>
            </a:endParaRPr>
          </a:p>
        </p:txBody>
      </p:sp>
      <p:sp>
        <p:nvSpPr>
          <p:cNvPr id="3" name="Inhaltsplatzhalter 2"/>
          <p:cNvSpPr>
            <a:spLocks noGrp="1"/>
          </p:cNvSpPr>
          <p:nvPr>
            <p:ph idx="1"/>
          </p:nvPr>
        </p:nvSpPr>
        <p:spPr>
          <a:xfrm>
            <a:off x="457200" y="1052736"/>
            <a:ext cx="8229600" cy="4525963"/>
          </a:xfrm>
        </p:spPr>
        <p:txBody>
          <a:bodyPr>
            <a:noAutofit/>
          </a:bodyPr>
          <a:lstStyle/>
          <a:p>
            <a:pPr marL="342900" indent="-342900">
              <a:buFont typeface="Arial" charset="0"/>
              <a:buChar char="•"/>
            </a:pPr>
            <a:r>
              <a:rPr lang="de-DE" sz="2200" dirty="0" smtClean="0"/>
              <a:t>Wirkung beruht auf den Erkenntnissen zur </a:t>
            </a:r>
            <a:r>
              <a:rPr lang="de-DE" sz="2200" dirty="0" smtClean="0">
                <a:solidFill>
                  <a:srgbClr val="00925A"/>
                </a:solidFill>
              </a:rPr>
              <a:t>Biologie</a:t>
            </a:r>
            <a:r>
              <a:rPr lang="de-DE" sz="2200" dirty="0" smtClean="0"/>
              <a:t> maligner Tumoren</a:t>
            </a:r>
          </a:p>
          <a:p>
            <a:pPr marL="342900" indent="-342900">
              <a:buFont typeface="Arial" charset="0"/>
              <a:buChar char="•"/>
            </a:pPr>
            <a:endParaRPr lang="de-DE" sz="2200" dirty="0" smtClean="0"/>
          </a:p>
          <a:p>
            <a:pPr marL="342900" indent="-342900">
              <a:buFont typeface="Arial" charset="0"/>
              <a:buChar char="•"/>
            </a:pPr>
            <a:r>
              <a:rPr lang="de-DE" sz="2200" dirty="0"/>
              <a:t>b</a:t>
            </a:r>
            <a:r>
              <a:rPr lang="de-DE" sz="2200" dirty="0" smtClean="0"/>
              <a:t>eeinflussen </a:t>
            </a:r>
            <a:r>
              <a:rPr lang="de-DE" sz="2200" b="1" dirty="0" smtClean="0">
                <a:solidFill>
                  <a:srgbClr val="00925A"/>
                </a:solidFill>
              </a:rPr>
              <a:t>spezifische Stoffwechselvorgänge </a:t>
            </a:r>
            <a:r>
              <a:rPr lang="de-DE" sz="2200" dirty="0" smtClean="0"/>
              <a:t>und führen zur Apoptose (Zelltod)</a:t>
            </a:r>
          </a:p>
          <a:p>
            <a:pPr marL="342900" indent="-342900">
              <a:buFont typeface="Arial" charset="0"/>
              <a:buChar char="•"/>
            </a:pPr>
            <a:endParaRPr lang="de-DE" sz="2200" dirty="0" smtClean="0"/>
          </a:p>
          <a:p>
            <a:pPr marL="342900" indent="-342900">
              <a:buFont typeface="Arial" charset="0"/>
              <a:buChar char="•"/>
            </a:pPr>
            <a:r>
              <a:rPr lang="de-DE" sz="2200" dirty="0" smtClean="0"/>
              <a:t>Beispiele für Medikamente, die die Wachstumsregulierung beeinflussen sind die </a:t>
            </a:r>
            <a:r>
              <a:rPr lang="de-DE" sz="2200" b="1" dirty="0" err="1" smtClean="0"/>
              <a:t>Tyrosinkinaseinhibitoren</a:t>
            </a:r>
            <a:endParaRPr lang="de-DE" sz="2200" b="1" dirty="0" smtClean="0"/>
          </a:p>
          <a:p>
            <a:pPr marL="342900" indent="-342900">
              <a:buFont typeface="Arial" charset="0"/>
              <a:buChar char="•"/>
            </a:pPr>
            <a:endParaRPr lang="de-DE" sz="2200" b="1" dirty="0" smtClean="0"/>
          </a:p>
          <a:p>
            <a:pPr marL="342900" indent="-342900">
              <a:buFont typeface="Arial" charset="0"/>
              <a:buChar char="•"/>
            </a:pPr>
            <a:r>
              <a:rPr lang="de-DE" sz="2200" dirty="0"/>
              <a:t>d</a:t>
            </a:r>
            <a:r>
              <a:rPr lang="de-DE" sz="2200" dirty="0" smtClean="0"/>
              <a:t>ie Wirkung von </a:t>
            </a:r>
            <a:r>
              <a:rPr lang="de-DE" sz="2200" b="1" dirty="0" err="1" smtClean="0"/>
              <a:t>Angiogeneseinhibitoren</a:t>
            </a:r>
            <a:r>
              <a:rPr lang="de-DE" sz="2200" dirty="0" smtClean="0"/>
              <a:t> beruht hingegen auf dem Unterbinden der Gefäßneubildung</a:t>
            </a:r>
          </a:p>
          <a:p>
            <a:pPr marL="342900" indent="-342900">
              <a:buFont typeface="Arial" charset="0"/>
              <a:buChar char="•"/>
            </a:pPr>
            <a:endParaRPr lang="de-DE" sz="2200" dirty="0"/>
          </a:p>
          <a:p>
            <a:pPr marL="342900" indent="-342900">
              <a:buFont typeface="Arial" charset="0"/>
              <a:buChar char="•"/>
            </a:pPr>
            <a:r>
              <a:rPr lang="de-DE" sz="2200" b="1" dirty="0" smtClean="0"/>
              <a:t>Immuntherapien</a:t>
            </a:r>
            <a:r>
              <a:rPr lang="de-DE" sz="2200" dirty="0" smtClean="0"/>
              <a:t> „</a:t>
            </a:r>
            <a:r>
              <a:rPr lang="de-DE" sz="2200" err="1" smtClean="0"/>
              <a:t>enttarnen</a:t>
            </a:r>
            <a:r>
              <a:rPr lang="de-DE" sz="2200" smtClean="0"/>
              <a:t>“ Tumorzellen </a:t>
            </a:r>
            <a:r>
              <a:rPr lang="de-DE" sz="2200" dirty="0" smtClean="0"/>
              <a:t>wieder, so dass sie von unserem eigenen Immunsystem wieder erkannt und vernichtet werden. </a:t>
            </a:r>
            <a:endParaRPr lang="de-DE" sz="2200" i="1"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818247153"/>
      </p:ext>
    </p:extLst>
  </p:cSld>
  <p:clrMapOvr>
    <a:masterClrMapping/>
  </p:clrMapOvr>
  <mc:AlternateContent xmlns:mc="http://schemas.openxmlformats.org/markup-compatibility/2006" xmlns:p14="http://schemas.microsoft.com/office/powerpoint/2010/main">
    <mc:Choice Requires="p14">
      <p:transition spd="slow" p14:dur="2000" advTm="54820"/>
    </mc:Choice>
    <mc:Fallback xmlns="">
      <p:transition spd="slow" advTm="548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p:txBody>
          <a:bodyPr>
            <a:normAutofit/>
          </a:bodyPr>
          <a:lstStyle/>
          <a:p>
            <a:pPr>
              <a:spcAft>
                <a:spcPts val="1800"/>
              </a:spcAft>
            </a:pPr>
            <a:r>
              <a:rPr lang="de-DE" sz="2400" dirty="0">
                <a:solidFill>
                  <a:srgbClr val="D9D9D9"/>
                </a:solidFill>
              </a:rPr>
              <a:t>d</a:t>
            </a:r>
            <a:r>
              <a:rPr lang="de-DE" sz="2400" dirty="0" smtClean="0">
                <a:solidFill>
                  <a:srgbClr val="D9D9D9"/>
                </a:solidFill>
              </a:rPr>
              <a:t>emographische Daten</a:t>
            </a:r>
          </a:p>
          <a:p>
            <a:pPr>
              <a:spcAft>
                <a:spcPts val="1800"/>
              </a:spcAft>
            </a:pPr>
            <a:r>
              <a:rPr lang="de-DE" sz="2400" dirty="0" smtClean="0">
                <a:solidFill>
                  <a:srgbClr val="D9D9D9"/>
                </a:solidFill>
              </a:rPr>
              <a:t>Entstehungsmodelle</a:t>
            </a:r>
          </a:p>
          <a:p>
            <a:pPr>
              <a:spcAft>
                <a:spcPts val="1800"/>
              </a:spcAft>
            </a:pPr>
            <a:r>
              <a:rPr lang="de-DE" sz="2400" dirty="0" smtClean="0">
                <a:solidFill>
                  <a:srgbClr val="D9D9D9"/>
                </a:solidFill>
              </a:rPr>
              <a:t>Risikofaktoren</a:t>
            </a:r>
          </a:p>
          <a:p>
            <a:pPr>
              <a:spcAft>
                <a:spcPts val="1800"/>
              </a:spcAft>
            </a:pPr>
            <a:r>
              <a:rPr lang="de-DE" sz="2400" dirty="0" err="1" smtClean="0">
                <a:solidFill>
                  <a:srgbClr val="D9D9D9"/>
                </a:solidFill>
              </a:rPr>
              <a:t>Metastasierung</a:t>
            </a:r>
            <a:endParaRPr lang="de-DE" sz="2400" dirty="0" smtClean="0">
              <a:solidFill>
                <a:srgbClr val="D9D9D9"/>
              </a:solidFill>
            </a:endParaRPr>
          </a:p>
          <a:p>
            <a:pPr>
              <a:spcAft>
                <a:spcPts val="1800"/>
              </a:spcAft>
            </a:pPr>
            <a:r>
              <a:rPr lang="de-DE" sz="2400" dirty="0" smtClean="0">
                <a:solidFill>
                  <a:srgbClr val="D9D9D9"/>
                </a:solidFill>
              </a:rPr>
              <a:t>Grundlagen der Therapie</a:t>
            </a:r>
          </a:p>
          <a:p>
            <a:pPr>
              <a:spcAft>
                <a:spcPts val="1800"/>
              </a:spcAft>
            </a:pPr>
            <a:r>
              <a:rPr lang="de-DE" sz="2400" b="1" dirty="0" smtClean="0"/>
              <a:t>Nebenwirkungen</a:t>
            </a:r>
          </a:p>
          <a:p>
            <a:pPr>
              <a:spcAft>
                <a:spcPts val="1800"/>
              </a:spcAft>
            </a:pPr>
            <a:r>
              <a:rPr lang="de-DE" sz="2400" dirty="0" smtClean="0">
                <a:solidFill>
                  <a:srgbClr val="D9D9D9"/>
                </a:solidFill>
              </a:rPr>
              <a:t>Ausblick</a:t>
            </a:r>
            <a:endParaRPr lang="de-DE" sz="2400" dirty="0">
              <a:solidFill>
                <a:srgbClr val="D9D9D9"/>
              </a:solidFill>
            </a:endParaRPr>
          </a:p>
        </p:txBody>
      </p:sp>
      <p:sp>
        <p:nvSpPr>
          <p:cNvPr id="5" name="Titel 1"/>
          <p:cNvSpPr txBox="1">
            <a:spLocks/>
          </p:cNvSpPr>
          <p:nvPr/>
        </p:nvSpPr>
        <p:spPr bwMode="gray">
          <a:xfrm>
            <a:off x="395288" y="302924"/>
            <a:ext cx="8229600" cy="749812"/>
          </a:xfrm>
          <a:prstGeom prst="rect">
            <a:avLst/>
          </a:prstGeom>
        </p:spPr>
        <p:txBody>
          <a:bodyPr vert="horz" lIns="0" tIns="0" rIns="0" bIns="72000" rtlCol="0" anchor="t" anchorCtr="0">
            <a:spAutoFit/>
          </a:bodyPr>
          <a:lstStyle>
            <a:lvl1pPr algn="l" defTabSz="914400" rtl="0" eaLnBrk="1" latinLnBrk="0" hangingPunct="1">
              <a:spcBef>
                <a:spcPct val="0"/>
              </a:spcBef>
              <a:buNone/>
              <a:defRPr sz="2900" b="1" kern="1200">
                <a:solidFill>
                  <a:srgbClr val="7EBEE6"/>
                </a:solidFill>
                <a:effectLst/>
                <a:latin typeface="+mn-lt"/>
                <a:ea typeface="+mj-ea"/>
                <a:cs typeface="+mj-cs"/>
              </a:defRPr>
            </a:lvl1pPr>
          </a:lstStyle>
          <a:p>
            <a:r>
              <a:rPr lang="de-DE" sz="2200" smtClean="0">
                <a:solidFill>
                  <a:srgbClr val="446280"/>
                </a:solidFill>
              </a:rPr>
              <a:t>biologische und medizinische Grundlagen </a:t>
            </a:r>
            <a:br>
              <a:rPr lang="de-DE" sz="2200" smtClean="0">
                <a:solidFill>
                  <a:srgbClr val="446280"/>
                </a:solidFill>
              </a:rPr>
            </a:br>
            <a:r>
              <a:rPr lang="de-DE" sz="2200" smtClean="0">
                <a:solidFill>
                  <a:srgbClr val="446280"/>
                </a:solidFill>
              </a:rPr>
              <a:t>von Krebs</a:t>
            </a:r>
            <a:endParaRPr lang="de-DE" sz="2200" dirty="0">
              <a:solidFill>
                <a:srgbClr val="446280"/>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587603661"/>
      </p:ext>
    </p:extLst>
  </p:cSld>
  <p:clrMapOvr>
    <a:masterClrMapping/>
  </p:clrMapOvr>
  <mc:AlternateContent xmlns:mc="http://schemas.openxmlformats.org/markup-compatibility/2006" xmlns:p14="http://schemas.microsoft.com/office/powerpoint/2010/main">
    <mc:Choice Requires="p14">
      <p:transition spd="slow" p14:dur="2000" advTm="3322"/>
    </mc:Choice>
    <mc:Fallback xmlns="">
      <p:transition spd="slow" advTm="33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381000" y="260648"/>
            <a:ext cx="9144000" cy="914400"/>
          </a:xfrm>
          <a:prstGeom prst="rect">
            <a:avLst/>
          </a:prstGeom>
        </p:spPr>
        <p:txBody>
          <a:bodyPr>
            <a:normAutofit/>
          </a:bodyPr>
          <a:lstStyle/>
          <a:p>
            <a:r>
              <a:rPr lang="de-DE" dirty="0" smtClean="0">
                <a:solidFill>
                  <a:srgbClr val="446280"/>
                </a:solidFill>
              </a:rPr>
              <a:t>Nebenwirkungen sind nicht einfach voraus</a:t>
            </a:r>
            <a:br>
              <a:rPr lang="de-DE" dirty="0" smtClean="0">
                <a:solidFill>
                  <a:srgbClr val="446280"/>
                </a:solidFill>
              </a:rPr>
            </a:br>
            <a:r>
              <a:rPr lang="de-DE" dirty="0" smtClean="0">
                <a:solidFill>
                  <a:srgbClr val="446280"/>
                </a:solidFill>
              </a:rPr>
              <a:t>zu sehen oder zu erklären</a:t>
            </a:r>
          </a:p>
        </p:txBody>
      </p:sp>
      <p:sp>
        <p:nvSpPr>
          <p:cNvPr id="23555" name="Text Box 3"/>
          <p:cNvSpPr txBox="1">
            <a:spLocks noChangeArrowheads="1"/>
          </p:cNvSpPr>
          <p:nvPr/>
        </p:nvSpPr>
        <p:spPr bwMode="auto">
          <a:xfrm>
            <a:off x="467989" y="6601910"/>
            <a:ext cx="9072563" cy="355482"/>
          </a:xfrm>
          <a:prstGeom prst="rect">
            <a:avLst/>
          </a:prstGeom>
          <a:noFill/>
          <a:ln w="9525">
            <a:noFill/>
            <a:miter lim="800000"/>
            <a:headEnd/>
            <a:tailEnd/>
          </a:ln>
        </p:spPr>
        <p:txBody>
          <a:bodyPr>
            <a:prstTxWarp prst="textNoShape">
              <a:avLst/>
            </a:prstTxWarp>
            <a:spAutoFit/>
          </a:bodyPr>
          <a:lstStyle/>
          <a:p>
            <a:pPr>
              <a:lnSpc>
                <a:spcPct val="95000"/>
              </a:lnSpc>
              <a:buClr>
                <a:srgbClr val="FFFFFF"/>
              </a:buClr>
              <a:buSzPct val="100000"/>
              <a:buFont typeface="Times New Roman" charset="0"/>
              <a:buNone/>
            </a:pPr>
            <a:r>
              <a:rPr lang="en-GB" i="1" smtClean="0">
                <a:solidFill>
                  <a:schemeClr val="bg1"/>
                </a:solidFill>
                <a:ea typeface="SimSun" pitchFamily="2" charset="-122"/>
                <a:cs typeface="SimSun" pitchFamily="2" charset="-122"/>
              </a:rPr>
              <a:t>Hanahan</a:t>
            </a:r>
            <a:r>
              <a:rPr lang="en-GB" i="1" dirty="0" smtClean="0">
                <a:solidFill>
                  <a:schemeClr val="bg1"/>
                </a:solidFill>
                <a:ea typeface="SimSun" pitchFamily="2" charset="-122"/>
                <a:cs typeface="SimSun" pitchFamily="2" charset="-122"/>
              </a:rPr>
              <a:t> </a:t>
            </a:r>
            <a:r>
              <a:rPr lang="en-GB" i="1" dirty="0">
                <a:solidFill>
                  <a:schemeClr val="bg1"/>
                </a:solidFill>
                <a:ea typeface="SimSun" pitchFamily="2" charset="-122"/>
                <a:cs typeface="SimSun" pitchFamily="2" charset="-122"/>
              </a:rPr>
              <a:t>and Weinberg. Cell 2000;</a:t>
            </a:r>
            <a:r>
              <a:rPr lang="en-GB" b="1" i="1" dirty="0">
                <a:solidFill>
                  <a:schemeClr val="bg1"/>
                </a:solidFill>
                <a:ea typeface="SimSun" pitchFamily="2" charset="-122"/>
                <a:cs typeface="SimSun" pitchFamily="2" charset="-122"/>
              </a:rPr>
              <a:t>100</a:t>
            </a:r>
            <a:r>
              <a:rPr lang="en-GB" i="1" dirty="0">
                <a:solidFill>
                  <a:schemeClr val="bg1"/>
                </a:solidFill>
                <a:ea typeface="SimSun" pitchFamily="2" charset="-122"/>
                <a:cs typeface="SimSun" pitchFamily="2" charset="-122"/>
              </a:rPr>
              <a:t>:57–70.</a:t>
            </a:r>
            <a:endParaRPr lang="en-US" i="1" dirty="0">
              <a:solidFill>
                <a:srgbClr val="FF0000"/>
              </a:solidFill>
              <a:ea typeface="SimSun" pitchFamily="2" charset="-122"/>
              <a:cs typeface="SimSun" pitchFamily="2" charset="-122"/>
            </a:endParaRPr>
          </a:p>
        </p:txBody>
      </p:sp>
      <p:pic>
        <p:nvPicPr>
          <p:cNvPr id="257028" name="Picture 5" descr="22019384_Slide1"/>
          <p:cNvPicPr>
            <a:picLocks noChangeAspect="1" noChangeArrowheads="1"/>
          </p:cNvPicPr>
          <p:nvPr/>
        </p:nvPicPr>
        <p:blipFill>
          <a:blip r:embed="rId5"/>
          <a:srcRect/>
          <a:stretch>
            <a:fillRect/>
          </a:stretch>
        </p:blipFill>
        <p:spPr bwMode="auto">
          <a:xfrm>
            <a:off x="762000" y="1618465"/>
            <a:ext cx="7621587" cy="4553735"/>
          </a:xfrm>
          <a:prstGeom prst="rect">
            <a:avLst/>
          </a:prstGeom>
          <a:ln w="88900" cap="sq" cmpd="thickThin">
            <a:noFill/>
            <a:prstDash val="solid"/>
            <a:miter lim="800000"/>
          </a:ln>
          <a:effectLst>
            <a:innerShdw blurRad="76200">
              <a:srgbClr val="000000"/>
            </a:innerShdw>
          </a:effectLst>
        </p:spPr>
      </p:pic>
      <p:sp>
        <p:nvSpPr>
          <p:cNvPr id="23557" name="Text Box 5"/>
          <p:cNvSpPr txBox="1">
            <a:spLocks noChangeArrowheads="1"/>
          </p:cNvSpPr>
          <p:nvPr/>
        </p:nvSpPr>
        <p:spPr bwMode="auto">
          <a:xfrm>
            <a:off x="166688" y="2400300"/>
            <a:ext cx="2212975" cy="274638"/>
          </a:xfrm>
          <a:prstGeom prst="rect">
            <a:avLst/>
          </a:prstGeom>
          <a:noFill/>
          <a:ln w="9525">
            <a:noFill/>
            <a:miter lim="800000"/>
            <a:headEnd/>
            <a:tailEnd/>
          </a:ln>
        </p:spPr>
        <p:txBody>
          <a:bodyPr>
            <a:prstTxWarp prst="textNoShape">
              <a:avLst/>
            </a:prstTxWarp>
            <a:spAutoFit/>
          </a:bodyPr>
          <a:lstStyle/>
          <a:p>
            <a:pPr>
              <a:spcBef>
                <a:spcPct val="50000"/>
              </a:spcBef>
            </a:pPr>
            <a:endParaRPr lang="de-DE" sz="1200">
              <a:ea typeface="ＭＳ Ｐゴシック" charset="-128"/>
              <a:cs typeface="ＭＳ Ｐゴシック" charset="-128"/>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724921521"/>
      </p:ext>
    </p:extLst>
  </p:cSld>
  <p:clrMapOvr>
    <a:masterClrMapping/>
  </p:clrMapOvr>
  <p:transition advTm="2342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302924"/>
            <a:ext cx="8229600" cy="749812"/>
          </a:xfrm>
        </p:spPr>
        <p:txBody>
          <a:bodyPr/>
          <a:lstStyle/>
          <a:p>
            <a:r>
              <a:rPr lang="de-DE" sz="2200" dirty="0">
                <a:solidFill>
                  <a:srgbClr val="446280"/>
                </a:solidFill>
              </a:rPr>
              <a:t>b</a:t>
            </a:r>
            <a:r>
              <a:rPr lang="de-DE" sz="2200" smtClean="0">
                <a:solidFill>
                  <a:srgbClr val="446280"/>
                </a:solidFill>
              </a:rPr>
              <a:t>iologische </a:t>
            </a:r>
            <a:r>
              <a:rPr lang="de-DE" sz="2200" dirty="0" smtClean="0">
                <a:solidFill>
                  <a:srgbClr val="446280"/>
                </a:solidFill>
              </a:rPr>
              <a:t>und medizinische </a:t>
            </a:r>
            <a:r>
              <a:rPr lang="de-DE" sz="2200" smtClean="0">
                <a:solidFill>
                  <a:srgbClr val="446280"/>
                </a:solidFill>
              </a:rPr>
              <a:t>Grundlagen </a:t>
            </a:r>
            <a:br>
              <a:rPr lang="de-DE" sz="2200" smtClean="0">
                <a:solidFill>
                  <a:srgbClr val="446280"/>
                </a:solidFill>
              </a:rPr>
            </a:br>
            <a:r>
              <a:rPr lang="de-DE" sz="2200" smtClean="0">
                <a:solidFill>
                  <a:srgbClr val="446280"/>
                </a:solidFill>
              </a:rPr>
              <a:t>von </a:t>
            </a:r>
            <a:r>
              <a:rPr lang="de-DE" sz="2200" dirty="0" smtClean="0">
                <a:solidFill>
                  <a:srgbClr val="446280"/>
                </a:solidFill>
              </a:rPr>
              <a:t>Krebs</a:t>
            </a:r>
            <a:endParaRPr lang="de-DE" sz="2200" dirty="0">
              <a:solidFill>
                <a:srgbClr val="446280"/>
              </a:solidFill>
            </a:endParaRPr>
          </a:p>
        </p:txBody>
      </p:sp>
      <p:sp>
        <p:nvSpPr>
          <p:cNvPr id="3" name="Textplatzhalter 2"/>
          <p:cNvSpPr>
            <a:spLocks noGrp="1"/>
          </p:cNvSpPr>
          <p:nvPr>
            <p:ph type="body" sz="quarter" idx="10"/>
          </p:nvPr>
        </p:nvSpPr>
        <p:spPr>
          <a:xfrm>
            <a:off x="395288" y="1639887"/>
            <a:ext cx="8353425" cy="4608513"/>
          </a:xfrm>
        </p:spPr>
        <p:txBody>
          <a:bodyPr>
            <a:normAutofit/>
          </a:bodyPr>
          <a:lstStyle/>
          <a:p>
            <a:pPr>
              <a:spcAft>
                <a:spcPts val="1800"/>
              </a:spcAft>
            </a:pPr>
            <a:r>
              <a:rPr lang="de-DE" sz="2400" dirty="0"/>
              <a:t>d</a:t>
            </a:r>
            <a:r>
              <a:rPr lang="de-DE" sz="2400" dirty="0" smtClean="0"/>
              <a:t>emographische Daten</a:t>
            </a:r>
          </a:p>
          <a:p>
            <a:pPr>
              <a:spcAft>
                <a:spcPts val="1800"/>
              </a:spcAft>
            </a:pPr>
            <a:r>
              <a:rPr lang="de-DE" sz="2400" dirty="0" smtClean="0"/>
              <a:t>Entstehungsmodelle</a:t>
            </a:r>
          </a:p>
          <a:p>
            <a:pPr>
              <a:spcAft>
                <a:spcPts val="1800"/>
              </a:spcAft>
            </a:pPr>
            <a:r>
              <a:rPr lang="de-DE" sz="2400" dirty="0" smtClean="0"/>
              <a:t>Risikofaktoren</a:t>
            </a:r>
          </a:p>
          <a:p>
            <a:pPr>
              <a:spcAft>
                <a:spcPts val="1800"/>
              </a:spcAft>
            </a:pPr>
            <a:r>
              <a:rPr lang="de-DE" sz="2400" dirty="0" err="1" smtClean="0"/>
              <a:t>Metastasierung</a:t>
            </a:r>
            <a:endParaRPr lang="de-DE" sz="2400" dirty="0" smtClean="0"/>
          </a:p>
          <a:p>
            <a:pPr>
              <a:spcAft>
                <a:spcPts val="1800"/>
              </a:spcAft>
            </a:pPr>
            <a:r>
              <a:rPr lang="de-DE" sz="2400" dirty="0" smtClean="0"/>
              <a:t>Grundlagen der Therapie</a:t>
            </a:r>
          </a:p>
          <a:p>
            <a:pPr>
              <a:spcAft>
                <a:spcPts val="1800"/>
              </a:spcAft>
            </a:pPr>
            <a:r>
              <a:rPr lang="de-DE" sz="2400" dirty="0" smtClean="0"/>
              <a:t>Nebenwirkungen</a:t>
            </a:r>
          </a:p>
          <a:p>
            <a:pPr>
              <a:spcAft>
                <a:spcPts val="1800"/>
              </a:spcAft>
            </a:pPr>
            <a:r>
              <a:rPr lang="de-DE" sz="2400" dirty="0" smtClean="0"/>
              <a:t>Ausblick</a:t>
            </a:r>
            <a:endParaRPr lang="de-DE" sz="2400" dirty="0"/>
          </a:p>
        </p:txBody>
      </p:sp>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767533107"/>
      </p:ext>
    </p:extLst>
  </p:cSld>
  <p:clrMapOvr>
    <a:masterClrMapping/>
  </p:clrMapOvr>
  <mc:AlternateContent xmlns:mc="http://schemas.openxmlformats.org/markup-compatibility/2006" xmlns:p14="http://schemas.microsoft.com/office/powerpoint/2010/main">
    <mc:Choice Requires="p14">
      <p:transition spd="slow" p14:dur="2000" advTm="28155"/>
    </mc:Choice>
    <mc:Fallback xmlns="">
      <p:transition spd="slow" advTm="281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a:xfrm>
            <a:off x="414172" y="260648"/>
            <a:ext cx="8262284" cy="803275"/>
          </a:xfrm>
        </p:spPr>
        <p:txBody>
          <a:bodyPr>
            <a:normAutofit/>
          </a:bodyPr>
          <a:lstStyle/>
          <a:p>
            <a:r>
              <a:rPr lang="de-DE" dirty="0">
                <a:solidFill>
                  <a:srgbClr val="446280"/>
                </a:solidFill>
              </a:rPr>
              <a:t>a</a:t>
            </a:r>
            <a:r>
              <a:rPr lang="de-DE" dirty="0" smtClean="0">
                <a:solidFill>
                  <a:srgbClr val="446280"/>
                </a:solidFill>
              </a:rPr>
              <a:t>kute Nebenwirkungen von </a:t>
            </a:r>
            <a:r>
              <a:rPr lang="de-DE" dirty="0" err="1" smtClean="0">
                <a:solidFill>
                  <a:srgbClr val="446280"/>
                </a:solidFill>
              </a:rPr>
              <a:t>Chemotherapien</a:t>
            </a:r>
            <a:r>
              <a:rPr lang="de-DE" dirty="0" smtClean="0">
                <a:solidFill>
                  <a:srgbClr val="446280"/>
                </a:solidFill>
              </a:rPr>
              <a:t> oder </a:t>
            </a:r>
            <a:br>
              <a:rPr lang="de-DE" dirty="0" smtClean="0">
                <a:solidFill>
                  <a:srgbClr val="446280"/>
                </a:solidFill>
              </a:rPr>
            </a:br>
            <a:r>
              <a:rPr lang="de-DE" dirty="0" smtClean="0">
                <a:solidFill>
                  <a:srgbClr val="446280"/>
                </a:solidFill>
              </a:rPr>
              <a:t>neuen Substanzen </a:t>
            </a:r>
          </a:p>
        </p:txBody>
      </p:sp>
      <p:sp>
        <p:nvSpPr>
          <p:cNvPr id="25603" name="Rectangle 3"/>
          <p:cNvSpPr>
            <a:spLocks noGrp="1"/>
          </p:cNvSpPr>
          <p:nvPr>
            <p:ph type="body" idx="1"/>
          </p:nvPr>
        </p:nvSpPr>
        <p:spPr>
          <a:xfrm>
            <a:off x="593106" y="1124744"/>
            <a:ext cx="7966076" cy="5562600"/>
          </a:xfrm>
        </p:spPr>
        <p:txBody>
          <a:bodyPr>
            <a:noAutofit/>
          </a:bodyPr>
          <a:lstStyle/>
          <a:p>
            <a:pPr marL="381000" indent="-381000">
              <a:lnSpc>
                <a:spcPct val="70000"/>
              </a:lnSpc>
              <a:spcBef>
                <a:spcPts val="1075"/>
              </a:spcBef>
              <a:spcAft>
                <a:spcPts val="600"/>
              </a:spcAft>
              <a:buFont typeface="Arial" charset="0"/>
              <a:buChar char="•"/>
            </a:pPr>
            <a:r>
              <a:rPr lang="de-DE" sz="2400" dirty="0" smtClean="0">
                <a:solidFill>
                  <a:srgbClr val="00925A"/>
                </a:solidFill>
              </a:rPr>
              <a:t>Hautveränderungen </a:t>
            </a:r>
            <a:r>
              <a:rPr lang="de-DE" sz="2400" dirty="0">
                <a:solidFill>
                  <a:srgbClr val="00925A"/>
                </a:solidFill>
              </a:rPr>
              <a:t>(Hand-Fuß- Syndrom, Exantheme...)</a:t>
            </a:r>
          </a:p>
          <a:p>
            <a:pPr marL="381000" indent="-381000">
              <a:lnSpc>
                <a:spcPct val="70000"/>
              </a:lnSpc>
              <a:spcBef>
                <a:spcPts val="1075"/>
              </a:spcBef>
              <a:spcAft>
                <a:spcPts val="600"/>
              </a:spcAft>
              <a:buFont typeface="Arial" charset="0"/>
              <a:buChar char="•"/>
            </a:pPr>
            <a:r>
              <a:rPr lang="de-DE" sz="2400" dirty="0" smtClean="0">
                <a:solidFill>
                  <a:srgbClr val="00925A"/>
                </a:solidFill>
              </a:rPr>
              <a:t>Stoffwechselveränderungen (</a:t>
            </a:r>
            <a:r>
              <a:rPr lang="de-DE" sz="2400" dirty="0">
                <a:solidFill>
                  <a:srgbClr val="00925A"/>
                </a:solidFill>
              </a:rPr>
              <a:t>B</a:t>
            </a:r>
            <a:r>
              <a:rPr lang="de-DE" sz="2400" dirty="0" smtClean="0">
                <a:solidFill>
                  <a:srgbClr val="00925A"/>
                </a:solidFill>
              </a:rPr>
              <a:t>lutzuckererhöhung, Blutfetterhöhung)</a:t>
            </a:r>
          </a:p>
          <a:p>
            <a:pPr marL="381000" indent="-381000">
              <a:lnSpc>
                <a:spcPct val="70000"/>
              </a:lnSpc>
              <a:spcBef>
                <a:spcPts val="1075"/>
              </a:spcBef>
              <a:spcAft>
                <a:spcPts val="600"/>
              </a:spcAft>
              <a:buFont typeface="Arial" charset="0"/>
              <a:buChar char="•"/>
            </a:pPr>
            <a:r>
              <a:rPr lang="de-DE" sz="2400" dirty="0">
                <a:solidFill>
                  <a:srgbClr val="00925A"/>
                </a:solidFill>
              </a:rPr>
              <a:t>v</a:t>
            </a:r>
            <a:r>
              <a:rPr lang="de-DE" sz="2400" dirty="0" smtClean="0">
                <a:solidFill>
                  <a:srgbClr val="00925A"/>
                </a:solidFill>
              </a:rPr>
              <a:t>eränderter Hormonhaushalt (z.B. Hypothyreose)</a:t>
            </a:r>
          </a:p>
          <a:p>
            <a:pPr marL="381000" indent="-381000">
              <a:lnSpc>
                <a:spcPct val="70000"/>
              </a:lnSpc>
              <a:spcBef>
                <a:spcPts val="1075"/>
              </a:spcBef>
              <a:spcAft>
                <a:spcPts val="600"/>
              </a:spcAft>
              <a:buFont typeface="Arial" charset="0"/>
              <a:buChar char="•"/>
            </a:pPr>
            <a:r>
              <a:rPr lang="de-DE" sz="2400" dirty="0">
                <a:solidFill>
                  <a:srgbClr val="00925A"/>
                </a:solidFill>
              </a:rPr>
              <a:t>k</a:t>
            </a:r>
            <a:r>
              <a:rPr lang="de-DE" sz="2400" dirty="0" smtClean="0">
                <a:solidFill>
                  <a:srgbClr val="00925A"/>
                </a:solidFill>
              </a:rPr>
              <a:t>ardiovaskuläre Toxizität (Herzschwäche, Hypertonus, Embolien, Thrombosen) </a:t>
            </a:r>
          </a:p>
          <a:p>
            <a:pPr marL="381000" indent="-381000">
              <a:lnSpc>
                <a:spcPct val="70000"/>
              </a:lnSpc>
              <a:spcBef>
                <a:spcPts val="1075"/>
              </a:spcBef>
              <a:spcAft>
                <a:spcPts val="600"/>
              </a:spcAft>
              <a:buFont typeface="Arial" charset="0"/>
              <a:buChar char="•"/>
            </a:pPr>
            <a:r>
              <a:rPr lang="de-DE" sz="2400" dirty="0" smtClean="0">
                <a:solidFill>
                  <a:srgbClr val="00925A"/>
                </a:solidFill>
              </a:rPr>
              <a:t>Schleimhautentzündung, </a:t>
            </a:r>
            <a:r>
              <a:rPr lang="de-DE" sz="2400" dirty="0">
                <a:solidFill>
                  <a:srgbClr val="00925A"/>
                </a:solidFill>
              </a:rPr>
              <a:t>Diarrhoe</a:t>
            </a:r>
            <a:endParaRPr lang="de-DE" sz="2400" dirty="0" smtClean="0">
              <a:solidFill>
                <a:srgbClr val="00925A"/>
              </a:solidFill>
            </a:endParaRPr>
          </a:p>
          <a:p>
            <a:pPr marL="381000" indent="-381000">
              <a:lnSpc>
                <a:spcPct val="70000"/>
              </a:lnSpc>
              <a:spcBef>
                <a:spcPts val="1075"/>
              </a:spcBef>
              <a:spcAft>
                <a:spcPts val="600"/>
              </a:spcAft>
              <a:buFont typeface="Arial" charset="0"/>
              <a:buChar char="•"/>
            </a:pPr>
            <a:r>
              <a:rPr lang="de-DE" sz="2400" dirty="0" smtClean="0">
                <a:solidFill>
                  <a:srgbClr val="00925A"/>
                </a:solidFill>
              </a:rPr>
              <a:t>BB-Veränderungen (</a:t>
            </a:r>
            <a:r>
              <a:rPr lang="de-DE" sz="2400" dirty="0" err="1" smtClean="0">
                <a:solidFill>
                  <a:srgbClr val="00925A"/>
                </a:solidFill>
              </a:rPr>
              <a:t>Neutropenie</a:t>
            </a:r>
            <a:r>
              <a:rPr lang="de-DE" sz="2400" dirty="0" smtClean="0">
                <a:solidFill>
                  <a:srgbClr val="00925A"/>
                </a:solidFill>
              </a:rPr>
              <a:t>, </a:t>
            </a:r>
            <a:r>
              <a:rPr lang="de-DE" sz="2400" dirty="0" err="1" smtClean="0">
                <a:solidFill>
                  <a:srgbClr val="00925A"/>
                </a:solidFill>
              </a:rPr>
              <a:t>Thrombopenie</a:t>
            </a:r>
            <a:r>
              <a:rPr lang="de-DE" sz="2400" dirty="0" smtClean="0">
                <a:solidFill>
                  <a:srgbClr val="00925A"/>
                </a:solidFill>
              </a:rPr>
              <a:t>, Anämie)</a:t>
            </a:r>
          </a:p>
          <a:p>
            <a:pPr marL="381000" indent="-381000">
              <a:lnSpc>
                <a:spcPct val="70000"/>
              </a:lnSpc>
              <a:spcBef>
                <a:spcPts val="1075"/>
              </a:spcBef>
              <a:spcAft>
                <a:spcPts val="600"/>
              </a:spcAft>
              <a:buFont typeface="Arial" charset="0"/>
              <a:buChar char="•"/>
            </a:pPr>
            <a:r>
              <a:rPr lang="de-DE" sz="2400" dirty="0" err="1">
                <a:solidFill>
                  <a:srgbClr val="00925A"/>
                </a:solidFill>
              </a:rPr>
              <a:t>Proteinurie</a:t>
            </a:r>
            <a:endParaRPr lang="de-DE" sz="2400" dirty="0" smtClean="0">
              <a:solidFill>
                <a:srgbClr val="00925A"/>
              </a:solidFill>
            </a:endParaRPr>
          </a:p>
          <a:p>
            <a:pPr marL="381000" indent="-381000">
              <a:lnSpc>
                <a:spcPct val="70000"/>
              </a:lnSpc>
              <a:spcBef>
                <a:spcPts val="1075"/>
              </a:spcBef>
              <a:spcAft>
                <a:spcPts val="600"/>
              </a:spcAft>
              <a:buFont typeface="Arial" charset="0"/>
              <a:buChar char="•"/>
            </a:pPr>
            <a:r>
              <a:rPr lang="de-DE" sz="2400" dirty="0">
                <a:solidFill>
                  <a:srgbClr val="00925A"/>
                </a:solidFill>
              </a:rPr>
              <a:t>p</a:t>
            </a:r>
            <a:r>
              <a:rPr lang="de-DE" sz="2400" dirty="0" smtClean="0">
                <a:solidFill>
                  <a:srgbClr val="00925A"/>
                </a:solidFill>
              </a:rPr>
              <a:t>ulmonale Nebenwirkungen (Dyspnoe</a:t>
            </a:r>
            <a:r>
              <a:rPr lang="de-DE" sz="2400" dirty="0">
                <a:solidFill>
                  <a:srgbClr val="00925A"/>
                </a:solidFill>
              </a:rPr>
              <a:t>, </a:t>
            </a:r>
            <a:r>
              <a:rPr lang="de-DE" sz="2400" dirty="0" err="1" smtClean="0">
                <a:solidFill>
                  <a:srgbClr val="00925A"/>
                </a:solidFill>
              </a:rPr>
              <a:t>Pneumonitis</a:t>
            </a:r>
            <a:r>
              <a:rPr lang="de-DE" sz="2400" dirty="0" smtClean="0">
                <a:solidFill>
                  <a:srgbClr val="00925A"/>
                </a:solidFill>
              </a:rPr>
              <a:t>)</a:t>
            </a:r>
          </a:p>
          <a:p>
            <a:pPr marL="381000" indent="-381000">
              <a:lnSpc>
                <a:spcPct val="70000"/>
              </a:lnSpc>
              <a:spcBef>
                <a:spcPts val="1075"/>
              </a:spcBef>
              <a:spcAft>
                <a:spcPts val="600"/>
              </a:spcAft>
              <a:buFont typeface="Arial" charset="0"/>
              <a:buChar char="•"/>
            </a:pPr>
            <a:r>
              <a:rPr lang="de-DE" sz="2400" dirty="0" smtClean="0">
                <a:solidFill>
                  <a:srgbClr val="00925A"/>
                </a:solidFill>
              </a:rPr>
              <a:t>Übelkeit/Erbrechen</a:t>
            </a:r>
          </a:p>
          <a:p>
            <a:pPr marL="381000" indent="-381000">
              <a:lnSpc>
                <a:spcPct val="70000"/>
              </a:lnSpc>
              <a:spcBef>
                <a:spcPts val="1075"/>
              </a:spcBef>
              <a:spcAft>
                <a:spcPts val="600"/>
              </a:spcAft>
              <a:buFont typeface="Arial" charset="0"/>
              <a:buChar char="•"/>
            </a:pPr>
            <a:r>
              <a:rPr lang="de-DE" sz="2400" dirty="0">
                <a:solidFill>
                  <a:srgbClr val="00925A"/>
                </a:solidFill>
              </a:rPr>
              <a:t>i</a:t>
            </a:r>
            <a:r>
              <a:rPr lang="de-DE" sz="2400" dirty="0" smtClean="0">
                <a:solidFill>
                  <a:srgbClr val="00925A"/>
                </a:solidFill>
              </a:rPr>
              <a:t>mmunreaktive Entzündungen</a:t>
            </a:r>
          </a:p>
          <a:p>
            <a:pPr>
              <a:lnSpc>
                <a:spcPct val="70000"/>
              </a:lnSpc>
              <a:spcBef>
                <a:spcPts val="1075"/>
              </a:spcBef>
              <a:spcAft>
                <a:spcPts val="600"/>
              </a:spcAft>
            </a:pPr>
            <a:r>
              <a:rPr lang="de-DE" sz="2400" dirty="0">
                <a:solidFill>
                  <a:srgbClr val="00925A"/>
                </a:solidFill>
              </a:rPr>
              <a:t>	</a:t>
            </a:r>
            <a:r>
              <a:rPr lang="de-DE" sz="2400" dirty="0" smtClean="0">
                <a:solidFill>
                  <a:srgbClr val="FF0000"/>
                </a:solidFill>
              </a:rPr>
              <a:t>jedes Organsystem kann betroffen sein!!!</a:t>
            </a:r>
            <a:endParaRPr lang="de-DE" sz="2400" dirty="0">
              <a:solidFill>
                <a:srgbClr val="FF0000"/>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366555026"/>
      </p:ext>
    </p:extLst>
  </p:cSld>
  <p:clrMapOvr>
    <a:masterClrMapping/>
  </p:clrMapOvr>
  <p:transition advTm="1653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el 1"/>
          <p:cNvSpPr>
            <a:spLocks noGrp="1"/>
          </p:cNvSpPr>
          <p:nvPr>
            <p:ph type="title"/>
          </p:nvPr>
        </p:nvSpPr>
        <p:spPr>
          <a:xfrm>
            <a:off x="472008" y="-561305"/>
            <a:ext cx="7772400" cy="1470025"/>
          </a:xfrm>
        </p:spPr>
        <p:txBody>
          <a:bodyPr>
            <a:normAutofit/>
          </a:bodyPr>
          <a:lstStyle/>
          <a:p>
            <a:r>
              <a:rPr lang="de-DE" dirty="0" smtClean="0">
                <a:ea typeface="Calibri" charset="0"/>
                <a:cs typeface="Calibri" charset="0"/>
              </a:rPr>
              <a:t>Spättoxizität</a:t>
            </a:r>
          </a:p>
        </p:txBody>
      </p:sp>
      <p:sp>
        <p:nvSpPr>
          <p:cNvPr id="3" name="Inhaltsplatzhalter 2"/>
          <p:cNvSpPr>
            <a:spLocks noGrp="1"/>
          </p:cNvSpPr>
          <p:nvPr>
            <p:ph idx="1"/>
          </p:nvPr>
        </p:nvSpPr>
        <p:spPr>
          <a:xfrm>
            <a:off x="395536" y="1063352"/>
            <a:ext cx="8569325" cy="3733800"/>
          </a:xfrm>
        </p:spPr>
        <p:txBody>
          <a:bodyPr/>
          <a:lstStyle/>
          <a:p>
            <a:pPr>
              <a:buFontTx/>
              <a:buNone/>
              <a:defRPr/>
            </a:pPr>
            <a:r>
              <a:rPr lang="de-DE" sz="2400" dirty="0" smtClean="0">
                <a:cs typeface="Calibri"/>
              </a:rPr>
              <a:t>Spättoxizität von </a:t>
            </a:r>
            <a:r>
              <a:rPr lang="de-DE" sz="2400" b="1" i="1" dirty="0" smtClean="0">
                <a:cs typeface="Calibri"/>
              </a:rPr>
              <a:t>Chemotherapie:</a:t>
            </a:r>
          </a:p>
          <a:p>
            <a:pPr marL="1084263" indent="-542925">
              <a:defRPr/>
            </a:pPr>
            <a:r>
              <a:rPr lang="de-DE" sz="2400" dirty="0" err="1" smtClean="0">
                <a:cs typeface="Calibri"/>
              </a:rPr>
              <a:t>Sekundärneoplasien</a:t>
            </a:r>
            <a:endParaRPr lang="de-DE" sz="2400" dirty="0" smtClean="0">
              <a:cs typeface="Calibri"/>
            </a:endParaRPr>
          </a:p>
          <a:p>
            <a:pPr marL="1084263" indent="-542925">
              <a:defRPr/>
            </a:pPr>
            <a:r>
              <a:rPr lang="de-DE" sz="2400" dirty="0" smtClean="0">
                <a:cs typeface="Calibri"/>
              </a:rPr>
              <a:t>Infertilität</a:t>
            </a:r>
          </a:p>
          <a:p>
            <a:pPr marL="1084263" indent="-542925">
              <a:defRPr/>
            </a:pPr>
            <a:r>
              <a:rPr lang="de-DE" sz="2400" dirty="0" smtClean="0">
                <a:cs typeface="Calibri"/>
              </a:rPr>
              <a:t>Herzinsuffizienz</a:t>
            </a:r>
          </a:p>
          <a:p>
            <a:pPr marL="1084263" indent="-542925">
              <a:defRPr/>
            </a:pPr>
            <a:r>
              <a:rPr lang="de-DE" sz="2400" dirty="0" err="1">
                <a:cs typeface="Calibri"/>
              </a:rPr>
              <a:t>F</a:t>
            </a:r>
            <a:r>
              <a:rPr lang="de-DE" sz="2400" dirty="0" err="1" smtClean="0">
                <a:cs typeface="Calibri"/>
              </a:rPr>
              <a:t>atigue</a:t>
            </a:r>
            <a:r>
              <a:rPr lang="de-DE" sz="2400" dirty="0" smtClean="0">
                <a:cs typeface="Calibri"/>
              </a:rPr>
              <a:t>, „Chemo-Brain“, </a:t>
            </a:r>
            <a:r>
              <a:rPr lang="de-DE" sz="2400" dirty="0" err="1" smtClean="0">
                <a:cs typeface="Calibri"/>
              </a:rPr>
              <a:t>PnP</a:t>
            </a:r>
            <a:r>
              <a:rPr lang="de-DE" sz="2400" dirty="0" smtClean="0">
                <a:cs typeface="Calibri"/>
              </a:rPr>
              <a:t>,...</a:t>
            </a:r>
          </a:p>
          <a:p>
            <a:pPr marL="1084263" indent="-542925">
              <a:defRPr/>
            </a:pPr>
            <a:endParaRPr lang="de-DE" sz="2800" dirty="0">
              <a:cs typeface="Calibri"/>
            </a:endParaRPr>
          </a:p>
        </p:txBody>
      </p:sp>
      <p:sp>
        <p:nvSpPr>
          <p:cNvPr id="4" name="Inhaltsplatzhalter 2"/>
          <p:cNvSpPr txBox="1">
            <a:spLocks/>
          </p:cNvSpPr>
          <p:nvPr/>
        </p:nvSpPr>
        <p:spPr bwMode="auto">
          <a:xfrm>
            <a:off x="304800" y="3645024"/>
            <a:ext cx="8569325" cy="1600200"/>
          </a:xfrm>
          <a:prstGeom prst="rect">
            <a:avLst/>
          </a:prstGeom>
          <a:noFill/>
          <a:ln w="9525">
            <a:noFill/>
            <a:miter lim="800000"/>
            <a:headEnd/>
            <a:tailEnd/>
          </a:ln>
        </p:spPr>
        <p:txBody>
          <a:bodyPr>
            <a:prstTxWarp prst="textNoShape">
              <a:avLst/>
            </a:prstTxWarp>
          </a:bodyPr>
          <a:lstStyle/>
          <a:p>
            <a:pPr marL="342900" indent="-342900" eaLnBrk="0" hangingPunct="0">
              <a:spcBef>
                <a:spcPct val="20000"/>
              </a:spcBef>
              <a:defRPr/>
            </a:pPr>
            <a:r>
              <a:rPr lang="de-DE" sz="2400" kern="0" dirty="0">
                <a:solidFill>
                  <a:srgbClr val="00925A"/>
                </a:solidFill>
                <a:latin typeface="+mj-lt"/>
                <a:ea typeface="ＭＳ Ｐゴシック" charset="-128"/>
                <a:cs typeface="Calibri"/>
              </a:rPr>
              <a:t>Spättoxizität von </a:t>
            </a:r>
            <a:r>
              <a:rPr lang="de-DE" sz="2400" b="1" i="1" kern="0" dirty="0" smtClean="0">
                <a:solidFill>
                  <a:srgbClr val="00925A"/>
                </a:solidFill>
                <a:latin typeface="+mj-lt"/>
                <a:ea typeface="ＭＳ Ｐゴシック" charset="-128"/>
                <a:cs typeface="Calibri"/>
              </a:rPr>
              <a:t>zielgerichteten </a:t>
            </a:r>
            <a:r>
              <a:rPr lang="de-DE" sz="2400" b="1" i="1" kern="0" dirty="0">
                <a:solidFill>
                  <a:srgbClr val="00925A"/>
                </a:solidFill>
                <a:latin typeface="+mj-lt"/>
                <a:ea typeface="ＭＳ Ｐゴシック" charset="-128"/>
                <a:cs typeface="Calibri"/>
              </a:rPr>
              <a:t>Therapien</a:t>
            </a:r>
          </a:p>
          <a:p>
            <a:pPr marL="627063" lvl="1" indent="457200">
              <a:defRPr/>
            </a:pPr>
            <a:endParaRPr lang="de-DE" sz="2400" dirty="0" smtClean="0">
              <a:solidFill>
                <a:srgbClr val="00925A"/>
              </a:solidFill>
              <a:latin typeface="+mj-lt"/>
              <a:cs typeface="Calibri"/>
            </a:endParaRPr>
          </a:p>
          <a:p>
            <a:pPr marL="627063" lvl="1" indent="457200">
              <a:defRPr/>
            </a:pPr>
            <a:r>
              <a:rPr lang="de-DE" sz="2400" dirty="0" smtClean="0">
                <a:solidFill>
                  <a:srgbClr val="00925A"/>
                </a:solidFill>
                <a:latin typeface="+mj-lt"/>
                <a:cs typeface="Calibri"/>
              </a:rPr>
              <a:t>2003 </a:t>
            </a:r>
            <a:r>
              <a:rPr lang="de-DE" sz="2400" dirty="0" err="1">
                <a:solidFill>
                  <a:srgbClr val="00925A"/>
                </a:solidFill>
                <a:latin typeface="+mj-lt"/>
                <a:cs typeface="Calibri"/>
              </a:rPr>
              <a:t>Imatinib</a:t>
            </a:r>
            <a:r>
              <a:rPr lang="de-DE" sz="2400" dirty="0">
                <a:solidFill>
                  <a:srgbClr val="00925A"/>
                </a:solidFill>
                <a:latin typeface="+mj-lt"/>
                <a:cs typeface="Calibri"/>
              </a:rPr>
              <a:t>, </a:t>
            </a:r>
            <a:r>
              <a:rPr lang="de-DE" sz="2400" dirty="0" err="1">
                <a:solidFill>
                  <a:srgbClr val="00925A"/>
                </a:solidFill>
                <a:latin typeface="+mj-lt"/>
                <a:cs typeface="Calibri"/>
              </a:rPr>
              <a:t>Rituximab</a:t>
            </a:r>
            <a:r>
              <a:rPr lang="de-DE" sz="2400" dirty="0">
                <a:solidFill>
                  <a:srgbClr val="00925A"/>
                </a:solidFill>
                <a:latin typeface="+mj-lt"/>
                <a:cs typeface="Calibri"/>
              </a:rPr>
              <a:t>; </a:t>
            </a:r>
            <a:r>
              <a:rPr lang="de-DE" sz="2400" dirty="0" err="1">
                <a:solidFill>
                  <a:srgbClr val="00925A"/>
                </a:solidFill>
                <a:latin typeface="+mj-lt"/>
                <a:cs typeface="Calibri"/>
              </a:rPr>
              <a:t>Trastuzumab</a:t>
            </a:r>
            <a:endParaRPr lang="de-DE" sz="2400" dirty="0">
              <a:solidFill>
                <a:srgbClr val="00925A"/>
              </a:solidFill>
              <a:latin typeface="+mj-lt"/>
              <a:cs typeface="Calibri"/>
            </a:endParaRPr>
          </a:p>
          <a:p>
            <a:pPr marL="627063" lvl="1" indent="457200">
              <a:defRPr/>
            </a:pPr>
            <a:r>
              <a:rPr lang="de-DE" sz="2400" dirty="0">
                <a:solidFill>
                  <a:srgbClr val="00925A"/>
                </a:solidFill>
                <a:latin typeface="+mj-lt"/>
                <a:cs typeface="Calibri"/>
              </a:rPr>
              <a:t>2004 </a:t>
            </a:r>
            <a:r>
              <a:rPr lang="de-DE" sz="2400" dirty="0" err="1">
                <a:solidFill>
                  <a:srgbClr val="00925A"/>
                </a:solidFill>
                <a:latin typeface="+mj-lt"/>
                <a:cs typeface="Calibri"/>
              </a:rPr>
              <a:t>Cetuximab</a:t>
            </a:r>
            <a:endParaRPr lang="de-DE" sz="2400" dirty="0">
              <a:solidFill>
                <a:srgbClr val="00925A"/>
              </a:solidFill>
              <a:latin typeface="+mj-lt"/>
              <a:cs typeface="Calibri"/>
            </a:endParaRPr>
          </a:p>
          <a:p>
            <a:pPr marL="627063" lvl="1" indent="457200">
              <a:defRPr/>
            </a:pPr>
            <a:r>
              <a:rPr lang="de-DE" sz="2400" dirty="0">
                <a:solidFill>
                  <a:srgbClr val="00925A"/>
                </a:solidFill>
                <a:latin typeface="+mj-lt"/>
                <a:cs typeface="Calibri"/>
              </a:rPr>
              <a:t>2005 </a:t>
            </a:r>
            <a:r>
              <a:rPr lang="de-DE" sz="2400" dirty="0" err="1">
                <a:solidFill>
                  <a:srgbClr val="00925A"/>
                </a:solidFill>
                <a:latin typeface="+mj-lt"/>
                <a:cs typeface="Calibri"/>
              </a:rPr>
              <a:t>Bevacizumab</a:t>
            </a:r>
            <a:endParaRPr lang="de-DE" sz="2400" dirty="0">
              <a:solidFill>
                <a:srgbClr val="00925A"/>
              </a:solidFill>
              <a:latin typeface="+mj-lt"/>
              <a:cs typeface="Calibri"/>
            </a:endParaRPr>
          </a:p>
          <a:p>
            <a:pPr marL="627063" lvl="1" indent="457200">
              <a:defRPr/>
            </a:pPr>
            <a:r>
              <a:rPr lang="de-DE" sz="2400" dirty="0">
                <a:solidFill>
                  <a:srgbClr val="00925A"/>
                </a:solidFill>
                <a:latin typeface="+mj-lt"/>
                <a:cs typeface="Calibri"/>
              </a:rPr>
              <a:t>2006 </a:t>
            </a:r>
            <a:r>
              <a:rPr lang="de-DE" sz="2400" dirty="0" err="1">
                <a:solidFill>
                  <a:srgbClr val="00925A"/>
                </a:solidFill>
                <a:latin typeface="+mj-lt"/>
                <a:cs typeface="Calibri"/>
              </a:rPr>
              <a:t>Sunitinib</a:t>
            </a:r>
            <a:endParaRPr lang="de-DE" sz="2400" dirty="0">
              <a:solidFill>
                <a:srgbClr val="00925A"/>
              </a:solidFill>
              <a:latin typeface="+mj-lt"/>
              <a:cs typeface="Calibri"/>
            </a:endParaRPr>
          </a:p>
          <a:p>
            <a:pPr marL="627063" lvl="1" indent="457200">
              <a:defRPr/>
            </a:pPr>
            <a:r>
              <a:rPr lang="de-DE" sz="2400" dirty="0">
                <a:solidFill>
                  <a:srgbClr val="00925A"/>
                </a:solidFill>
                <a:latin typeface="+mj-lt"/>
                <a:cs typeface="Calibri"/>
              </a:rPr>
              <a:t>.....</a:t>
            </a:r>
          </a:p>
          <a:p>
            <a:pPr marL="627063" lvl="1" indent="457200">
              <a:defRPr/>
            </a:pPr>
            <a:r>
              <a:rPr lang="de-DE" sz="2400" dirty="0">
                <a:solidFill>
                  <a:srgbClr val="00925A"/>
                </a:solidFill>
                <a:latin typeface="+mj-lt"/>
                <a:cs typeface="Calibri"/>
              </a:rPr>
              <a:t>2011: mehr als 20 Substanzen</a:t>
            </a:r>
            <a:r>
              <a:rPr lang="de-DE" sz="2000" kern="0" dirty="0">
                <a:solidFill>
                  <a:srgbClr val="00925A"/>
                </a:solidFill>
                <a:latin typeface="+mj-lt"/>
                <a:ea typeface="ＭＳ Ｐゴシック" charset="-128"/>
                <a:cs typeface="Calibri"/>
              </a:rPr>
              <a:t> </a:t>
            </a:r>
          </a:p>
        </p:txBody>
      </p:sp>
      <p:sp>
        <p:nvSpPr>
          <p:cNvPr id="5" name="Textfeld 4"/>
          <p:cNvSpPr txBox="1"/>
          <p:nvPr/>
        </p:nvSpPr>
        <p:spPr>
          <a:xfrm>
            <a:off x="7034489" y="3960623"/>
            <a:ext cx="755135" cy="1569660"/>
          </a:xfrm>
          <a:prstGeom prst="rect">
            <a:avLst/>
          </a:prstGeom>
          <a:noFill/>
        </p:spPr>
        <p:txBody>
          <a:bodyPr wrap="none" rtlCol="0">
            <a:spAutoFit/>
          </a:bodyPr>
          <a:lstStyle/>
          <a:p>
            <a:r>
              <a:rPr lang="de-DE" sz="9600" b="1" dirty="0" smtClean="0">
                <a:solidFill>
                  <a:srgbClr val="FF0000"/>
                </a:solidFill>
              </a:rPr>
              <a:t>?</a:t>
            </a:r>
            <a:endParaRPr lang="de-DE" sz="9600" b="1" dirty="0">
              <a:solidFill>
                <a:srgbClr val="FF0000"/>
              </a:solidFill>
            </a:endParaRPr>
          </a:p>
        </p:txBody>
      </p:sp>
      <p:pic>
        <p:nvPicPr>
          <p:cNvPr id="2" name="Sound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1065081099"/>
      </p:ext>
    </p:extLst>
  </p:cSld>
  <p:clrMapOvr>
    <a:masterClrMapping/>
  </p:clrMapOvr>
  <p:transition advTm="26878"/>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9"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fmla="#ppt_w*sin(2.5*pi*$)">
                                          <p:val>
                                            <p:fltVal val="0"/>
                                          </p:val>
                                        </p:tav>
                                        <p:tav tm="100000">
                                          <p:val>
                                            <p:fltVal val="1"/>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5" fill="hold" display="0">
                  <p:stCondLst>
                    <p:cond delay="indefinite"/>
                  </p:stCondLst>
                  <p:endCondLst>
                    <p:cond evt="onStopAudio" delay="0">
                      <p:tgtEl>
                        <p:sldTgt/>
                      </p:tgtEl>
                    </p:cond>
                  </p:endCondLst>
                </p:cTn>
                <p:tgtEl>
                  <p:spTgt spid="2"/>
                </p:tgtEl>
              </p:cMediaNode>
            </p:audio>
          </p:childTnLst>
        </p:cTn>
      </p:par>
    </p:tnLst>
    <p:bldLst>
      <p:bldP spid="4" grpId="0"/>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el 1"/>
          <p:cNvSpPr>
            <a:spLocks noGrp="1"/>
          </p:cNvSpPr>
          <p:nvPr>
            <p:ph type="title"/>
          </p:nvPr>
        </p:nvSpPr>
        <p:spPr>
          <a:xfrm>
            <a:off x="472008" y="-561305"/>
            <a:ext cx="7772400" cy="1470025"/>
          </a:xfrm>
        </p:spPr>
        <p:txBody>
          <a:bodyPr>
            <a:normAutofit/>
          </a:bodyPr>
          <a:lstStyle/>
          <a:p>
            <a:r>
              <a:rPr lang="de-DE" dirty="0" smtClean="0">
                <a:ea typeface="Calibri" charset="0"/>
                <a:cs typeface="Calibri" charset="0"/>
              </a:rPr>
              <a:t>Spättoxizität</a:t>
            </a:r>
          </a:p>
        </p:txBody>
      </p:sp>
      <p:sp>
        <p:nvSpPr>
          <p:cNvPr id="3" name="Inhaltsplatzhalter 2"/>
          <p:cNvSpPr>
            <a:spLocks noGrp="1"/>
          </p:cNvSpPr>
          <p:nvPr>
            <p:ph idx="1"/>
          </p:nvPr>
        </p:nvSpPr>
        <p:spPr>
          <a:xfrm>
            <a:off x="395536" y="1063352"/>
            <a:ext cx="8569325" cy="3733800"/>
          </a:xfrm>
        </p:spPr>
        <p:txBody>
          <a:bodyPr/>
          <a:lstStyle/>
          <a:p>
            <a:pPr>
              <a:buFontTx/>
              <a:buNone/>
              <a:defRPr/>
            </a:pPr>
            <a:endParaRPr lang="de-DE" sz="2400" dirty="0" smtClean="0">
              <a:cs typeface="Calibri"/>
            </a:endParaRPr>
          </a:p>
          <a:p>
            <a:pPr>
              <a:buFontTx/>
              <a:buNone/>
              <a:defRPr/>
            </a:pPr>
            <a:endParaRPr lang="de-DE" sz="2400" dirty="0">
              <a:cs typeface="Calibri"/>
            </a:endParaRPr>
          </a:p>
          <a:p>
            <a:pPr>
              <a:buFontTx/>
              <a:buNone/>
              <a:defRPr/>
            </a:pPr>
            <a:endParaRPr lang="de-DE" sz="2400" dirty="0" smtClean="0">
              <a:cs typeface="Calibri"/>
            </a:endParaRPr>
          </a:p>
          <a:p>
            <a:pPr>
              <a:buFontTx/>
              <a:buNone/>
              <a:defRPr/>
            </a:pPr>
            <a:endParaRPr lang="de-DE" sz="2400" dirty="0">
              <a:cs typeface="Calibri"/>
            </a:endParaRPr>
          </a:p>
          <a:p>
            <a:pPr>
              <a:buFontTx/>
              <a:buNone/>
              <a:defRPr/>
            </a:pPr>
            <a:endParaRPr lang="de-DE" sz="3200" dirty="0" smtClean="0">
              <a:cs typeface="Calibri"/>
            </a:endParaRPr>
          </a:p>
          <a:p>
            <a:pPr>
              <a:buFontTx/>
              <a:buNone/>
              <a:defRPr/>
            </a:pPr>
            <a:r>
              <a:rPr lang="de-DE" sz="3200" dirty="0" smtClean="0">
                <a:cs typeface="Calibri"/>
              </a:rPr>
              <a:t>Spättoxizität von Immuntherapeutika</a:t>
            </a:r>
          </a:p>
          <a:p>
            <a:pPr marL="1084263" indent="-542925">
              <a:defRPr/>
            </a:pPr>
            <a:endParaRPr lang="de-DE" sz="2800" dirty="0">
              <a:cs typeface="Calibri"/>
            </a:endParaRPr>
          </a:p>
        </p:txBody>
      </p:sp>
      <p:sp>
        <p:nvSpPr>
          <p:cNvPr id="5" name="Textfeld 4"/>
          <p:cNvSpPr txBox="1"/>
          <p:nvPr/>
        </p:nvSpPr>
        <p:spPr>
          <a:xfrm>
            <a:off x="6876256" y="2996952"/>
            <a:ext cx="1824538" cy="1569660"/>
          </a:xfrm>
          <a:prstGeom prst="rect">
            <a:avLst/>
          </a:prstGeom>
          <a:noFill/>
        </p:spPr>
        <p:txBody>
          <a:bodyPr wrap="none" rtlCol="0">
            <a:spAutoFit/>
          </a:bodyPr>
          <a:lstStyle/>
          <a:p>
            <a:r>
              <a:rPr lang="de-DE" sz="9600" b="1" dirty="0" smtClean="0">
                <a:solidFill>
                  <a:srgbClr val="FF0000"/>
                </a:solidFill>
              </a:rPr>
              <a:t>???</a:t>
            </a:r>
            <a:endParaRPr lang="de-DE" sz="9600" b="1" dirty="0">
              <a:solidFill>
                <a:srgbClr val="FF0000"/>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690300086"/>
      </p:ext>
    </p:extLst>
  </p:cSld>
  <p:clrMapOvr>
    <a:masterClrMapping/>
  </p:clrMapOvr>
  <p:transition advTm="1350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par>
                                <p:cTn id="7" presetID="19" presetClass="entr" presetSubtype="1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anim calcmode="lin" valueType="num">
                                      <p:cBhvr>
                                        <p:cTn id="9" dur="1000" fill="hold"/>
                                        <p:tgtEl>
                                          <p:spTgt spid="5"/>
                                        </p:tgtEl>
                                        <p:attrNameLst>
                                          <p:attrName>ppt_w</p:attrName>
                                        </p:attrNameLst>
                                      </p:cBhvr>
                                      <p:tavLst>
                                        <p:tav tm="0" fmla="#ppt_w*sin(2.5*pi*$)">
                                          <p:val>
                                            <p:fltVal val="0"/>
                                          </p:val>
                                        </p:tav>
                                        <p:tav tm="100000">
                                          <p:val>
                                            <p:fltVal val="1"/>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2"/>
                </p:tgtEl>
              </p:cMediaNode>
            </p:audio>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p:cNvSpPr>
          <p:nvPr>
            <p:ph type="title"/>
          </p:nvPr>
        </p:nvSpPr>
        <p:spPr>
          <a:xfrm>
            <a:off x="395536" y="-234280"/>
            <a:ext cx="7772400" cy="1143000"/>
          </a:xfrm>
        </p:spPr>
        <p:txBody>
          <a:bodyPr>
            <a:normAutofit/>
          </a:bodyPr>
          <a:lstStyle/>
          <a:p>
            <a:r>
              <a:rPr lang="de-DE" dirty="0" err="1">
                <a:solidFill>
                  <a:srgbClr val="446280"/>
                </a:solidFill>
              </a:rPr>
              <a:t>Fatigue-</a:t>
            </a:r>
            <a:r>
              <a:rPr lang="de-DE" dirty="0" err="1" smtClean="0">
                <a:solidFill>
                  <a:srgbClr val="446280"/>
                </a:solidFill>
              </a:rPr>
              <a:t>Symptomatik</a:t>
            </a:r>
            <a:endParaRPr lang="de-DE" dirty="0">
              <a:solidFill>
                <a:srgbClr val="446280"/>
              </a:solidFill>
            </a:endParaRPr>
          </a:p>
        </p:txBody>
      </p:sp>
      <p:pic>
        <p:nvPicPr>
          <p:cNvPr id="206851" name="Picture 3" descr="j0113668"/>
          <p:cNvPicPr>
            <a:picLocks noGrp="1" noChangeAspect="1" noChangeArrowheads="1"/>
          </p:cNvPicPr>
          <p:nvPr>
            <p:ph sz="half" idx="2"/>
          </p:nvPr>
        </p:nvPicPr>
        <p:blipFill>
          <a:blip r:embed="rId6"/>
          <a:srcRect/>
          <a:stretch>
            <a:fillRect/>
          </a:stretch>
        </p:blipFill>
        <p:spPr>
          <a:xfrm>
            <a:off x="304800" y="3581400"/>
            <a:ext cx="3517900" cy="2487613"/>
          </a:xfrm>
          <a:noFill/>
        </p:spPr>
      </p:pic>
      <p:sp>
        <p:nvSpPr>
          <p:cNvPr id="46084" name="Rectangle 4"/>
          <p:cNvSpPr>
            <a:spLocks noGrp="1"/>
          </p:cNvSpPr>
          <p:nvPr>
            <p:ph type="body" sz="half" idx="1"/>
          </p:nvPr>
        </p:nvSpPr>
        <p:spPr>
          <a:xfrm>
            <a:off x="5486400" y="2254625"/>
            <a:ext cx="3406775" cy="3902075"/>
          </a:xfrm>
          <a:solidFill>
            <a:schemeClr val="bg1">
              <a:lumMod val="65000"/>
            </a:schemeClr>
          </a:solidFill>
        </p:spPr>
        <p:txBody>
          <a:bodyPr/>
          <a:lstStyle/>
          <a:p>
            <a:pPr>
              <a:defRPr/>
            </a:pPr>
            <a:r>
              <a:rPr lang="de-DE" sz="2000" dirty="0">
                <a:latin typeface="Minion" pitchFamily="2" charset="0"/>
              </a:rPr>
              <a:t>Müdigkeit</a:t>
            </a:r>
          </a:p>
          <a:p>
            <a:pPr>
              <a:defRPr/>
            </a:pPr>
            <a:r>
              <a:rPr lang="de-DE" sz="2000" dirty="0">
                <a:latin typeface="Minion" pitchFamily="2" charset="0"/>
              </a:rPr>
              <a:t>Konzentrationsschwäche </a:t>
            </a:r>
          </a:p>
          <a:p>
            <a:pPr>
              <a:defRPr/>
            </a:pPr>
            <a:r>
              <a:rPr lang="de-DE" sz="2000" dirty="0">
                <a:latin typeface="Minion" pitchFamily="2" charset="0"/>
              </a:rPr>
              <a:t>Asthenie </a:t>
            </a:r>
          </a:p>
          <a:p>
            <a:pPr>
              <a:defRPr/>
            </a:pPr>
            <a:r>
              <a:rPr lang="de-DE" sz="2000" dirty="0">
                <a:latin typeface="Minion" pitchFamily="2" charset="0"/>
              </a:rPr>
              <a:t>erhöhte Infektanfälligkeit</a:t>
            </a:r>
          </a:p>
          <a:p>
            <a:pPr>
              <a:defRPr/>
            </a:pPr>
            <a:r>
              <a:rPr lang="de-DE" sz="2000" dirty="0">
                <a:latin typeface="Minion" pitchFamily="2" charset="0"/>
              </a:rPr>
              <a:t>Schlafstörungen </a:t>
            </a:r>
          </a:p>
          <a:p>
            <a:pPr>
              <a:defRPr/>
            </a:pPr>
            <a:r>
              <a:rPr lang="de-DE" sz="2000" dirty="0">
                <a:latin typeface="Minion" pitchFamily="2" charset="0"/>
              </a:rPr>
              <a:t>Angstzustände </a:t>
            </a:r>
          </a:p>
          <a:p>
            <a:pPr>
              <a:defRPr/>
            </a:pPr>
            <a:r>
              <a:rPr lang="de-DE" sz="2000" dirty="0">
                <a:latin typeface="Minion" pitchFamily="2" charset="0"/>
              </a:rPr>
              <a:t>Depressionen </a:t>
            </a:r>
          </a:p>
          <a:p>
            <a:pPr>
              <a:defRPr/>
            </a:pPr>
            <a:r>
              <a:rPr lang="de-DE" sz="2000" dirty="0">
                <a:latin typeface="Minion" pitchFamily="2" charset="0"/>
              </a:rPr>
              <a:t>Kopfschmerzen </a:t>
            </a:r>
          </a:p>
          <a:p>
            <a:pPr>
              <a:defRPr/>
            </a:pPr>
            <a:r>
              <a:rPr lang="de-DE" sz="2000" dirty="0">
                <a:latin typeface="Minion" pitchFamily="2" charset="0"/>
              </a:rPr>
              <a:t>sexuelle Unlust </a:t>
            </a:r>
          </a:p>
          <a:p>
            <a:pPr>
              <a:defRPr/>
            </a:pPr>
            <a:r>
              <a:rPr lang="de-DE" sz="2000" dirty="0">
                <a:latin typeface="Minion" pitchFamily="2" charset="0"/>
              </a:rPr>
              <a:t>Unruhe</a:t>
            </a:r>
            <a:r>
              <a:rPr lang="de-DE" sz="2000" dirty="0"/>
              <a:t> </a:t>
            </a:r>
          </a:p>
        </p:txBody>
      </p:sp>
      <p:pic>
        <p:nvPicPr>
          <p:cNvPr id="2" name="Sound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7"/>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2052033734"/>
      </p:ext>
    </p:extLst>
  </p:cSld>
  <p:clrMapOvr>
    <a:masterClrMapping/>
  </p:clrMapOvr>
  <p:transition advTm="1739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206851"/>
                                        </p:tgtEl>
                                        <p:attrNameLst>
                                          <p:attrName>style.visibility</p:attrName>
                                        </p:attrNameLst>
                                      </p:cBhvr>
                                      <p:to>
                                        <p:strVal val="visible"/>
                                      </p:to>
                                    </p:set>
                                    <p:anim calcmode="lin" valueType="num">
                                      <p:cBhvr additive="base">
                                        <p:cTn id="11" dur="3000" fill="hold"/>
                                        <p:tgtEl>
                                          <p:spTgt spid="206851"/>
                                        </p:tgtEl>
                                        <p:attrNameLst>
                                          <p:attrName>ppt_x</p:attrName>
                                        </p:attrNameLst>
                                      </p:cBhvr>
                                      <p:tavLst>
                                        <p:tav tm="0">
                                          <p:val>
                                            <p:strVal val="1+#ppt_w/2"/>
                                          </p:val>
                                        </p:tav>
                                        <p:tav tm="100000">
                                          <p:val>
                                            <p:strVal val="#ppt_x"/>
                                          </p:val>
                                        </p:tav>
                                      </p:tavLst>
                                    </p:anim>
                                    <p:anim calcmode="lin" valueType="num">
                                      <p:cBhvr additive="base">
                                        <p:cTn id="12" dur="3000" fill="hold"/>
                                        <p:tgtEl>
                                          <p:spTgt spid="2068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3" fill="hold" display="0">
                  <p:stCondLst>
                    <p:cond delay="indefinite"/>
                  </p:stCondLst>
                  <p:endCondLst>
                    <p:cond evt="onStopAudio" delay="0">
                      <p:tgtEl>
                        <p:sldTgt/>
                      </p:tgtEl>
                    </p:cond>
                  </p:endCondLst>
                </p:cTn>
                <p:tgtEl>
                  <p:spTgt spid="2"/>
                </p:tgtEl>
              </p:cMediaNode>
            </p:audio>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395536" y="-90264"/>
            <a:ext cx="8991600" cy="1143000"/>
          </a:xfrm>
          <a:noFill/>
        </p:spPr>
        <p:txBody>
          <a:bodyPr>
            <a:normAutofit/>
          </a:bodyPr>
          <a:lstStyle/>
          <a:p>
            <a:pPr eaLnBrk="1" hangingPunct="1"/>
            <a:r>
              <a:rPr lang="en-US" dirty="0" err="1">
                <a:solidFill>
                  <a:srgbClr val="446280"/>
                </a:solidFill>
              </a:rPr>
              <a:t>Bedeutung</a:t>
            </a:r>
            <a:r>
              <a:rPr lang="en-US" dirty="0">
                <a:solidFill>
                  <a:srgbClr val="446280"/>
                </a:solidFill>
              </a:rPr>
              <a:t> </a:t>
            </a:r>
            <a:r>
              <a:rPr lang="en-US" dirty="0" err="1">
                <a:solidFill>
                  <a:srgbClr val="446280"/>
                </a:solidFill>
              </a:rPr>
              <a:t>der</a:t>
            </a:r>
            <a:r>
              <a:rPr lang="en-US" dirty="0">
                <a:solidFill>
                  <a:srgbClr val="446280"/>
                </a:solidFill>
              </a:rPr>
              <a:t> </a:t>
            </a:r>
            <a:r>
              <a:rPr lang="en-US" dirty="0" err="1">
                <a:solidFill>
                  <a:srgbClr val="446280"/>
                </a:solidFill>
              </a:rPr>
              <a:t>Therapie</a:t>
            </a:r>
            <a:r>
              <a:rPr lang="en-US" dirty="0">
                <a:solidFill>
                  <a:srgbClr val="446280"/>
                </a:solidFill>
              </a:rPr>
              <a:t>-</a:t>
            </a:r>
            <a:br>
              <a:rPr lang="en-US" dirty="0">
                <a:solidFill>
                  <a:srgbClr val="446280"/>
                </a:solidFill>
              </a:rPr>
            </a:br>
            <a:r>
              <a:rPr lang="en-US" dirty="0" err="1">
                <a:solidFill>
                  <a:srgbClr val="446280"/>
                </a:solidFill>
              </a:rPr>
              <a:t>Nebenwirkungen</a:t>
            </a:r>
            <a:r>
              <a:rPr lang="en-US" dirty="0">
                <a:solidFill>
                  <a:srgbClr val="446280"/>
                </a:solidFill>
              </a:rPr>
              <a:t> </a:t>
            </a:r>
            <a:r>
              <a:rPr lang="en-US" dirty="0" err="1">
                <a:solidFill>
                  <a:srgbClr val="446280"/>
                </a:solidFill>
              </a:rPr>
              <a:t>für</a:t>
            </a:r>
            <a:r>
              <a:rPr lang="en-US" dirty="0">
                <a:solidFill>
                  <a:srgbClr val="446280"/>
                </a:solidFill>
              </a:rPr>
              <a:t> </a:t>
            </a:r>
            <a:r>
              <a:rPr lang="en-US" dirty="0" err="1">
                <a:solidFill>
                  <a:srgbClr val="446280"/>
                </a:solidFill>
              </a:rPr>
              <a:t>Patienten</a:t>
            </a:r>
            <a:endParaRPr lang="en-US" dirty="0">
              <a:solidFill>
                <a:srgbClr val="446280"/>
              </a:solidFill>
            </a:endParaRPr>
          </a:p>
        </p:txBody>
      </p:sp>
      <p:graphicFrame>
        <p:nvGraphicFramePr>
          <p:cNvPr id="81971" name="Group 51"/>
          <p:cNvGraphicFramePr>
            <a:graphicFrameLocks noGrp="1"/>
          </p:cNvGraphicFramePr>
          <p:nvPr>
            <p:ph idx="1"/>
          </p:nvPr>
        </p:nvGraphicFramePr>
        <p:xfrm>
          <a:off x="468313" y="1844675"/>
          <a:ext cx="8229600" cy="4430713"/>
        </p:xfrm>
        <a:graphic>
          <a:graphicData uri="http://schemas.openxmlformats.org/drawingml/2006/table">
            <a:tbl>
              <a:tblPr/>
              <a:tblGrid>
                <a:gridCol w="935037">
                  <a:extLst>
                    <a:ext uri="{9D8B030D-6E8A-4147-A177-3AD203B41FA5}">
                      <a16:colId xmlns:a16="http://schemas.microsoft.com/office/drawing/2014/main" val="20000"/>
                    </a:ext>
                  </a:extLst>
                </a:gridCol>
                <a:gridCol w="2363788">
                  <a:extLst>
                    <a:ext uri="{9D8B030D-6E8A-4147-A177-3AD203B41FA5}">
                      <a16:colId xmlns:a16="http://schemas.microsoft.com/office/drawing/2014/main" val="20001"/>
                    </a:ext>
                  </a:extLst>
                </a:gridCol>
                <a:gridCol w="2520950">
                  <a:extLst>
                    <a:ext uri="{9D8B030D-6E8A-4147-A177-3AD203B41FA5}">
                      <a16:colId xmlns:a16="http://schemas.microsoft.com/office/drawing/2014/main" val="20002"/>
                    </a:ext>
                  </a:extLst>
                </a:gridCol>
                <a:gridCol w="2409825">
                  <a:extLst>
                    <a:ext uri="{9D8B030D-6E8A-4147-A177-3AD203B41FA5}">
                      <a16:colId xmlns:a16="http://schemas.microsoft.com/office/drawing/2014/main" val="20003"/>
                    </a:ext>
                  </a:extLst>
                </a:gridCol>
              </a:tblGrid>
              <a:tr h="5048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00000"/>
                          </a:solidFill>
                          <a:effectLst/>
                          <a:latin typeface="Arial" charset="0"/>
                        </a:rPr>
                        <a:t>Rang</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00000"/>
                          </a:solidFill>
                          <a:effectLst/>
                          <a:latin typeface="Arial" charset="0"/>
                        </a:rPr>
                        <a:t>1983</a:t>
                      </a:r>
                      <a:endParaRPr kumimoji="0" lang="en-US" sz="2000" b="1" i="0" u="none" strike="noStrike" cap="none" normalizeH="0" baseline="30000" dirty="0">
                        <a:ln>
                          <a:noFill/>
                        </a:ln>
                        <a:solidFill>
                          <a:srgbClr val="000000"/>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a:ln>
                            <a:noFill/>
                          </a:ln>
                          <a:solidFill>
                            <a:srgbClr val="000000"/>
                          </a:solidFill>
                          <a:effectLst/>
                          <a:latin typeface="Arial" charset="0"/>
                        </a:rPr>
                        <a:t>1995</a:t>
                      </a:r>
                      <a:endParaRPr kumimoji="0" lang="en-US" sz="2000" b="1" i="0" u="none" strike="noStrike" cap="none" normalizeH="0" baseline="30000" dirty="0">
                        <a:ln>
                          <a:noFill/>
                        </a:ln>
                        <a:solidFill>
                          <a:srgbClr val="000000"/>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smtClean="0">
                          <a:ln>
                            <a:noFill/>
                          </a:ln>
                          <a:solidFill>
                            <a:srgbClr val="000000"/>
                          </a:solidFill>
                          <a:effectLst/>
                          <a:latin typeface="Arial" charset="0"/>
                        </a:rPr>
                        <a:t>2008</a:t>
                      </a:r>
                      <a:endParaRPr kumimoji="0" lang="en-US" sz="2000" b="1" i="0" u="none" strike="noStrike" cap="none" normalizeH="0" baseline="30000" dirty="0">
                        <a:ln>
                          <a:noFill/>
                        </a:ln>
                        <a:solidFill>
                          <a:srgbClr val="000000"/>
                        </a:solidFill>
                        <a:effectLst/>
                        <a:latin typeface="Arial" charset="0"/>
                      </a:endParaRP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600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00"/>
                          </a:solidFill>
                          <a:effectLst/>
                          <a:latin typeface="Arial" charset="0"/>
                        </a:rPr>
                        <a: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err="1">
                          <a:ln>
                            <a:noFill/>
                          </a:ln>
                          <a:solidFill>
                            <a:srgbClr val="800000"/>
                          </a:solidFill>
                          <a:effectLst/>
                          <a:latin typeface="Arial" charset="0"/>
                        </a:rPr>
                        <a:t>Erbrechen</a:t>
                      </a:r>
                      <a:endParaRPr kumimoji="0" lang="en-US" sz="2000" b="1" i="0" u="none" strike="noStrike" cap="none" normalizeH="0" baseline="0" dirty="0">
                        <a:ln>
                          <a:noFill/>
                        </a:ln>
                        <a:solidFill>
                          <a:srgbClr val="800000"/>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err="1">
                          <a:ln>
                            <a:noFill/>
                          </a:ln>
                          <a:solidFill>
                            <a:srgbClr val="800000"/>
                          </a:solidFill>
                          <a:effectLst/>
                          <a:latin typeface="Arial" charset="0"/>
                        </a:rPr>
                        <a:t>Übelkeit</a:t>
                      </a:r>
                      <a:endParaRPr kumimoji="0" lang="en-US" sz="2000" b="1" i="0" u="none" strike="noStrike" cap="none" normalizeH="0" baseline="0" dirty="0">
                        <a:ln>
                          <a:noFill/>
                        </a:ln>
                        <a:solidFill>
                          <a:srgbClr val="800000"/>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err="1" smtClean="0">
                          <a:ln>
                            <a:noFill/>
                          </a:ln>
                          <a:solidFill>
                            <a:srgbClr val="000000"/>
                          </a:solidFill>
                          <a:effectLst/>
                          <a:latin typeface="Arial" charset="0"/>
                        </a:rPr>
                        <a:t>Abgeschlagenheit</a:t>
                      </a:r>
                      <a:endParaRPr kumimoji="0" lang="en-US" sz="2000" b="0" i="0" u="none" strike="noStrike" cap="none" normalizeH="0" baseline="0" dirty="0">
                        <a:ln>
                          <a:noFill/>
                        </a:ln>
                        <a:solidFill>
                          <a:srgbClr val="000000"/>
                        </a:solidFill>
                        <a:effectLst/>
                        <a:latin typeface="Arial" charset="0"/>
                      </a:endParaRP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r h="600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00"/>
                          </a:solidFill>
                          <a:effectLst/>
                          <a:latin typeface="Arial" charset="0"/>
                        </a:rPr>
                        <a:t>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err="1">
                          <a:ln>
                            <a:noFill/>
                          </a:ln>
                          <a:solidFill>
                            <a:srgbClr val="800000"/>
                          </a:solidFill>
                          <a:effectLst/>
                          <a:latin typeface="Arial" charset="0"/>
                        </a:rPr>
                        <a:t>Übelkeit</a:t>
                      </a:r>
                      <a:endParaRPr kumimoji="0" lang="en-US" sz="2000" b="1" i="0" u="none" strike="noStrike" cap="none" normalizeH="0" baseline="0" dirty="0">
                        <a:ln>
                          <a:noFill/>
                        </a:ln>
                        <a:solidFill>
                          <a:srgbClr val="800000"/>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00"/>
                          </a:solidFill>
                          <a:effectLst/>
                          <a:latin typeface="Arial" charset="0"/>
                        </a:rPr>
                        <a:t>Haarausfall</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err="1">
                          <a:ln>
                            <a:noFill/>
                          </a:ln>
                          <a:solidFill>
                            <a:srgbClr val="000000"/>
                          </a:solidFill>
                          <a:effectLst/>
                          <a:latin typeface="Arial" charset="0"/>
                        </a:rPr>
                        <a:t>Haarausfall</a:t>
                      </a:r>
                      <a:endParaRPr kumimoji="0" lang="en-US" sz="2000" b="0" i="0" u="none" strike="noStrike" cap="none" normalizeH="0" baseline="0" dirty="0">
                        <a:ln>
                          <a:noFill/>
                        </a:ln>
                        <a:solidFill>
                          <a:srgbClr val="000000"/>
                        </a:solidFill>
                        <a:effectLst/>
                        <a:latin typeface="Arial" charset="0"/>
                      </a:endParaRP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2"/>
                  </a:ext>
                </a:extLst>
              </a:tr>
              <a:tr h="6000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00"/>
                          </a:solidFill>
                          <a:effectLst/>
                          <a:latin typeface="Arial" charset="0"/>
                        </a:rPr>
                        <a:t>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00"/>
                          </a:solidFill>
                          <a:effectLst/>
                          <a:latin typeface="Arial" charset="0"/>
                        </a:rPr>
                        <a:t>Haarausfall</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err="1">
                          <a:ln>
                            <a:noFill/>
                          </a:ln>
                          <a:solidFill>
                            <a:srgbClr val="800000"/>
                          </a:solidFill>
                          <a:effectLst/>
                          <a:latin typeface="Arial" charset="0"/>
                        </a:rPr>
                        <a:t>Erbrechen</a:t>
                      </a:r>
                      <a:endParaRPr kumimoji="0" lang="en-US" sz="2000" b="1" i="0" u="none" strike="noStrike" cap="none" normalizeH="0" baseline="0" dirty="0">
                        <a:ln>
                          <a:noFill/>
                        </a:ln>
                        <a:solidFill>
                          <a:srgbClr val="800000"/>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err="1" smtClean="0">
                          <a:ln>
                            <a:noFill/>
                          </a:ln>
                          <a:solidFill>
                            <a:srgbClr val="800000"/>
                          </a:solidFill>
                          <a:effectLst/>
                          <a:latin typeface="Arial" charset="0"/>
                        </a:rPr>
                        <a:t>Übelkeit</a:t>
                      </a:r>
                      <a:endParaRPr kumimoji="0" lang="en-US" sz="2000" b="1" i="0" u="none" strike="noStrike" cap="none" normalizeH="0" baseline="0" dirty="0">
                        <a:ln>
                          <a:noFill/>
                        </a:ln>
                        <a:solidFill>
                          <a:srgbClr val="800000"/>
                        </a:solidFill>
                        <a:effectLst/>
                        <a:latin typeface="Arial" charset="0"/>
                      </a:endParaRP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3"/>
                  </a:ext>
                </a:extLst>
              </a:tr>
              <a:tr h="10636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00"/>
                          </a:solidFill>
                          <a:effectLst/>
                          <a:latin typeface="Arial" charset="0"/>
                        </a:rPr>
                        <a:t>4.</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err="1">
                          <a:ln>
                            <a:noFill/>
                          </a:ln>
                          <a:solidFill>
                            <a:srgbClr val="000000"/>
                          </a:solidFill>
                          <a:effectLst/>
                          <a:latin typeface="Arial" charset="0"/>
                        </a:rPr>
                        <a:t>Gedanken</a:t>
                      </a:r>
                      <a:r>
                        <a:rPr kumimoji="0" lang="en-US" sz="2000" b="0" i="0" u="none" strike="noStrike" cap="none" normalizeH="0" baseline="0" dirty="0">
                          <a:ln>
                            <a:noFill/>
                          </a:ln>
                          <a:solidFill>
                            <a:srgbClr val="000000"/>
                          </a:solidFill>
                          <a:effectLst/>
                          <a:latin typeface="Arial" charset="0"/>
                        </a:rPr>
                        <a:t> an die </a:t>
                      </a:r>
                      <a:r>
                        <a:rPr kumimoji="0" lang="en-US" sz="2000" b="0" i="0" u="none" strike="noStrike" cap="none" normalizeH="0" baseline="0" dirty="0" err="1">
                          <a:ln>
                            <a:noFill/>
                          </a:ln>
                          <a:solidFill>
                            <a:srgbClr val="000000"/>
                          </a:solidFill>
                          <a:effectLst/>
                          <a:latin typeface="Arial" charset="0"/>
                        </a:rPr>
                        <a:t>Therapie</a:t>
                      </a:r>
                      <a:endParaRPr kumimoji="0" lang="en-US" sz="2000" b="0" i="0" u="none" strike="noStrike" cap="none" normalizeH="0" baseline="0" dirty="0">
                        <a:ln>
                          <a:noFill/>
                        </a:ln>
                        <a:solidFill>
                          <a:srgbClr val="000000"/>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err="1">
                          <a:ln>
                            <a:noFill/>
                          </a:ln>
                          <a:solidFill>
                            <a:srgbClr val="000000"/>
                          </a:solidFill>
                          <a:effectLst/>
                          <a:latin typeface="Arial" charset="0"/>
                        </a:rPr>
                        <a:t>Müdigkeit</a:t>
                      </a:r>
                      <a:endParaRPr kumimoji="0" lang="en-US" sz="2000" b="0" i="0" u="none" strike="noStrike" cap="none" normalizeH="0" baseline="0" dirty="0">
                        <a:ln>
                          <a:noFill/>
                        </a:ln>
                        <a:solidFill>
                          <a:srgbClr val="000000"/>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1" i="0" u="none" strike="noStrike" cap="none" normalizeH="0" baseline="0" dirty="0" err="1" smtClean="0">
                          <a:ln>
                            <a:noFill/>
                          </a:ln>
                          <a:solidFill>
                            <a:srgbClr val="800000"/>
                          </a:solidFill>
                          <a:effectLst/>
                          <a:latin typeface="Arial" charset="0"/>
                        </a:rPr>
                        <a:t>Erbrechen</a:t>
                      </a:r>
                      <a:endParaRPr kumimoji="0" lang="en-US" sz="2000" b="1" i="0" u="none" strike="noStrike" cap="none" normalizeH="0" baseline="0" dirty="0">
                        <a:ln>
                          <a:noFill/>
                        </a:ln>
                        <a:solidFill>
                          <a:srgbClr val="800000"/>
                        </a:solidFill>
                        <a:effectLst/>
                        <a:latin typeface="Arial" charset="0"/>
                      </a:endParaRP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4"/>
                  </a:ext>
                </a:extLst>
              </a:tr>
              <a:tr h="10620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a:ln>
                            <a:noFill/>
                          </a:ln>
                          <a:solidFill>
                            <a:srgbClr val="000000"/>
                          </a:solidFill>
                          <a:effectLst/>
                          <a:latin typeface="Arial" charset="0"/>
                        </a:rPr>
                        <a:t>5.</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err="1">
                          <a:ln>
                            <a:noFill/>
                          </a:ln>
                          <a:solidFill>
                            <a:srgbClr val="000000"/>
                          </a:solidFill>
                          <a:effectLst/>
                          <a:latin typeface="Arial" charset="0"/>
                        </a:rPr>
                        <a:t>Länge</a:t>
                      </a:r>
                      <a:r>
                        <a:rPr kumimoji="0" lang="en-US" sz="2000" b="0" i="0" u="none" strike="noStrike" cap="none" normalizeH="0" baseline="0" dirty="0">
                          <a:ln>
                            <a:noFill/>
                          </a:ln>
                          <a:solidFill>
                            <a:srgbClr val="000000"/>
                          </a:solidFill>
                          <a:effectLst/>
                          <a:latin typeface="Arial" charset="0"/>
                        </a:rPr>
                        <a:t> des </a:t>
                      </a:r>
                      <a:r>
                        <a:rPr kumimoji="0" lang="en-US" sz="2000" b="0" i="0" u="none" strike="noStrike" cap="none" normalizeH="0" baseline="0" dirty="0" err="1">
                          <a:ln>
                            <a:noFill/>
                          </a:ln>
                          <a:solidFill>
                            <a:srgbClr val="000000"/>
                          </a:solidFill>
                          <a:effectLst/>
                          <a:latin typeface="Arial" charset="0"/>
                        </a:rPr>
                        <a:t>Klinikaufenthaltes</a:t>
                      </a:r>
                      <a:endParaRPr kumimoji="0" lang="en-US" sz="2000" b="0" i="0" u="none" strike="noStrike" cap="none" normalizeH="0" baseline="0" dirty="0">
                        <a:ln>
                          <a:noFill/>
                        </a:ln>
                        <a:solidFill>
                          <a:srgbClr val="000000"/>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err="1">
                          <a:ln>
                            <a:noFill/>
                          </a:ln>
                          <a:solidFill>
                            <a:srgbClr val="000000"/>
                          </a:solidFill>
                          <a:effectLst/>
                          <a:latin typeface="Arial" charset="0"/>
                        </a:rPr>
                        <a:t>Gedanken</a:t>
                      </a:r>
                      <a:r>
                        <a:rPr kumimoji="0" lang="en-US" sz="2000" b="0" i="0" u="none" strike="noStrike" cap="none" normalizeH="0" baseline="0" dirty="0">
                          <a:ln>
                            <a:noFill/>
                          </a:ln>
                          <a:solidFill>
                            <a:srgbClr val="000000"/>
                          </a:solidFill>
                          <a:effectLst/>
                          <a:latin typeface="Arial" charset="0"/>
                        </a:rPr>
                        <a:t> an </a:t>
                      </a:r>
                      <a:r>
                        <a:rPr kumimoji="0" lang="en-US" sz="2000" b="0" i="0" u="none" strike="noStrike" cap="none" normalizeH="0" baseline="0" dirty="0" err="1">
                          <a:ln>
                            <a:noFill/>
                          </a:ln>
                          <a:solidFill>
                            <a:srgbClr val="000000"/>
                          </a:solidFill>
                          <a:effectLst/>
                          <a:latin typeface="Arial" charset="0"/>
                        </a:rPr>
                        <a:t>eine</a:t>
                      </a:r>
                      <a:r>
                        <a:rPr kumimoji="0" lang="en-US" sz="2000" b="0" i="0" u="none" strike="noStrike" cap="none" normalizeH="0" baseline="0" dirty="0">
                          <a:ln>
                            <a:noFill/>
                          </a:ln>
                          <a:solidFill>
                            <a:srgbClr val="000000"/>
                          </a:solidFill>
                          <a:effectLst/>
                          <a:latin typeface="Arial" charset="0"/>
                        </a:rPr>
                        <a:t> </a:t>
                      </a:r>
                      <a:r>
                        <a:rPr kumimoji="0" lang="en-US" sz="2000" b="0" i="0" u="none" strike="noStrike" cap="none" normalizeH="0" baseline="0" dirty="0" err="1">
                          <a:ln>
                            <a:noFill/>
                          </a:ln>
                          <a:solidFill>
                            <a:srgbClr val="000000"/>
                          </a:solidFill>
                          <a:effectLst/>
                          <a:latin typeface="Arial" charset="0"/>
                        </a:rPr>
                        <a:t>Injektion</a:t>
                      </a:r>
                      <a:endParaRPr kumimoji="0" lang="en-US" sz="2000" b="0" i="0" u="none" strike="noStrike" cap="none" normalizeH="0" baseline="0" dirty="0">
                        <a:ln>
                          <a:noFill/>
                        </a:ln>
                        <a:solidFill>
                          <a:srgbClr val="000000"/>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err="1" smtClean="0">
                          <a:ln>
                            <a:noFill/>
                          </a:ln>
                          <a:solidFill>
                            <a:srgbClr val="000000"/>
                          </a:solidFill>
                          <a:effectLst/>
                          <a:latin typeface="Arial" charset="0"/>
                        </a:rPr>
                        <a:t>Äußerliche</a:t>
                      </a:r>
                      <a:r>
                        <a:rPr kumimoji="0" lang="en-US" sz="2000" b="0" i="0" u="none" strike="noStrike" cap="none" normalizeH="0" baseline="0" dirty="0" smtClean="0">
                          <a:ln>
                            <a:noFill/>
                          </a:ln>
                          <a:solidFill>
                            <a:srgbClr val="000000"/>
                          </a:solidFill>
                          <a:effectLst/>
                          <a:latin typeface="Arial" charset="0"/>
                        </a:rPr>
                        <a:t> </a:t>
                      </a:r>
                      <a:r>
                        <a:rPr kumimoji="0" lang="en-US" sz="2000" b="0" i="0" u="none" strike="noStrike" cap="none" normalizeH="0" baseline="0" dirty="0" err="1" smtClean="0">
                          <a:ln>
                            <a:noFill/>
                          </a:ln>
                          <a:solidFill>
                            <a:srgbClr val="000000"/>
                          </a:solidFill>
                          <a:effectLst/>
                          <a:latin typeface="Arial" charset="0"/>
                        </a:rPr>
                        <a:t>Veränderungen</a:t>
                      </a:r>
                      <a:endParaRPr kumimoji="0" lang="en-US" sz="2000" b="0" i="0" u="none" strike="noStrike" cap="none" normalizeH="0" baseline="0" dirty="0">
                        <a:ln>
                          <a:noFill/>
                        </a:ln>
                        <a:solidFill>
                          <a:srgbClr val="000000"/>
                        </a:solidFill>
                        <a:effectLst/>
                        <a:latin typeface="Arial" charset="0"/>
                      </a:endParaRPr>
                    </a:p>
                  </a:txBody>
                  <a:tcP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5"/>
                  </a:ext>
                </a:extLst>
              </a:tr>
            </a:tbl>
          </a:graphicData>
        </a:graphic>
      </p:graphicFrame>
      <p:sp>
        <p:nvSpPr>
          <p:cNvPr id="4" name="Oval 3"/>
          <p:cNvSpPr/>
          <p:nvPr/>
        </p:nvSpPr>
        <p:spPr>
          <a:xfrm>
            <a:off x="6096000" y="2057400"/>
            <a:ext cx="2514600" cy="990600"/>
          </a:xfrm>
          <a:prstGeom prst="ellipse">
            <a:avLst/>
          </a:prstGeom>
          <a:noFill/>
          <a:ln w="34925" cap="flat" cmpd="sng" algn="ctr">
            <a:solidFill>
              <a:srgbClr val="FF0000"/>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pic>
        <p:nvPicPr>
          <p:cNvPr id="2" name="Sound 1">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6"/>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1159121699"/>
      </p:ext>
    </p:extLst>
  </p:cSld>
  <p:clrMapOvr>
    <a:masterClrMapping/>
  </p:clrMapOvr>
  <p:transition advTm="2098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2"/>
                </p:tgtEl>
              </p:cMediaNode>
            </p:audio>
          </p:childTnLst>
        </p:cTn>
      </p:par>
    </p:tnLst>
    <p:bldLst>
      <p:bldP spid="4"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p:txBody>
          <a:bodyPr>
            <a:normAutofit/>
          </a:bodyPr>
          <a:lstStyle/>
          <a:p>
            <a:pPr>
              <a:spcAft>
                <a:spcPts val="1800"/>
              </a:spcAft>
            </a:pPr>
            <a:r>
              <a:rPr lang="de-DE" sz="2400" dirty="0">
                <a:solidFill>
                  <a:schemeClr val="bg1">
                    <a:lumMod val="85000"/>
                  </a:schemeClr>
                </a:solidFill>
              </a:rPr>
              <a:t>d</a:t>
            </a:r>
            <a:r>
              <a:rPr lang="de-DE" sz="2400" dirty="0" smtClean="0">
                <a:solidFill>
                  <a:schemeClr val="bg1">
                    <a:lumMod val="85000"/>
                  </a:schemeClr>
                </a:solidFill>
              </a:rPr>
              <a:t>emographische Daten</a:t>
            </a:r>
          </a:p>
          <a:p>
            <a:pPr>
              <a:spcAft>
                <a:spcPts val="1800"/>
              </a:spcAft>
            </a:pPr>
            <a:r>
              <a:rPr lang="de-DE" sz="2400" dirty="0" smtClean="0">
                <a:solidFill>
                  <a:schemeClr val="bg1">
                    <a:lumMod val="85000"/>
                  </a:schemeClr>
                </a:solidFill>
              </a:rPr>
              <a:t>Entstehungsmodelle</a:t>
            </a:r>
          </a:p>
          <a:p>
            <a:pPr>
              <a:spcAft>
                <a:spcPts val="1800"/>
              </a:spcAft>
            </a:pPr>
            <a:r>
              <a:rPr lang="de-DE" sz="2400" dirty="0" smtClean="0">
                <a:solidFill>
                  <a:schemeClr val="bg1">
                    <a:lumMod val="85000"/>
                  </a:schemeClr>
                </a:solidFill>
              </a:rPr>
              <a:t>Risikofaktoren</a:t>
            </a:r>
          </a:p>
          <a:p>
            <a:pPr>
              <a:spcAft>
                <a:spcPts val="1800"/>
              </a:spcAft>
            </a:pPr>
            <a:r>
              <a:rPr lang="de-DE" sz="2400" dirty="0" err="1" smtClean="0">
                <a:solidFill>
                  <a:schemeClr val="bg1">
                    <a:lumMod val="85000"/>
                  </a:schemeClr>
                </a:solidFill>
              </a:rPr>
              <a:t>Metastasierung</a:t>
            </a:r>
            <a:endParaRPr lang="de-DE" sz="2400" dirty="0" smtClean="0">
              <a:solidFill>
                <a:schemeClr val="bg1">
                  <a:lumMod val="85000"/>
                </a:schemeClr>
              </a:solidFill>
            </a:endParaRPr>
          </a:p>
          <a:p>
            <a:pPr>
              <a:spcAft>
                <a:spcPts val="1800"/>
              </a:spcAft>
            </a:pPr>
            <a:r>
              <a:rPr lang="de-DE" sz="2400" dirty="0" smtClean="0">
                <a:solidFill>
                  <a:schemeClr val="bg1">
                    <a:lumMod val="85000"/>
                  </a:schemeClr>
                </a:solidFill>
              </a:rPr>
              <a:t>Grundlagen der Therapie</a:t>
            </a:r>
          </a:p>
          <a:p>
            <a:pPr>
              <a:spcAft>
                <a:spcPts val="1800"/>
              </a:spcAft>
            </a:pPr>
            <a:r>
              <a:rPr lang="de-DE" sz="2400" dirty="0" smtClean="0">
                <a:solidFill>
                  <a:schemeClr val="bg1">
                    <a:lumMod val="85000"/>
                  </a:schemeClr>
                </a:solidFill>
              </a:rPr>
              <a:t>Nebenwirkungen</a:t>
            </a:r>
          </a:p>
          <a:p>
            <a:pPr>
              <a:spcAft>
                <a:spcPts val="1800"/>
              </a:spcAft>
            </a:pPr>
            <a:r>
              <a:rPr lang="de-DE" sz="2400" b="1" dirty="0" smtClean="0"/>
              <a:t>Ausblick</a:t>
            </a:r>
            <a:endParaRPr lang="de-DE" sz="2400" b="1" dirty="0"/>
          </a:p>
        </p:txBody>
      </p:sp>
      <p:sp>
        <p:nvSpPr>
          <p:cNvPr id="5" name="Titel 1"/>
          <p:cNvSpPr txBox="1">
            <a:spLocks/>
          </p:cNvSpPr>
          <p:nvPr/>
        </p:nvSpPr>
        <p:spPr bwMode="gray">
          <a:xfrm>
            <a:off x="395288" y="302924"/>
            <a:ext cx="8229600" cy="749812"/>
          </a:xfrm>
          <a:prstGeom prst="rect">
            <a:avLst/>
          </a:prstGeom>
        </p:spPr>
        <p:txBody>
          <a:bodyPr vert="horz" lIns="0" tIns="0" rIns="0" bIns="72000" rtlCol="0" anchor="t" anchorCtr="0">
            <a:spAutoFit/>
          </a:bodyPr>
          <a:lstStyle>
            <a:lvl1pPr algn="l" defTabSz="914400" rtl="0" eaLnBrk="1" latinLnBrk="0" hangingPunct="1">
              <a:spcBef>
                <a:spcPct val="0"/>
              </a:spcBef>
              <a:buNone/>
              <a:defRPr sz="2900" b="1" kern="1200">
                <a:solidFill>
                  <a:srgbClr val="7EBEE6"/>
                </a:solidFill>
                <a:effectLst/>
                <a:latin typeface="+mn-lt"/>
                <a:ea typeface="+mj-ea"/>
                <a:cs typeface="+mj-cs"/>
              </a:defRPr>
            </a:lvl1pPr>
          </a:lstStyle>
          <a:p>
            <a:r>
              <a:rPr lang="de-DE" sz="2200" smtClean="0">
                <a:solidFill>
                  <a:srgbClr val="446280"/>
                </a:solidFill>
              </a:rPr>
              <a:t>biologische und medizinische Grundlagen </a:t>
            </a:r>
            <a:br>
              <a:rPr lang="de-DE" sz="2200" smtClean="0">
                <a:solidFill>
                  <a:srgbClr val="446280"/>
                </a:solidFill>
              </a:rPr>
            </a:br>
            <a:r>
              <a:rPr lang="de-DE" sz="2200" smtClean="0">
                <a:solidFill>
                  <a:srgbClr val="446280"/>
                </a:solidFill>
              </a:rPr>
              <a:t>von Krebs</a:t>
            </a:r>
            <a:endParaRPr lang="de-DE" sz="2200" dirty="0">
              <a:solidFill>
                <a:srgbClr val="446280"/>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020503363"/>
      </p:ext>
    </p:extLst>
  </p:cSld>
  <p:clrMapOvr>
    <a:masterClrMapping/>
  </p:clrMapOvr>
  <mc:AlternateContent xmlns:mc="http://schemas.openxmlformats.org/markup-compatibility/2006" xmlns:p14="http://schemas.microsoft.com/office/powerpoint/2010/main">
    <mc:Choice Requires="p14">
      <p:transition spd="slow" p14:dur="2000" advTm="3264"/>
    </mc:Choice>
    <mc:Fallback xmlns="">
      <p:transition spd="slow" advTm="326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descr="1.1.tiff"/>
          <p:cNvPicPr>
            <a:picLocks noGrp="1" noChangeAspect="1"/>
          </p:cNvPicPr>
          <p:nvPr>
            <p:ph idx="1"/>
          </p:nvPr>
        </p:nvPicPr>
        <p:blipFill>
          <a:blip r:embed="rId4"/>
          <a:srcRect l="-15993" r="-15993"/>
          <a:stretch>
            <a:fillRect/>
          </a:stretch>
        </p:blipFill>
        <p:spPr>
          <a:xfrm>
            <a:off x="76200" y="1295400"/>
            <a:ext cx="8988742" cy="4943475"/>
          </a:xfrm>
        </p:spPr>
      </p:pic>
      <p:sp>
        <p:nvSpPr>
          <p:cNvPr id="4" name="Titel 3"/>
          <p:cNvSpPr>
            <a:spLocks noGrp="1"/>
          </p:cNvSpPr>
          <p:nvPr>
            <p:ph type="ctrTitle"/>
          </p:nvPr>
        </p:nvSpPr>
        <p:spPr>
          <a:xfrm>
            <a:off x="381000" y="-561305"/>
            <a:ext cx="7772400" cy="1470025"/>
          </a:xfrm>
        </p:spPr>
        <p:txBody>
          <a:bodyPr>
            <a:normAutofit/>
          </a:bodyPr>
          <a:lstStyle/>
          <a:p>
            <a:r>
              <a:rPr lang="de-DE" dirty="0" smtClean="0"/>
              <a:t>Entwicklung neuer Substanzen</a:t>
            </a:r>
            <a:endParaRPr lang="de-DE" dirty="0"/>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795616999"/>
      </p:ext>
    </p:extLst>
  </p:cSld>
  <p:clrMapOvr>
    <a:masterClrMapping/>
  </p:clrMapOvr>
  <mc:AlternateContent xmlns:mc="http://schemas.openxmlformats.org/markup-compatibility/2006" xmlns:p14="http://schemas.microsoft.com/office/powerpoint/2010/main">
    <mc:Choice Requires="p14">
      <p:transition spd="slow" p14:dur="2000" advTm="25659"/>
    </mc:Choice>
    <mc:Fallback xmlns="">
      <p:transition spd="slow" advTm="256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1266" name="Text Box 2"/>
          <p:cNvSpPr txBox="1">
            <a:spLocks noChangeArrowheads="1"/>
          </p:cNvSpPr>
          <p:nvPr/>
        </p:nvSpPr>
        <p:spPr bwMode="blackWhite">
          <a:xfrm>
            <a:off x="5821363" y="1778000"/>
            <a:ext cx="2760662" cy="1881188"/>
          </a:xfrm>
          <a:prstGeom prst="rect">
            <a:avLst/>
          </a:prstGeom>
          <a:solidFill>
            <a:schemeClr val="bg1"/>
          </a:solidFill>
          <a:ln w="9525">
            <a:noFill/>
            <a:miter lim="800000"/>
            <a:headEnd/>
            <a:tailEnd/>
          </a:ln>
          <a:effectLst/>
        </p:spPr>
        <p:txBody>
          <a:bodyPr>
            <a:prstTxWarp prst="textNoShape">
              <a:avLst/>
            </a:prstTxWarp>
          </a:bodyPr>
          <a:lstStyle/>
          <a:p>
            <a:pPr marL="268288" indent="-268288">
              <a:spcBef>
                <a:spcPct val="20000"/>
              </a:spcBef>
              <a:defRPr/>
            </a:pPr>
            <a:r>
              <a:rPr lang="de-DE" sz="1600" dirty="0">
                <a:effectLst>
                  <a:outerShdw blurRad="38100" dist="38100" dir="2700000" algn="tl">
                    <a:srgbClr val="DDDDDD"/>
                  </a:outerShdw>
                </a:effectLst>
                <a:latin typeface="Arial" pitchFamily="-106" charset="0"/>
              </a:rPr>
              <a:t>--- BSC</a:t>
            </a:r>
          </a:p>
          <a:p>
            <a:pPr marL="268288" indent="-268288">
              <a:spcBef>
                <a:spcPct val="20000"/>
              </a:spcBef>
              <a:defRPr/>
            </a:pPr>
            <a:r>
              <a:rPr lang="de-DE" sz="1600" dirty="0">
                <a:solidFill>
                  <a:srgbClr val="00CC99"/>
                </a:solidFill>
                <a:effectLst>
                  <a:outerShdw blurRad="38100" dist="38100" dir="2700000" algn="tl">
                    <a:srgbClr val="DDDDDD"/>
                  </a:outerShdw>
                </a:effectLst>
                <a:latin typeface="Arial" pitchFamily="-106" charset="0"/>
              </a:rPr>
              <a:t>--- 5-FU</a:t>
            </a:r>
          </a:p>
          <a:p>
            <a:pPr marL="268288" indent="-268288">
              <a:spcBef>
                <a:spcPct val="20000"/>
              </a:spcBef>
              <a:defRPr/>
            </a:pPr>
            <a:r>
              <a:rPr lang="de-DE" sz="1600" dirty="0">
                <a:solidFill>
                  <a:schemeClr val="hlink"/>
                </a:solidFill>
                <a:effectLst>
                  <a:outerShdw blurRad="38100" dist="38100" dir="2700000" algn="tl">
                    <a:srgbClr val="DDDDDD"/>
                  </a:outerShdw>
                </a:effectLst>
                <a:latin typeface="Arial" pitchFamily="-106" charset="0"/>
              </a:rPr>
              <a:t>--- FOLFIRI/FOLFOX6</a:t>
            </a:r>
          </a:p>
          <a:p>
            <a:pPr marL="268288" indent="-268288">
              <a:spcBef>
                <a:spcPct val="20000"/>
              </a:spcBef>
              <a:defRPr/>
            </a:pPr>
            <a:r>
              <a:rPr lang="de-DE" sz="1600" dirty="0">
                <a:solidFill>
                  <a:schemeClr val="accent2"/>
                </a:solidFill>
                <a:effectLst>
                  <a:outerShdw blurRad="38100" dist="38100" dir="2700000" algn="tl">
                    <a:srgbClr val="DDDDDD"/>
                  </a:outerShdw>
                </a:effectLst>
                <a:latin typeface="Arial" pitchFamily="-106" charset="0"/>
              </a:rPr>
              <a:t>--- FOLFOX6/FOLFIRI</a:t>
            </a:r>
          </a:p>
          <a:p>
            <a:pPr marL="268288" indent="-268288">
              <a:defRPr/>
            </a:pPr>
            <a:r>
              <a:rPr lang="de-DE" sz="1600" dirty="0">
                <a:solidFill>
                  <a:srgbClr val="FF9900"/>
                </a:solidFill>
                <a:effectLst>
                  <a:outerShdw blurRad="38100" dist="38100" dir="2700000" algn="tl">
                    <a:srgbClr val="DDDDDD"/>
                  </a:outerShdw>
                </a:effectLst>
                <a:latin typeface="Arial" pitchFamily="-106" charset="0"/>
              </a:rPr>
              <a:t>--- Cetux/Irino/5-FU/FA</a:t>
            </a:r>
          </a:p>
          <a:p>
            <a:pPr marL="268288" indent="-268288">
              <a:defRPr/>
            </a:pPr>
            <a:r>
              <a:rPr lang="de-DE" sz="1600" dirty="0">
                <a:solidFill>
                  <a:schemeClr val="folHlink"/>
                </a:solidFill>
                <a:effectLst>
                  <a:outerShdw blurRad="38100" dist="38100" dir="2700000" algn="tl">
                    <a:srgbClr val="DDDDDD"/>
                  </a:outerShdw>
                </a:effectLst>
                <a:latin typeface="Arial" pitchFamily="-106" charset="0"/>
              </a:rPr>
              <a:t>--- </a:t>
            </a:r>
            <a:r>
              <a:rPr lang="de-DE" sz="1600" dirty="0" err="1">
                <a:solidFill>
                  <a:schemeClr val="folHlink"/>
                </a:solidFill>
                <a:effectLst>
                  <a:outerShdw blurRad="38100" dist="38100" dir="2700000" algn="tl">
                    <a:srgbClr val="DDDDDD"/>
                  </a:outerShdw>
                </a:effectLst>
                <a:latin typeface="Arial" pitchFamily="-106" charset="0"/>
              </a:rPr>
              <a:t>CapOx/Bev</a:t>
            </a:r>
            <a:endParaRPr lang="de-DE" sz="1600" dirty="0" smtClean="0">
              <a:solidFill>
                <a:schemeClr val="folHlink"/>
              </a:solidFill>
              <a:effectLst>
                <a:outerShdw blurRad="38100" dist="38100" dir="2700000" algn="tl">
                  <a:srgbClr val="DDDDDD"/>
                </a:outerShdw>
              </a:effectLst>
              <a:latin typeface="Arial" pitchFamily="-106" charset="0"/>
            </a:endParaRPr>
          </a:p>
          <a:p>
            <a:pPr marL="268288" indent="-268288">
              <a:defRPr/>
            </a:pPr>
            <a:endParaRPr lang="de-DE" sz="1600" dirty="0" smtClean="0">
              <a:solidFill>
                <a:srgbClr val="FF3399"/>
              </a:solidFill>
              <a:effectLst>
                <a:outerShdw blurRad="38100" dist="38100" dir="2700000" algn="tl">
                  <a:srgbClr val="DDDDDD"/>
                </a:outerShdw>
              </a:effectLst>
              <a:latin typeface="Arial" pitchFamily="-106" charset="0"/>
            </a:endParaRPr>
          </a:p>
          <a:p>
            <a:pPr marL="268288" indent="-268288">
              <a:defRPr/>
            </a:pPr>
            <a:endParaRPr lang="de-DE" sz="1600" dirty="0">
              <a:solidFill>
                <a:schemeClr val="bg2"/>
              </a:solidFill>
              <a:effectLst>
                <a:outerShdw blurRad="38100" dist="38100" dir="2700000" algn="tl">
                  <a:srgbClr val="DDDDDD"/>
                </a:outerShdw>
              </a:effectLst>
              <a:latin typeface="Arial" pitchFamily="-106" charset="0"/>
            </a:endParaRPr>
          </a:p>
          <a:p>
            <a:pPr marL="268288" indent="-268288">
              <a:defRPr/>
            </a:pPr>
            <a:endParaRPr lang="de-DE" sz="1600" dirty="0">
              <a:solidFill>
                <a:schemeClr val="bg2"/>
              </a:solidFill>
              <a:effectLst>
                <a:outerShdw blurRad="38100" dist="38100" dir="2700000" algn="tl">
                  <a:srgbClr val="DDDDDD"/>
                </a:outerShdw>
              </a:effectLst>
              <a:latin typeface="Arial" pitchFamily="-106" charset="0"/>
            </a:endParaRPr>
          </a:p>
        </p:txBody>
      </p:sp>
      <p:grpSp>
        <p:nvGrpSpPr>
          <p:cNvPr id="2" name="Group 3"/>
          <p:cNvGrpSpPr>
            <a:grpSpLocks/>
          </p:cNvGrpSpPr>
          <p:nvPr/>
        </p:nvGrpSpPr>
        <p:grpSpPr bwMode="auto">
          <a:xfrm>
            <a:off x="774700" y="2062171"/>
            <a:ext cx="1536700" cy="2928937"/>
            <a:chOff x="242" y="1288"/>
            <a:chExt cx="1100" cy="1882"/>
          </a:xfrm>
        </p:grpSpPr>
        <p:sp>
          <p:nvSpPr>
            <p:cNvPr id="1931268" name="Freeform 4"/>
            <p:cNvSpPr>
              <a:spLocks/>
            </p:cNvSpPr>
            <p:nvPr/>
          </p:nvSpPr>
          <p:spPr bwMode="auto">
            <a:xfrm>
              <a:off x="242" y="1288"/>
              <a:ext cx="1095" cy="1882"/>
            </a:xfrm>
            <a:custGeom>
              <a:avLst/>
              <a:gdLst/>
              <a:ahLst/>
              <a:cxnLst>
                <a:cxn ang="0">
                  <a:pos x="0" y="0"/>
                </a:cxn>
                <a:cxn ang="0">
                  <a:pos x="24" y="40"/>
                </a:cxn>
                <a:cxn ang="0">
                  <a:pos x="56" y="64"/>
                </a:cxn>
                <a:cxn ang="0">
                  <a:pos x="84" y="144"/>
                </a:cxn>
                <a:cxn ang="0">
                  <a:pos x="100" y="200"/>
                </a:cxn>
                <a:cxn ang="0">
                  <a:pos x="128" y="300"/>
                </a:cxn>
                <a:cxn ang="0">
                  <a:pos x="152" y="380"/>
                </a:cxn>
                <a:cxn ang="0">
                  <a:pos x="168" y="480"/>
                </a:cxn>
                <a:cxn ang="0">
                  <a:pos x="200" y="580"/>
                </a:cxn>
                <a:cxn ang="0">
                  <a:pos x="254" y="740"/>
                </a:cxn>
                <a:cxn ang="0">
                  <a:pos x="272" y="822"/>
                </a:cxn>
                <a:cxn ang="0">
                  <a:pos x="300" y="866"/>
                </a:cxn>
                <a:cxn ang="0">
                  <a:pos x="316" y="942"/>
                </a:cxn>
                <a:cxn ang="0">
                  <a:pos x="348" y="1030"/>
                </a:cxn>
                <a:cxn ang="0">
                  <a:pos x="392" y="1110"/>
                </a:cxn>
                <a:cxn ang="0">
                  <a:pos x="404" y="1162"/>
                </a:cxn>
                <a:cxn ang="0">
                  <a:pos x="444" y="1206"/>
                </a:cxn>
                <a:cxn ang="0">
                  <a:pos x="488" y="1310"/>
                </a:cxn>
                <a:cxn ang="0">
                  <a:pos x="564" y="1458"/>
                </a:cxn>
                <a:cxn ang="0">
                  <a:pos x="588" y="1470"/>
                </a:cxn>
                <a:cxn ang="0">
                  <a:pos x="620" y="1522"/>
                </a:cxn>
                <a:cxn ang="0">
                  <a:pos x="636" y="1530"/>
                </a:cxn>
                <a:cxn ang="0">
                  <a:pos x="664" y="1598"/>
                </a:cxn>
                <a:cxn ang="0">
                  <a:pos x="704" y="1610"/>
                </a:cxn>
                <a:cxn ang="0">
                  <a:pos x="728" y="1654"/>
                </a:cxn>
                <a:cxn ang="0">
                  <a:pos x="760" y="1682"/>
                </a:cxn>
                <a:cxn ang="0">
                  <a:pos x="788" y="1718"/>
                </a:cxn>
                <a:cxn ang="0">
                  <a:pos x="876" y="1758"/>
                </a:cxn>
                <a:cxn ang="0">
                  <a:pos x="896" y="1782"/>
                </a:cxn>
                <a:cxn ang="0">
                  <a:pos x="980" y="1834"/>
                </a:cxn>
                <a:cxn ang="0">
                  <a:pos x="1044" y="1858"/>
                </a:cxn>
                <a:cxn ang="0">
                  <a:pos x="1080" y="1858"/>
                </a:cxn>
                <a:cxn ang="0">
                  <a:pos x="1096" y="1882"/>
                </a:cxn>
              </a:cxnLst>
              <a:rect l="0" t="0" r="r" b="b"/>
              <a:pathLst>
                <a:path w="1096" h="1882">
                  <a:moveTo>
                    <a:pt x="0" y="0"/>
                  </a:moveTo>
                  <a:lnTo>
                    <a:pt x="24" y="40"/>
                  </a:lnTo>
                  <a:lnTo>
                    <a:pt x="56" y="64"/>
                  </a:lnTo>
                  <a:lnTo>
                    <a:pt x="84" y="144"/>
                  </a:lnTo>
                  <a:lnTo>
                    <a:pt x="100" y="200"/>
                  </a:lnTo>
                  <a:lnTo>
                    <a:pt x="128" y="300"/>
                  </a:lnTo>
                  <a:lnTo>
                    <a:pt x="152" y="380"/>
                  </a:lnTo>
                  <a:lnTo>
                    <a:pt x="168" y="480"/>
                  </a:lnTo>
                  <a:lnTo>
                    <a:pt x="200" y="580"/>
                  </a:lnTo>
                  <a:lnTo>
                    <a:pt x="254" y="740"/>
                  </a:lnTo>
                  <a:lnTo>
                    <a:pt x="272" y="822"/>
                  </a:lnTo>
                  <a:lnTo>
                    <a:pt x="300" y="866"/>
                  </a:lnTo>
                  <a:lnTo>
                    <a:pt x="316" y="942"/>
                  </a:lnTo>
                  <a:lnTo>
                    <a:pt x="348" y="1030"/>
                  </a:lnTo>
                  <a:lnTo>
                    <a:pt x="392" y="1110"/>
                  </a:lnTo>
                  <a:lnTo>
                    <a:pt x="404" y="1162"/>
                  </a:lnTo>
                  <a:lnTo>
                    <a:pt x="444" y="1206"/>
                  </a:lnTo>
                  <a:lnTo>
                    <a:pt x="488" y="1310"/>
                  </a:lnTo>
                  <a:lnTo>
                    <a:pt x="564" y="1458"/>
                  </a:lnTo>
                  <a:lnTo>
                    <a:pt x="588" y="1470"/>
                  </a:lnTo>
                  <a:lnTo>
                    <a:pt x="620" y="1522"/>
                  </a:lnTo>
                  <a:lnTo>
                    <a:pt x="636" y="1530"/>
                  </a:lnTo>
                  <a:lnTo>
                    <a:pt x="664" y="1598"/>
                  </a:lnTo>
                  <a:lnTo>
                    <a:pt x="704" y="1610"/>
                  </a:lnTo>
                  <a:lnTo>
                    <a:pt x="728" y="1654"/>
                  </a:lnTo>
                  <a:lnTo>
                    <a:pt x="760" y="1682"/>
                  </a:lnTo>
                  <a:lnTo>
                    <a:pt x="788" y="1718"/>
                  </a:lnTo>
                  <a:lnTo>
                    <a:pt x="876" y="1758"/>
                  </a:lnTo>
                  <a:lnTo>
                    <a:pt x="896" y="1782"/>
                  </a:lnTo>
                  <a:lnTo>
                    <a:pt x="980" y="1834"/>
                  </a:lnTo>
                  <a:lnTo>
                    <a:pt x="1044" y="1858"/>
                  </a:lnTo>
                  <a:lnTo>
                    <a:pt x="1080" y="1858"/>
                  </a:lnTo>
                  <a:lnTo>
                    <a:pt x="1096" y="1882"/>
                  </a:lnTo>
                </a:path>
              </a:pathLst>
            </a:custGeom>
            <a:noFill/>
            <a:ln w="28575" cap="flat" cmpd="sng">
              <a:solidFill>
                <a:schemeClr val="tx1"/>
              </a:solidFill>
              <a:prstDash val="sysDot"/>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1269" name="Freeform 5"/>
            <p:cNvSpPr>
              <a:spLocks/>
            </p:cNvSpPr>
            <p:nvPr/>
          </p:nvSpPr>
          <p:spPr bwMode="auto">
            <a:xfrm>
              <a:off x="247" y="1296"/>
              <a:ext cx="1095" cy="1797"/>
            </a:xfrm>
            <a:custGeom>
              <a:avLst/>
              <a:gdLst/>
              <a:ahLst/>
              <a:cxnLst>
                <a:cxn ang="0">
                  <a:pos x="1096" y="1804"/>
                </a:cxn>
                <a:cxn ang="0">
                  <a:pos x="1060" y="1748"/>
                </a:cxn>
                <a:cxn ang="0">
                  <a:pos x="1036" y="1744"/>
                </a:cxn>
                <a:cxn ang="0">
                  <a:pos x="1024" y="1716"/>
                </a:cxn>
                <a:cxn ang="0">
                  <a:pos x="996" y="1708"/>
                </a:cxn>
                <a:cxn ang="0">
                  <a:pos x="976" y="1676"/>
                </a:cxn>
                <a:cxn ang="0">
                  <a:pos x="948" y="1676"/>
                </a:cxn>
                <a:cxn ang="0">
                  <a:pos x="932" y="1652"/>
                </a:cxn>
                <a:cxn ang="0">
                  <a:pos x="912" y="1648"/>
                </a:cxn>
                <a:cxn ang="0">
                  <a:pos x="876" y="1616"/>
                </a:cxn>
                <a:cxn ang="0">
                  <a:pos x="860" y="1544"/>
                </a:cxn>
                <a:cxn ang="0">
                  <a:pos x="824" y="1536"/>
                </a:cxn>
                <a:cxn ang="0">
                  <a:pos x="756" y="1408"/>
                </a:cxn>
                <a:cxn ang="0">
                  <a:pos x="732" y="1400"/>
                </a:cxn>
                <a:cxn ang="0">
                  <a:pos x="700" y="1308"/>
                </a:cxn>
                <a:cxn ang="0">
                  <a:pos x="676" y="1296"/>
                </a:cxn>
                <a:cxn ang="0">
                  <a:pos x="640" y="1208"/>
                </a:cxn>
                <a:cxn ang="0">
                  <a:pos x="624" y="1204"/>
                </a:cxn>
                <a:cxn ang="0">
                  <a:pos x="580" y="1124"/>
                </a:cxn>
                <a:cxn ang="0">
                  <a:pos x="548" y="1052"/>
                </a:cxn>
                <a:cxn ang="0">
                  <a:pos x="520" y="1036"/>
                </a:cxn>
                <a:cxn ang="0">
                  <a:pos x="480" y="960"/>
                </a:cxn>
                <a:cxn ang="0">
                  <a:pos x="456" y="872"/>
                </a:cxn>
                <a:cxn ang="0">
                  <a:pos x="396" y="776"/>
                </a:cxn>
                <a:cxn ang="0">
                  <a:pos x="400" y="776"/>
                </a:cxn>
                <a:cxn ang="0">
                  <a:pos x="384" y="728"/>
                </a:cxn>
                <a:cxn ang="0">
                  <a:pos x="360" y="656"/>
                </a:cxn>
                <a:cxn ang="0">
                  <a:pos x="332" y="628"/>
                </a:cxn>
                <a:cxn ang="0">
                  <a:pos x="320" y="560"/>
                </a:cxn>
                <a:cxn ang="0">
                  <a:pos x="288" y="484"/>
                </a:cxn>
                <a:cxn ang="0">
                  <a:pos x="272" y="460"/>
                </a:cxn>
                <a:cxn ang="0">
                  <a:pos x="252" y="408"/>
                </a:cxn>
                <a:cxn ang="0">
                  <a:pos x="224" y="368"/>
                </a:cxn>
                <a:cxn ang="0">
                  <a:pos x="200" y="280"/>
                </a:cxn>
                <a:cxn ang="0">
                  <a:pos x="148" y="188"/>
                </a:cxn>
                <a:cxn ang="0">
                  <a:pos x="128" y="172"/>
                </a:cxn>
                <a:cxn ang="0">
                  <a:pos x="116" y="132"/>
                </a:cxn>
                <a:cxn ang="0">
                  <a:pos x="80" y="100"/>
                </a:cxn>
                <a:cxn ang="0">
                  <a:pos x="76" y="68"/>
                </a:cxn>
                <a:cxn ang="0">
                  <a:pos x="24" y="20"/>
                </a:cxn>
                <a:cxn ang="0">
                  <a:pos x="0" y="0"/>
                </a:cxn>
              </a:cxnLst>
              <a:rect l="0" t="0" r="r" b="b"/>
              <a:pathLst>
                <a:path w="1096" h="1804">
                  <a:moveTo>
                    <a:pt x="1096" y="1804"/>
                  </a:moveTo>
                  <a:lnTo>
                    <a:pt x="1060" y="1748"/>
                  </a:lnTo>
                  <a:lnTo>
                    <a:pt x="1036" y="1744"/>
                  </a:lnTo>
                  <a:lnTo>
                    <a:pt x="1024" y="1716"/>
                  </a:lnTo>
                  <a:lnTo>
                    <a:pt x="996" y="1708"/>
                  </a:lnTo>
                  <a:lnTo>
                    <a:pt x="976" y="1676"/>
                  </a:lnTo>
                  <a:lnTo>
                    <a:pt x="948" y="1676"/>
                  </a:lnTo>
                  <a:lnTo>
                    <a:pt x="932" y="1652"/>
                  </a:lnTo>
                  <a:lnTo>
                    <a:pt x="912" y="1648"/>
                  </a:lnTo>
                  <a:lnTo>
                    <a:pt x="876" y="1616"/>
                  </a:lnTo>
                  <a:lnTo>
                    <a:pt x="860" y="1544"/>
                  </a:lnTo>
                  <a:lnTo>
                    <a:pt x="824" y="1536"/>
                  </a:lnTo>
                  <a:lnTo>
                    <a:pt x="756" y="1408"/>
                  </a:lnTo>
                  <a:lnTo>
                    <a:pt x="732" y="1400"/>
                  </a:lnTo>
                  <a:lnTo>
                    <a:pt x="700" y="1308"/>
                  </a:lnTo>
                  <a:lnTo>
                    <a:pt x="676" y="1296"/>
                  </a:lnTo>
                  <a:lnTo>
                    <a:pt x="640" y="1208"/>
                  </a:lnTo>
                  <a:lnTo>
                    <a:pt x="624" y="1204"/>
                  </a:lnTo>
                  <a:lnTo>
                    <a:pt x="580" y="1124"/>
                  </a:lnTo>
                  <a:lnTo>
                    <a:pt x="548" y="1052"/>
                  </a:lnTo>
                  <a:lnTo>
                    <a:pt x="520" y="1036"/>
                  </a:lnTo>
                  <a:lnTo>
                    <a:pt x="480" y="960"/>
                  </a:lnTo>
                  <a:lnTo>
                    <a:pt x="456" y="872"/>
                  </a:lnTo>
                  <a:lnTo>
                    <a:pt x="396" y="776"/>
                  </a:lnTo>
                  <a:lnTo>
                    <a:pt x="400" y="776"/>
                  </a:lnTo>
                  <a:lnTo>
                    <a:pt x="384" y="728"/>
                  </a:lnTo>
                  <a:lnTo>
                    <a:pt x="360" y="656"/>
                  </a:lnTo>
                  <a:lnTo>
                    <a:pt x="332" y="628"/>
                  </a:lnTo>
                  <a:lnTo>
                    <a:pt x="320" y="560"/>
                  </a:lnTo>
                  <a:lnTo>
                    <a:pt x="288" y="484"/>
                  </a:lnTo>
                  <a:lnTo>
                    <a:pt x="272" y="460"/>
                  </a:lnTo>
                  <a:lnTo>
                    <a:pt x="252" y="408"/>
                  </a:lnTo>
                  <a:lnTo>
                    <a:pt x="224" y="368"/>
                  </a:lnTo>
                  <a:lnTo>
                    <a:pt x="200" y="280"/>
                  </a:lnTo>
                  <a:lnTo>
                    <a:pt x="148" y="188"/>
                  </a:lnTo>
                  <a:lnTo>
                    <a:pt x="128" y="172"/>
                  </a:lnTo>
                  <a:lnTo>
                    <a:pt x="116" y="132"/>
                  </a:lnTo>
                  <a:lnTo>
                    <a:pt x="80" y="100"/>
                  </a:lnTo>
                  <a:lnTo>
                    <a:pt x="76" y="68"/>
                  </a:lnTo>
                  <a:lnTo>
                    <a:pt x="24" y="20"/>
                  </a:lnTo>
                  <a:lnTo>
                    <a:pt x="0" y="0"/>
                  </a:lnTo>
                </a:path>
              </a:pathLst>
            </a:custGeom>
            <a:noFill/>
            <a:ln w="28575" cmpd="sng">
              <a:solidFill>
                <a:srgbClr val="00CC99"/>
              </a:solidFill>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grpSp>
      <p:grpSp>
        <p:nvGrpSpPr>
          <p:cNvPr id="3" name="Group 6"/>
          <p:cNvGrpSpPr>
            <a:grpSpLocks/>
          </p:cNvGrpSpPr>
          <p:nvPr/>
        </p:nvGrpSpPr>
        <p:grpSpPr bwMode="auto">
          <a:xfrm>
            <a:off x="771542" y="2062163"/>
            <a:ext cx="3165475" cy="3306762"/>
            <a:chOff x="246" y="1287"/>
            <a:chExt cx="2264" cy="2125"/>
          </a:xfrm>
        </p:grpSpPr>
        <p:sp>
          <p:nvSpPr>
            <p:cNvPr id="1931271" name="Freeform 7"/>
            <p:cNvSpPr>
              <a:spLocks/>
            </p:cNvSpPr>
            <p:nvPr/>
          </p:nvSpPr>
          <p:spPr bwMode="auto">
            <a:xfrm>
              <a:off x="246" y="1292"/>
              <a:ext cx="2264" cy="2120"/>
            </a:xfrm>
            <a:custGeom>
              <a:avLst/>
              <a:gdLst/>
              <a:ahLst/>
              <a:cxnLst>
                <a:cxn ang="0">
                  <a:pos x="64" y="44"/>
                </a:cxn>
                <a:cxn ang="0">
                  <a:pos x="124" y="76"/>
                </a:cxn>
                <a:cxn ang="0">
                  <a:pos x="164" y="120"/>
                </a:cxn>
                <a:cxn ang="0">
                  <a:pos x="220" y="200"/>
                </a:cxn>
                <a:cxn ang="0">
                  <a:pos x="312" y="220"/>
                </a:cxn>
                <a:cxn ang="0">
                  <a:pos x="356" y="256"/>
                </a:cxn>
                <a:cxn ang="0">
                  <a:pos x="408" y="296"/>
                </a:cxn>
                <a:cxn ang="0">
                  <a:pos x="464" y="416"/>
                </a:cxn>
                <a:cxn ang="0">
                  <a:pos x="528" y="428"/>
                </a:cxn>
                <a:cxn ang="0">
                  <a:pos x="552" y="460"/>
                </a:cxn>
                <a:cxn ang="0">
                  <a:pos x="656" y="636"/>
                </a:cxn>
                <a:cxn ang="0">
                  <a:pos x="684" y="656"/>
                </a:cxn>
                <a:cxn ang="0">
                  <a:pos x="696" y="696"/>
                </a:cxn>
                <a:cxn ang="0">
                  <a:pos x="720" y="728"/>
                </a:cxn>
                <a:cxn ang="0">
                  <a:pos x="740" y="776"/>
                </a:cxn>
                <a:cxn ang="0">
                  <a:pos x="760" y="892"/>
                </a:cxn>
                <a:cxn ang="0">
                  <a:pos x="800" y="932"/>
                </a:cxn>
                <a:cxn ang="0">
                  <a:pos x="836" y="956"/>
                </a:cxn>
                <a:cxn ang="0">
                  <a:pos x="884" y="976"/>
                </a:cxn>
                <a:cxn ang="0">
                  <a:pos x="972" y="1056"/>
                </a:cxn>
                <a:cxn ang="0">
                  <a:pos x="992" y="1128"/>
                </a:cxn>
                <a:cxn ang="0">
                  <a:pos x="1028" y="1172"/>
                </a:cxn>
                <a:cxn ang="0">
                  <a:pos x="1092" y="1212"/>
                </a:cxn>
                <a:cxn ang="0">
                  <a:pos x="1132" y="1260"/>
                </a:cxn>
                <a:cxn ang="0">
                  <a:pos x="1180" y="1300"/>
                </a:cxn>
                <a:cxn ang="0">
                  <a:pos x="1264" y="1336"/>
                </a:cxn>
                <a:cxn ang="0">
                  <a:pos x="1292" y="1384"/>
                </a:cxn>
                <a:cxn ang="0">
                  <a:pos x="1324" y="1424"/>
                </a:cxn>
                <a:cxn ang="0">
                  <a:pos x="1376" y="1456"/>
                </a:cxn>
                <a:cxn ang="0">
                  <a:pos x="1476" y="1488"/>
                </a:cxn>
                <a:cxn ang="0">
                  <a:pos x="1620" y="1540"/>
                </a:cxn>
                <a:cxn ang="0">
                  <a:pos x="1660" y="1568"/>
                </a:cxn>
                <a:cxn ang="0">
                  <a:pos x="1808" y="1592"/>
                </a:cxn>
                <a:cxn ang="0">
                  <a:pos x="1828" y="1620"/>
                </a:cxn>
                <a:cxn ang="0">
                  <a:pos x="1856" y="1656"/>
                </a:cxn>
                <a:cxn ang="0">
                  <a:pos x="1908" y="1692"/>
                </a:cxn>
                <a:cxn ang="0">
                  <a:pos x="2012" y="1760"/>
                </a:cxn>
                <a:cxn ang="0">
                  <a:pos x="2076" y="1800"/>
                </a:cxn>
                <a:cxn ang="0">
                  <a:pos x="2112" y="1856"/>
                </a:cxn>
                <a:cxn ang="0">
                  <a:pos x="2140" y="1912"/>
                </a:cxn>
                <a:cxn ang="0">
                  <a:pos x="2232" y="1988"/>
                </a:cxn>
                <a:cxn ang="0">
                  <a:pos x="2264" y="2120"/>
                </a:cxn>
              </a:cxnLst>
              <a:rect l="0" t="0" r="r" b="b"/>
              <a:pathLst>
                <a:path w="2264" h="2120">
                  <a:moveTo>
                    <a:pt x="0" y="0"/>
                  </a:moveTo>
                  <a:lnTo>
                    <a:pt x="64" y="44"/>
                  </a:lnTo>
                  <a:lnTo>
                    <a:pt x="100" y="76"/>
                  </a:lnTo>
                  <a:lnTo>
                    <a:pt x="124" y="76"/>
                  </a:lnTo>
                  <a:lnTo>
                    <a:pt x="128" y="116"/>
                  </a:lnTo>
                  <a:lnTo>
                    <a:pt x="164" y="120"/>
                  </a:lnTo>
                  <a:lnTo>
                    <a:pt x="192" y="188"/>
                  </a:lnTo>
                  <a:lnTo>
                    <a:pt x="220" y="200"/>
                  </a:lnTo>
                  <a:lnTo>
                    <a:pt x="224" y="220"/>
                  </a:lnTo>
                  <a:lnTo>
                    <a:pt x="312" y="220"/>
                  </a:lnTo>
                  <a:lnTo>
                    <a:pt x="316" y="248"/>
                  </a:lnTo>
                  <a:lnTo>
                    <a:pt x="356" y="256"/>
                  </a:lnTo>
                  <a:lnTo>
                    <a:pt x="356" y="284"/>
                  </a:lnTo>
                  <a:lnTo>
                    <a:pt x="408" y="296"/>
                  </a:lnTo>
                  <a:lnTo>
                    <a:pt x="424" y="348"/>
                  </a:lnTo>
                  <a:lnTo>
                    <a:pt x="464" y="416"/>
                  </a:lnTo>
                  <a:lnTo>
                    <a:pt x="480" y="428"/>
                  </a:lnTo>
                  <a:lnTo>
                    <a:pt x="528" y="428"/>
                  </a:lnTo>
                  <a:lnTo>
                    <a:pt x="532" y="460"/>
                  </a:lnTo>
                  <a:lnTo>
                    <a:pt x="552" y="460"/>
                  </a:lnTo>
                  <a:lnTo>
                    <a:pt x="584" y="572"/>
                  </a:lnTo>
                  <a:lnTo>
                    <a:pt x="656" y="636"/>
                  </a:lnTo>
                  <a:lnTo>
                    <a:pt x="656" y="644"/>
                  </a:lnTo>
                  <a:lnTo>
                    <a:pt x="684" y="656"/>
                  </a:lnTo>
                  <a:lnTo>
                    <a:pt x="684" y="696"/>
                  </a:lnTo>
                  <a:lnTo>
                    <a:pt x="696" y="696"/>
                  </a:lnTo>
                  <a:lnTo>
                    <a:pt x="696" y="720"/>
                  </a:lnTo>
                  <a:lnTo>
                    <a:pt x="720" y="728"/>
                  </a:lnTo>
                  <a:lnTo>
                    <a:pt x="724" y="768"/>
                  </a:lnTo>
                  <a:lnTo>
                    <a:pt x="740" y="776"/>
                  </a:lnTo>
                  <a:lnTo>
                    <a:pt x="752" y="820"/>
                  </a:lnTo>
                  <a:lnTo>
                    <a:pt x="760" y="892"/>
                  </a:lnTo>
                  <a:lnTo>
                    <a:pt x="768" y="932"/>
                  </a:lnTo>
                  <a:lnTo>
                    <a:pt x="800" y="932"/>
                  </a:lnTo>
                  <a:lnTo>
                    <a:pt x="800" y="956"/>
                  </a:lnTo>
                  <a:lnTo>
                    <a:pt x="836" y="956"/>
                  </a:lnTo>
                  <a:lnTo>
                    <a:pt x="840" y="976"/>
                  </a:lnTo>
                  <a:lnTo>
                    <a:pt x="884" y="976"/>
                  </a:lnTo>
                  <a:lnTo>
                    <a:pt x="924" y="1060"/>
                  </a:lnTo>
                  <a:lnTo>
                    <a:pt x="972" y="1056"/>
                  </a:lnTo>
                  <a:lnTo>
                    <a:pt x="988" y="1088"/>
                  </a:lnTo>
                  <a:lnTo>
                    <a:pt x="992" y="1128"/>
                  </a:lnTo>
                  <a:lnTo>
                    <a:pt x="1024" y="1136"/>
                  </a:lnTo>
                  <a:lnTo>
                    <a:pt x="1028" y="1172"/>
                  </a:lnTo>
                  <a:lnTo>
                    <a:pt x="1092" y="1176"/>
                  </a:lnTo>
                  <a:lnTo>
                    <a:pt x="1092" y="1212"/>
                  </a:lnTo>
                  <a:lnTo>
                    <a:pt x="1124" y="1212"/>
                  </a:lnTo>
                  <a:lnTo>
                    <a:pt x="1132" y="1260"/>
                  </a:lnTo>
                  <a:lnTo>
                    <a:pt x="1168" y="1264"/>
                  </a:lnTo>
                  <a:lnTo>
                    <a:pt x="1180" y="1300"/>
                  </a:lnTo>
                  <a:lnTo>
                    <a:pt x="1252" y="1296"/>
                  </a:lnTo>
                  <a:lnTo>
                    <a:pt x="1264" y="1336"/>
                  </a:lnTo>
                  <a:lnTo>
                    <a:pt x="1284" y="1340"/>
                  </a:lnTo>
                  <a:lnTo>
                    <a:pt x="1292" y="1384"/>
                  </a:lnTo>
                  <a:lnTo>
                    <a:pt x="1320" y="1380"/>
                  </a:lnTo>
                  <a:lnTo>
                    <a:pt x="1324" y="1424"/>
                  </a:lnTo>
                  <a:lnTo>
                    <a:pt x="1376" y="1420"/>
                  </a:lnTo>
                  <a:lnTo>
                    <a:pt x="1376" y="1456"/>
                  </a:lnTo>
                  <a:lnTo>
                    <a:pt x="1468" y="1460"/>
                  </a:lnTo>
                  <a:lnTo>
                    <a:pt x="1476" y="1488"/>
                  </a:lnTo>
                  <a:lnTo>
                    <a:pt x="1616" y="1488"/>
                  </a:lnTo>
                  <a:lnTo>
                    <a:pt x="1620" y="1540"/>
                  </a:lnTo>
                  <a:lnTo>
                    <a:pt x="1660" y="1540"/>
                  </a:lnTo>
                  <a:lnTo>
                    <a:pt x="1660" y="1568"/>
                  </a:lnTo>
                  <a:lnTo>
                    <a:pt x="1804" y="1568"/>
                  </a:lnTo>
                  <a:lnTo>
                    <a:pt x="1808" y="1592"/>
                  </a:lnTo>
                  <a:lnTo>
                    <a:pt x="1828" y="1596"/>
                  </a:lnTo>
                  <a:lnTo>
                    <a:pt x="1828" y="1620"/>
                  </a:lnTo>
                  <a:lnTo>
                    <a:pt x="1856" y="1624"/>
                  </a:lnTo>
                  <a:lnTo>
                    <a:pt x="1856" y="1656"/>
                  </a:lnTo>
                  <a:lnTo>
                    <a:pt x="1904" y="1656"/>
                  </a:lnTo>
                  <a:lnTo>
                    <a:pt x="1908" y="1692"/>
                  </a:lnTo>
                  <a:lnTo>
                    <a:pt x="2008" y="1692"/>
                  </a:lnTo>
                  <a:lnTo>
                    <a:pt x="2012" y="1760"/>
                  </a:lnTo>
                  <a:lnTo>
                    <a:pt x="2072" y="1760"/>
                  </a:lnTo>
                  <a:lnTo>
                    <a:pt x="2076" y="1800"/>
                  </a:lnTo>
                  <a:lnTo>
                    <a:pt x="2108" y="1804"/>
                  </a:lnTo>
                  <a:lnTo>
                    <a:pt x="2112" y="1856"/>
                  </a:lnTo>
                  <a:lnTo>
                    <a:pt x="2140" y="1860"/>
                  </a:lnTo>
                  <a:lnTo>
                    <a:pt x="2140" y="1912"/>
                  </a:lnTo>
                  <a:lnTo>
                    <a:pt x="2228" y="1920"/>
                  </a:lnTo>
                  <a:lnTo>
                    <a:pt x="2232" y="1988"/>
                  </a:lnTo>
                  <a:lnTo>
                    <a:pt x="2260" y="2000"/>
                  </a:lnTo>
                  <a:lnTo>
                    <a:pt x="2264" y="2120"/>
                  </a:lnTo>
                </a:path>
              </a:pathLst>
            </a:custGeom>
            <a:noFill/>
            <a:ln w="28575" cmpd="sng">
              <a:solidFill>
                <a:schemeClr val="hlink"/>
              </a:solidFill>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1272" name="Freeform 8"/>
            <p:cNvSpPr>
              <a:spLocks/>
            </p:cNvSpPr>
            <p:nvPr/>
          </p:nvSpPr>
          <p:spPr bwMode="auto">
            <a:xfrm>
              <a:off x="248" y="1287"/>
              <a:ext cx="2257" cy="1745"/>
            </a:xfrm>
            <a:custGeom>
              <a:avLst/>
              <a:gdLst/>
              <a:ahLst/>
              <a:cxnLst>
                <a:cxn ang="0">
                  <a:pos x="1923" y="1746"/>
                </a:cxn>
                <a:cxn ang="0">
                  <a:pos x="1689" y="1710"/>
                </a:cxn>
                <a:cxn ang="0">
                  <a:pos x="1608" y="1665"/>
                </a:cxn>
                <a:cxn ang="0">
                  <a:pos x="1548" y="1641"/>
                </a:cxn>
                <a:cxn ang="0">
                  <a:pos x="1482" y="1584"/>
                </a:cxn>
                <a:cxn ang="0">
                  <a:pos x="1374" y="1563"/>
                </a:cxn>
                <a:cxn ang="0">
                  <a:pos x="1350" y="1539"/>
                </a:cxn>
                <a:cxn ang="0">
                  <a:pos x="1341" y="1500"/>
                </a:cxn>
                <a:cxn ang="0">
                  <a:pos x="1329" y="1464"/>
                </a:cxn>
                <a:cxn ang="0">
                  <a:pos x="1314" y="1431"/>
                </a:cxn>
                <a:cxn ang="0">
                  <a:pos x="1200" y="1389"/>
                </a:cxn>
                <a:cxn ang="0">
                  <a:pos x="1173" y="1341"/>
                </a:cxn>
                <a:cxn ang="0">
                  <a:pos x="1146" y="1311"/>
                </a:cxn>
                <a:cxn ang="0">
                  <a:pos x="1125" y="1293"/>
                </a:cxn>
                <a:cxn ang="0">
                  <a:pos x="1102" y="1251"/>
                </a:cxn>
                <a:cxn ang="0">
                  <a:pos x="1087" y="1239"/>
                </a:cxn>
                <a:cxn ang="0">
                  <a:pos x="1039" y="1215"/>
                </a:cxn>
                <a:cxn ang="0">
                  <a:pos x="1006" y="1173"/>
                </a:cxn>
                <a:cxn ang="0">
                  <a:pos x="967" y="1104"/>
                </a:cxn>
                <a:cxn ang="0">
                  <a:pos x="922" y="1080"/>
                </a:cxn>
                <a:cxn ang="0">
                  <a:pos x="913" y="1014"/>
                </a:cxn>
                <a:cxn ang="0">
                  <a:pos x="841" y="975"/>
                </a:cxn>
                <a:cxn ang="0">
                  <a:pos x="820" y="939"/>
                </a:cxn>
                <a:cxn ang="0">
                  <a:pos x="799" y="897"/>
                </a:cxn>
                <a:cxn ang="0">
                  <a:pos x="775" y="864"/>
                </a:cxn>
                <a:cxn ang="0">
                  <a:pos x="738" y="807"/>
                </a:cxn>
                <a:cxn ang="0">
                  <a:pos x="702" y="744"/>
                </a:cxn>
                <a:cxn ang="0">
                  <a:pos x="639" y="705"/>
                </a:cxn>
                <a:cxn ang="0">
                  <a:pos x="621" y="678"/>
                </a:cxn>
                <a:cxn ang="0">
                  <a:pos x="573" y="627"/>
                </a:cxn>
                <a:cxn ang="0">
                  <a:pos x="549" y="606"/>
                </a:cxn>
                <a:cxn ang="0">
                  <a:pos x="507" y="546"/>
                </a:cxn>
                <a:cxn ang="0">
                  <a:pos x="480" y="489"/>
                </a:cxn>
                <a:cxn ang="0">
                  <a:pos x="444" y="405"/>
                </a:cxn>
                <a:cxn ang="0">
                  <a:pos x="417" y="369"/>
                </a:cxn>
                <a:cxn ang="0">
                  <a:pos x="393" y="345"/>
                </a:cxn>
                <a:cxn ang="0">
                  <a:pos x="321" y="303"/>
                </a:cxn>
                <a:cxn ang="0">
                  <a:pos x="297" y="258"/>
                </a:cxn>
                <a:cxn ang="0">
                  <a:pos x="252" y="234"/>
                </a:cxn>
                <a:cxn ang="0">
                  <a:pos x="243" y="189"/>
                </a:cxn>
                <a:cxn ang="0">
                  <a:pos x="222" y="168"/>
                </a:cxn>
                <a:cxn ang="0">
                  <a:pos x="165" y="138"/>
                </a:cxn>
                <a:cxn ang="0">
                  <a:pos x="126" y="96"/>
                </a:cxn>
                <a:cxn ang="0">
                  <a:pos x="105" y="78"/>
                </a:cxn>
                <a:cxn ang="0">
                  <a:pos x="72" y="48"/>
                </a:cxn>
                <a:cxn ang="0">
                  <a:pos x="24" y="3"/>
                </a:cxn>
              </a:cxnLst>
              <a:rect l="0" t="0" r="r" b="b"/>
              <a:pathLst>
                <a:path w="2258" h="1746">
                  <a:moveTo>
                    <a:pt x="2258" y="1738"/>
                  </a:moveTo>
                  <a:lnTo>
                    <a:pt x="1923" y="1746"/>
                  </a:lnTo>
                  <a:lnTo>
                    <a:pt x="1917" y="1713"/>
                  </a:lnTo>
                  <a:lnTo>
                    <a:pt x="1689" y="1710"/>
                  </a:lnTo>
                  <a:lnTo>
                    <a:pt x="1686" y="1668"/>
                  </a:lnTo>
                  <a:lnTo>
                    <a:pt x="1608" y="1665"/>
                  </a:lnTo>
                  <a:lnTo>
                    <a:pt x="1611" y="1644"/>
                  </a:lnTo>
                  <a:lnTo>
                    <a:pt x="1548" y="1641"/>
                  </a:lnTo>
                  <a:lnTo>
                    <a:pt x="1548" y="1587"/>
                  </a:lnTo>
                  <a:lnTo>
                    <a:pt x="1482" y="1584"/>
                  </a:lnTo>
                  <a:lnTo>
                    <a:pt x="1482" y="1566"/>
                  </a:lnTo>
                  <a:lnTo>
                    <a:pt x="1374" y="1563"/>
                  </a:lnTo>
                  <a:lnTo>
                    <a:pt x="1371" y="1542"/>
                  </a:lnTo>
                  <a:lnTo>
                    <a:pt x="1350" y="1539"/>
                  </a:lnTo>
                  <a:lnTo>
                    <a:pt x="1353" y="1500"/>
                  </a:lnTo>
                  <a:lnTo>
                    <a:pt x="1341" y="1500"/>
                  </a:lnTo>
                  <a:lnTo>
                    <a:pt x="1341" y="1464"/>
                  </a:lnTo>
                  <a:lnTo>
                    <a:pt x="1329" y="1464"/>
                  </a:lnTo>
                  <a:lnTo>
                    <a:pt x="1329" y="1434"/>
                  </a:lnTo>
                  <a:lnTo>
                    <a:pt x="1314" y="1431"/>
                  </a:lnTo>
                  <a:lnTo>
                    <a:pt x="1314" y="1389"/>
                  </a:lnTo>
                  <a:lnTo>
                    <a:pt x="1200" y="1389"/>
                  </a:lnTo>
                  <a:lnTo>
                    <a:pt x="1200" y="1344"/>
                  </a:lnTo>
                  <a:lnTo>
                    <a:pt x="1173" y="1341"/>
                  </a:lnTo>
                  <a:lnTo>
                    <a:pt x="1173" y="1311"/>
                  </a:lnTo>
                  <a:lnTo>
                    <a:pt x="1146" y="1311"/>
                  </a:lnTo>
                  <a:lnTo>
                    <a:pt x="1146" y="1296"/>
                  </a:lnTo>
                  <a:lnTo>
                    <a:pt x="1125" y="1293"/>
                  </a:lnTo>
                  <a:lnTo>
                    <a:pt x="1123" y="1254"/>
                  </a:lnTo>
                  <a:lnTo>
                    <a:pt x="1102" y="1251"/>
                  </a:lnTo>
                  <a:lnTo>
                    <a:pt x="1102" y="1239"/>
                  </a:lnTo>
                  <a:lnTo>
                    <a:pt x="1087" y="1239"/>
                  </a:lnTo>
                  <a:lnTo>
                    <a:pt x="1084" y="1212"/>
                  </a:lnTo>
                  <a:lnTo>
                    <a:pt x="1039" y="1215"/>
                  </a:lnTo>
                  <a:lnTo>
                    <a:pt x="1039" y="1173"/>
                  </a:lnTo>
                  <a:lnTo>
                    <a:pt x="1006" y="1173"/>
                  </a:lnTo>
                  <a:lnTo>
                    <a:pt x="997" y="1131"/>
                  </a:lnTo>
                  <a:lnTo>
                    <a:pt x="967" y="1104"/>
                  </a:lnTo>
                  <a:lnTo>
                    <a:pt x="964" y="1077"/>
                  </a:lnTo>
                  <a:lnTo>
                    <a:pt x="922" y="1080"/>
                  </a:lnTo>
                  <a:lnTo>
                    <a:pt x="922" y="1017"/>
                  </a:lnTo>
                  <a:lnTo>
                    <a:pt x="913" y="1014"/>
                  </a:lnTo>
                  <a:lnTo>
                    <a:pt x="913" y="972"/>
                  </a:lnTo>
                  <a:lnTo>
                    <a:pt x="841" y="975"/>
                  </a:lnTo>
                  <a:lnTo>
                    <a:pt x="835" y="942"/>
                  </a:lnTo>
                  <a:lnTo>
                    <a:pt x="820" y="939"/>
                  </a:lnTo>
                  <a:lnTo>
                    <a:pt x="820" y="900"/>
                  </a:lnTo>
                  <a:lnTo>
                    <a:pt x="799" y="897"/>
                  </a:lnTo>
                  <a:lnTo>
                    <a:pt x="799" y="864"/>
                  </a:lnTo>
                  <a:lnTo>
                    <a:pt x="775" y="864"/>
                  </a:lnTo>
                  <a:lnTo>
                    <a:pt x="775" y="831"/>
                  </a:lnTo>
                  <a:lnTo>
                    <a:pt x="738" y="807"/>
                  </a:lnTo>
                  <a:lnTo>
                    <a:pt x="735" y="747"/>
                  </a:lnTo>
                  <a:lnTo>
                    <a:pt x="702" y="744"/>
                  </a:lnTo>
                  <a:lnTo>
                    <a:pt x="702" y="705"/>
                  </a:lnTo>
                  <a:lnTo>
                    <a:pt x="639" y="705"/>
                  </a:lnTo>
                  <a:lnTo>
                    <a:pt x="639" y="681"/>
                  </a:lnTo>
                  <a:lnTo>
                    <a:pt x="621" y="678"/>
                  </a:lnTo>
                  <a:lnTo>
                    <a:pt x="621" y="627"/>
                  </a:lnTo>
                  <a:lnTo>
                    <a:pt x="573" y="627"/>
                  </a:lnTo>
                  <a:lnTo>
                    <a:pt x="570" y="606"/>
                  </a:lnTo>
                  <a:lnTo>
                    <a:pt x="549" y="606"/>
                  </a:lnTo>
                  <a:lnTo>
                    <a:pt x="546" y="549"/>
                  </a:lnTo>
                  <a:lnTo>
                    <a:pt x="507" y="546"/>
                  </a:lnTo>
                  <a:lnTo>
                    <a:pt x="507" y="489"/>
                  </a:lnTo>
                  <a:lnTo>
                    <a:pt x="480" y="489"/>
                  </a:lnTo>
                  <a:lnTo>
                    <a:pt x="480" y="405"/>
                  </a:lnTo>
                  <a:lnTo>
                    <a:pt x="444" y="405"/>
                  </a:lnTo>
                  <a:lnTo>
                    <a:pt x="444" y="369"/>
                  </a:lnTo>
                  <a:lnTo>
                    <a:pt x="417" y="369"/>
                  </a:lnTo>
                  <a:lnTo>
                    <a:pt x="414" y="348"/>
                  </a:lnTo>
                  <a:lnTo>
                    <a:pt x="393" y="345"/>
                  </a:lnTo>
                  <a:lnTo>
                    <a:pt x="393" y="309"/>
                  </a:lnTo>
                  <a:lnTo>
                    <a:pt x="321" y="303"/>
                  </a:lnTo>
                  <a:lnTo>
                    <a:pt x="321" y="258"/>
                  </a:lnTo>
                  <a:lnTo>
                    <a:pt x="297" y="258"/>
                  </a:lnTo>
                  <a:lnTo>
                    <a:pt x="297" y="234"/>
                  </a:lnTo>
                  <a:lnTo>
                    <a:pt x="252" y="234"/>
                  </a:lnTo>
                  <a:lnTo>
                    <a:pt x="252" y="189"/>
                  </a:lnTo>
                  <a:lnTo>
                    <a:pt x="243" y="189"/>
                  </a:lnTo>
                  <a:lnTo>
                    <a:pt x="240" y="171"/>
                  </a:lnTo>
                  <a:lnTo>
                    <a:pt x="222" y="168"/>
                  </a:lnTo>
                  <a:lnTo>
                    <a:pt x="219" y="138"/>
                  </a:lnTo>
                  <a:lnTo>
                    <a:pt x="165" y="138"/>
                  </a:lnTo>
                  <a:lnTo>
                    <a:pt x="162" y="102"/>
                  </a:lnTo>
                  <a:lnTo>
                    <a:pt x="126" y="96"/>
                  </a:lnTo>
                  <a:lnTo>
                    <a:pt x="129" y="78"/>
                  </a:lnTo>
                  <a:lnTo>
                    <a:pt x="105" y="78"/>
                  </a:lnTo>
                  <a:lnTo>
                    <a:pt x="105" y="60"/>
                  </a:lnTo>
                  <a:lnTo>
                    <a:pt x="72" y="48"/>
                  </a:lnTo>
                  <a:lnTo>
                    <a:pt x="51" y="21"/>
                  </a:lnTo>
                  <a:lnTo>
                    <a:pt x="24" y="3"/>
                  </a:lnTo>
                  <a:lnTo>
                    <a:pt x="0" y="0"/>
                  </a:lnTo>
                </a:path>
              </a:pathLst>
            </a:custGeom>
            <a:noFill/>
            <a:ln w="28575" cap="flat" cmpd="sng">
              <a:solidFill>
                <a:schemeClr val="accent2"/>
              </a:solidFill>
              <a:prstDash val="sysDot"/>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grpSp>
      <p:sp>
        <p:nvSpPr>
          <p:cNvPr id="1931273" name="Freeform 9"/>
          <p:cNvSpPr>
            <a:spLocks/>
          </p:cNvSpPr>
          <p:nvPr/>
        </p:nvSpPr>
        <p:spPr bwMode="auto">
          <a:xfrm>
            <a:off x="766767" y="1955800"/>
            <a:ext cx="7537450" cy="3416300"/>
          </a:xfrm>
          <a:custGeom>
            <a:avLst/>
            <a:gdLst/>
            <a:ahLst/>
            <a:cxnLst>
              <a:cxn ang="0">
                <a:pos x="0" y="0"/>
              </a:cxn>
              <a:cxn ang="0">
                <a:pos x="4" y="2152"/>
              </a:cxn>
              <a:cxn ang="0">
                <a:pos x="4138" y="2152"/>
              </a:cxn>
            </a:cxnLst>
            <a:rect l="0" t="0" r="r" b="b"/>
            <a:pathLst>
              <a:path w="4138" h="2152">
                <a:moveTo>
                  <a:pt x="0" y="0"/>
                </a:moveTo>
                <a:lnTo>
                  <a:pt x="4" y="2152"/>
                </a:lnTo>
                <a:lnTo>
                  <a:pt x="4138" y="2152"/>
                </a:lnTo>
              </a:path>
            </a:pathLst>
          </a:custGeom>
          <a:noFill/>
          <a:ln w="9525">
            <a:solidFill>
              <a:schemeClr val="tx1"/>
            </a:solidFill>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1274" name="Line 10"/>
          <p:cNvSpPr>
            <a:spLocks noChangeShapeType="1"/>
          </p:cNvSpPr>
          <p:nvPr/>
        </p:nvSpPr>
        <p:spPr bwMode="auto">
          <a:xfrm>
            <a:off x="769938" y="2057400"/>
            <a:ext cx="101600" cy="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75" name="Line 11"/>
          <p:cNvSpPr>
            <a:spLocks noChangeShapeType="1"/>
          </p:cNvSpPr>
          <p:nvPr/>
        </p:nvSpPr>
        <p:spPr bwMode="auto">
          <a:xfrm>
            <a:off x="769938" y="2695575"/>
            <a:ext cx="101600" cy="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76" name="Line 12"/>
          <p:cNvSpPr>
            <a:spLocks noChangeShapeType="1"/>
          </p:cNvSpPr>
          <p:nvPr/>
        </p:nvSpPr>
        <p:spPr bwMode="auto">
          <a:xfrm>
            <a:off x="769938" y="3368675"/>
            <a:ext cx="101600" cy="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77" name="Line 13"/>
          <p:cNvSpPr>
            <a:spLocks noChangeShapeType="1"/>
          </p:cNvSpPr>
          <p:nvPr/>
        </p:nvSpPr>
        <p:spPr bwMode="auto">
          <a:xfrm>
            <a:off x="766763" y="4044950"/>
            <a:ext cx="101600" cy="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78" name="Line 14"/>
          <p:cNvSpPr>
            <a:spLocks noChangeShapeType="1"/>
          </p:cNvSpPr>
          <p:nvPr/>
        </p:nvSpPr>
        <p:spPr bwMode="auto">
          <a:xfrm>
            <a:off x="773126" y="4711700"/>
            <a:ext cx="103187" cy="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grpSp>
        <p:nvGrpSpPr>
          <p:cNvPr id="4" name="Group 15"/>
          <p:cNvGrpSpPr>
            <a:grpSpLocks/>
          </p:cNvGrpSpPr>
          <p:nvPr/>
        </p:nvGrpSpPr>
        <p:grpSpPr bwMode="auto">
          <a:xfrm>
            <a:off x="1560514" y="5308634"/>
            <a:ext cx="2208212" cy="117475"/>
            <a:chOff x="1650" y="3068"/>
            <a:chExt cx="1212" cy="74"/>
          </a:xfrm>
        </p:grpSpPr>
        <p:sp>
          <p:nvSpPr>
            <p:cNvPr id="1931280" name="Line 16"/>
            <p:cNvSpPr>
              <a:spLocks noChangeShapeType="1"/>
            </p:cNvSpPr>
            <p:nvPr/>
          </p:nvSpPr>
          <p:spPr bwMode="auto">
            <a:xfrm>
              <a:off x="1650" y="3070"/>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81" name="Line 17"/>
            <p:cNvSpPr>
              <a:spLocks noChangeShapeType="1"/>
            </p:cNvSpPr>
            <p:nvPr/>
          </p:nvSpPr>
          <p:spPr bwMode="auto">
            <a:xfrm>
              <a:off x="2054"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82" name="Line 18"/>
            <p:cNvSpPr>
              <a:spLocks noChangeShapeType="1"/>
            </p:cNvSpPr>
            <p:nvPr/>
          </p:nvSpPr>
          <p:spPr bwMode="auto">
            <a:xfrm>
              <a:off x="2458"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83" name="Line 19"/>
            <p:cNvSpPr>
              <a:spLocks noChangeShapeType="1"/>
            </p:cNvSpPr>
            <p:nvPr/>
          </p:nvSpPr>
          <p:spPr bwMode="auto">
            <a:xfrm>
              <a:off x="2862"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grpSp>
      <p:grpSp>
        <p:nvGrpSpPr>
          <p:cNvPr id="5" name="Group 20"/>
          <p:cNvGrpSpPr>
            <a:grpSpLocks/>
          </p:cNvGrpSpPr>
          <p:nvPr/>
        </p:nvGrpSpPr>
        <p:grpSpPr bwMode="auto">
          <a:xfrm>
            <a:off x="4540254" y="5305459"/>
            <a:ext cx="2208213" cy="117475"/>
            <a:chOff x="1650" y="3068"/>
            <a:chExt cx="1212" cy="74"/>
          </a:xfrm>
        </p:grpSpPr>
        <p:sp>
          <p:nvSpPr>
            <p:cNvPr id="1931285" name="Line 21"/>
            <p:cNvSpPr>
              <a:spLocks noChangeShapeType="1"/>
            </p:cNvSpPr>
            <p:nvPr/>
          </p:nvSpPr>
          <p:spPr bwMode="auto">
            <a:xfrm>
              <a:off x="1650" y="3070"/>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86" name="Line 22"/>
            <p:cNvSpPr>
              <a:spLocks noChangeShapeType="1"/>
            </p:cNvSpPr>
            <p:nvPr/>
          </p:nvSpPr>
          <p:spPr bwMode="auto">
            <a:xfrm>
              <a:off x="2054"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87" name="Line 23"/>
            <p:cNvSpPr>
              <a:spLocks noChangeShapeType="1"/>
            </p:cNvSpPr>
            <p:nvPr/>
          </p:nvSpPr>
          <p:spPr bwMode="auto">
            <a:xfrm>
              <a:off x="2458"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88" name="Line 24"/>
            <p:cNvSpPr>
              <a:spLocks noChangeShapeType="1"/>
            </p:cNvSpPr>
            <p:nvPr/>
          </p:nvSpPr>
          <p:spPr bwMode="auto">
            <a:xfrm>
              <a:off x="2862"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grpSp>
      <p:sp>
        <p:nvSpPr>
          <p:cNvPr id="1931289" name="Line 25"/>
          <p:cNvSpPr>
            <a:spLocks noChangeShapeType="1"/>
          </p:cNvSpPr>
          <p:nvPr/>
        </p:nvSpPr>
        <p:spPr bwMode="auto">
          <a:xfrm>
            <a:off x="7480300" y="5308600"/>
            <a:ext cx="0" cy="11430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90" name="Line 26"/>
          <p:cNvSpPr>
            <a:spLocks noChangeShapeType="1"/>
          </p:cNvSpPr>
          <p:nvPr/>
        </p:nvSpPr>
        <p:spPr bwMode="auto">
          <a:xfrm>
            <a:off x="8216900" y="5308600"/>
            <a:ext cx="0" cy="11430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291" name="Text Box 27"/>
          <p:cNvSpPr txBox="1">
            <a:spLocks noChangeArrowheads="1"/>
          </p:cNvSpPr>
          <p:nvPr/>
        </p:nvSpPr>
        <p:spPr bwMode="auto">
          <a:xfrm>
            <a:off x="287213" y="4537075"/>
            <a:ext cx="412893" cy="338554"/>
          </a:xfrm>
          <a:prstGeom prst="rect">
            <a:avLst/>
          </a:prstGeom>
          <a:noFill/>
          <a:ln w="9525">
            <a:noFill/>
            <a:miter lim="800000"/>
            <a:headEnd/>
            <a:tailEnd/>
          </a:ln>
          <a:effectLst/>
        </p:spPr>
        <p:txBody>
          <a:bodyPr wrap="none">
            <a:prstTxWarp prst="textNoShape">
              <a:avLst/>
            </a:prstTxWarp>
            <a:spAutoFit/>
          </a:bodyPr>
          <a:lstStyle/>
          <a:p>
            <a:pPr algn="r">
              <a:defRPr/>
            </a:pPr>
            <a:r>
              <a:rPr lang="de-DE" sz="1600">
                <a:effectLst>
                  <a:outerShdw blurRad="38100" dist="38100" dir="2700000" algn="tl">
                    <a:srgbClr val="DDDDDD"/>
                  </a:outerShdw>
                </a:effectLst>
                <a:latin typeface="Arial" pitchFamily="-106" charset="0"/>
              </a:rPr>
              <a:t>20</a:t>
            </a:r>
          </a:p>
        </p:txBody>
      </p:sp>
      <p:sp>
        <p:nvSpPr>
          <p:cNvPr id="1931292" name="Text Box 28"/>
          <p:cNvSpPr txBox="1">
            <a:spLocks noChangeArrowheads="1"/>
          </p:cNvSpPr>
          <p:nvPr/>
        </p:nvSpPr>
        <p:spPr bwMode="auto">
          <a:xfrm>
            <a:off x="284038" y="3876675"/>
            <a:ext cx="412893" cy="338554"/>
          </a:xfrm>
          <a:prstGeom prst="rect">
            <a:avLst/>
          </a:prstGeom>
          <a:noFill/>
          <a:ln w="9525">
            <a:noFill/>
            <a:miter lim="800000"/>
            <a:headEnd/>
            <a:tailEnd/>
          </a:ln>
          <a:effectLst/>
        </p:spPr>
        <p:txBody>
          <a:bodyPr wrap="none">
            <a:prstTxWarp prst="textNoShape">
              <a:avLst/>
            </a:prstTxWarp>
            <a:spAutoFit/>
          </a:bodyPr>
          <a:lstStyle/>
          <a:p>
            <a:pPr algn="r">
              <a:defRPr/>
            </a:pPr>
            <a:r>
              <a:rPr lang="de-DE" sz="1600">
                <a:effectLst>
                  <a:outerShdw blurRad="38100" dist="38100" dir="2700000" algn="tl">
                    <a:srgbClr val="DDDDDD"/>
                  </a:outerShdw>
                </a:effectLst>
                <a:latin typeface="Arial" pitchFamily="-106" charset="0"/>
              </a:rPr>
              <a:t>40</a:t>
            </a:r>
          </a:p>
        </p:txBody>
      </p:sp>
      <p:sp>
        <p:nvSpPr>
          <p:cNvPr id="1931293" name="Text Box 29"/>
          <p:cNvSpPr txBox="1">
            <a:spLocks noChangeArrowheads="1"/>
          </p:cNvSpPr>
          <p:nvPr/>
        </p:nvSpPr>
        <p:spPr bwMode="auto">
          <a:xfrm>
            <a:off x="280863" y="3197225"/>
            <a:ext cx="412893" cy="338554"/>
          </a:xfrm>
          <a:prstGeom prst="rect">
            <a:avLst/>
          </a:prstGeom>
          <a:noFill/>
          <a:ln w="9525">
            <a:noFill/>
            <a:miter lim="800000"/>
            <a:headEnd/>
            <a:tailEnd/>
          </a:ln>
          <a:effectLst/>
        </p:spPr>
        <p:txBody>
          <a:bodyPr wrap="none">
            <a:prstTxWarp prst="textNoShape">
              <a:avLst/>
            </a:prstTxWarp>
            <a:spAutoFit/>
          </a:bodyPr>
          <a:lstStyle/>
          <a:p>
            <a:pPr algn="r">
              <a:defRPr/>
            </a:pPr>
            <a:r>
              <a:rPr lang="de-DE" sz="1600">
                <a:effectLst>
                  <a:outerShdw blurRad="38100" dist="38100" dir="2700000" algn="tl">
                    <a:srgbClr val="DDDDDD"/>
                  </a:outerShdw>
                </a:effectLst>
                <a:latin typeface="Arial" pitchFamily="-106" charset="0"/>
              </a:rPr>
              <a:t>60</a:t>
            </a:r>
          </a:p>
        </p:txBody>
      </p:sp>
      <p:sp>
        <p:nvSpPr>
          <p:cNvPr id="1931294" name="Text Box 30"/>
          <p:cNvSpPr txBox="1">
            <a:spLocks noChangeArrowheads="1"/>
          </p:cNvSpPr>
          <p:nvPr/>
        </p:nvSpPr>
        <p:spPr bwMode="auto">
          <a:xfrm>
            <a:off x="287213" y="2517775"/>
            <a:ext cx="412893" cy="338554"/>
          </a:xfrm>
          <a:prstGeom prst="rect">
            <a:avLst/>
          </a:prstGeom>
          <a:noFill/>
          <a:ln w="9525">
            <a:noFill/>
            <a:miter lim="800000"/>
            <a:headEnd/>
            <a:tailEnd/>
          </a:ln>
          <a:effectLst/>
        </p:spPr>
        <p:txBody>
          <a:bodyPr wrap="none">
            <a:prstTxWarp prst="textNoShape">
              <a:avLst/>
            </a:prstTxWarp>
            <a:spAutoFit/>
          </a:bodyPr>
          <a:lstStyle/>
          <a:p>
            <a:pPr algn="r">
              <a:defRPr/>
            </a:pPr>
            <a:r>
              <a:rPr lang="de-DE" sz="1600">
                <a:effectLst>
                  <a:outerShdw blurRad="38100" dist="38100" dir="2700000" algn="tl">
                    <a:srgbClr val="DDDDDD"/>
                  </a:outerShdw>
                </a:effectLst>
                <a:latin typeface="Arial" pitchFamily="-106" charset="0"/>
              </a:rPr>
              <a:t>80</a:t>
            </a:r>
          </a:p>
        </p:txBody>
      </p:sp>
      <p:sp>
        <p:nvSpPr>
          <p:cNvPr id="1931295" name="Text Box 31"/>
          <p:cNvSpPr txBox="1">
            <a:spLocks noChangeArrowheads="1"/>
          </p:cNvSpPr>
          <p:nvPr/>
        </p:nvSpPr>
        <p:spPr bwMode="auto">
          <a:xfrm>
            <a:off x="169925" y="1876425"/>
            <a:ext cx="527007" cy="338554"/>
          </a:xfrm>
          <a:prstGeom prst="rect">
            <a:avLst/>
          </a:prstGeom>
          <a:noFill/>
          <a:ln w="9525">
            <a:noFill/>
            <a:miter lim="800000"/>
            <a:headEnd/>
            <a:tailEnd/>
          </a:ln>
          <a:effectLst/>
        </p:spPr>
        <p:txBody>
          <a:bodyPr wrap="none">
            <a:prstTxWarp prst="textNoShape">
              <a:avLst/>
            </a:prstTxWarp>
            <a:spAutoFit/>
          </a:bodyPr>
          <a:lstStyle/>
          <a:p>
            <a:pPr algn="r">
              <a:defRPr/>
            </a:pPr>
            <a:r>
              <a:rPr lang="de-DE" sz="1600">
                <a:effectLst>
                  <a:outerShdw blurRad="38100" dist="38100" dir="2700000" algn="tl">
                    <a:srgbClr val="DDDDDD"/>
                  </a:outerShdw>
                </a:effectLst>
                <a:latin typeface="Arial" pitchFamily="-106" charset="0"/>
              </a:rPr>
              <a:t>100</a:t>
            </a:r>
          </a:p>
        </p:txBody>
      </p:sp>
      <p:sp>
        <p:nvSpPr>
          <p:cNvPr id="1931296" name="Text Box 32"/>
          <p:cNvSpPr txBox="1">
            <a:spLocks noChangeArrowheads="1"/>
          </p:cNvSpPr>
          <p:nvPr/>
        </p:nvSpPr>
        <p:spPr bwMode="auto">
          <a:xfrm>
            <a:off x="606260" y="5429250"/>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0</a:t>
            </a:r>
          </a:p>
        </p:txBody>
      </p:sp>
      <p:sp>
        <p:nvSpPr>
          <p:cNvPr id="1931297" name="Text Box 33"/>
          <p:cNvSpPr txBox="1">
            <a:spLocks noChangeArrowheads="1"/>
          </p:cNvSpPr>
          <p:nvPr/>
        </p:nvSpPr>
        <p:spPr bwMode="auto">
          <a:xfrm>
            <a:off x="1412710" y="542607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1</a:t>
            </a:r>
          </a:p>
        </p:txBody>
      </p:sp>
      <p:sp>
        <p:nvSpPr>
          <p:cNvPr id="1931298" name="Text Box 34"/>
          <p:cNvSpPr txBox="1">
            <a:spLocks noChangeArrowheads="1"/>
          </p:cNvSpPr>
          <p:nvPr/>
        </p:nvSpPr>
        <p:spPr bwMode="auto">
          <a:xfrm>
            <a:off x="2887498" y="544512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3</a:t>
            </a:r>
          </a:p>
        </p:txBody>
      </p:sp>
      <p:sp>
        <p:nvSpPr>
          <p:cNvPr id="1931299" name="Text Box 35"/>
          <p:cNvSpPr txBox="1">
            <a:spLocks noChangeArrowheads="1"/>
          </p:cNvSpPr>
          <p:nvPr/>
        </p:nvSpPr>
        <p:spPr bwMode="auto">
          <a:xfrm>
            <a:off x="3615367" y="5441950"/>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4</a:t>
            </a:r>
          </a:p>
        </p:txBody>
      </p:sp>
      <p:sp>
        <p:nvSpPr>
          <p:cNvPr id="1931300" name="Text Box 36"/>
          <p:cNvSpPr txBox="1">
            <a:spLocks noChangeArrowheads="1"/>
          </p:cNvSpPr>
          <p:nvPr/>
        </p:nvSpPr>
        <p:spPr bwMode="auto">
          <a:xfrm>
            <a:off x="2142167" y="543242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2</a:t>
            </a:r>
          </a:p>
        </p:txBody>
      </p:sp>
      <p:sp>
        <p:nvSpPr>
          <p:cNvPr id="1931301" name="Text Box 37"/>
          <p:cNvSpPr txBox="1">
            <a:spLocks noChangeArrowheads="1"/>
          </p:cNvSpPr>
          <p:nvPr/>
        </p:nvSpPr>
        <p:spPr bwMode="auto">
          <a:xfrm>
            <a:off x="4382923" y="5435600"/>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5</a:t>
            </a:r>
          </a:p>
        </p:txBody>
      </p:sp>
      <p:sp>
        <p:nvSpPr>
          <p:cNvPr id="1931302" name="Text Box 38"/>
          <p:cNvSpPr txBox="1">
            <a:spLocks noChangeArrowheads="1"/>
          </p:cNvSpPr>
          <p:nvPr/>
        </p:nvSpPr>
        <p:spPr bwMode="auto">
          <a:xfrm>
            <a:off x="5122698" y="543242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6</a:t>
            </a:r>
          </a:p>
        </p:txBody>
      </p:sp>
      <p:sp>
        <p:nvSpPr>
          <p:cNvPr id="1931303" name="Text Box 39"/>
          <p:cNvSpPr txBox="1">
            <a:spLocks noChangeArrowheads="1"/>
          </p:cNvSpPr>
          <p:nvPr/>
        </p:nvSpPr>
        <p:spPr bwMode="auto">
          <a:xfrm>
            <a:off x="6602248" y="545147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8</a:t>
            </a:r>
          </a:p>
        </p:txBody>
      </p:sp>
      <p:sp>
        <p:nvSpPr>
          <p:cNvPr id="1931304" name="Text Box 40"/>
          <p:cNvSpPr txBox="1">
            <a:spLocks noChangeArrowheads="1"/>
          </p:cNvSpPr>
          <p:nvPr/>
        </p:nvSpPr>
        <p:spPr bwMode="auto">
          <a:xfrm>
            <a:off x="7329323" y="5448300"/>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9</a:t>
            </a:r>
          </a:p>
        </p:txBody>
      </p:sp>
      <p:sp>
        <p:nvSpPr>
          <p:cNvPr id="1931305" name="Text Box 41"/>
          <p:cNvSpPr txBox="1">
            <a:spLocks noChangeArrowheads="1"/>
          </p:cNvSpPr>
          <p:nvPr/>
        </p:nvSpPr>
        <p:spPr bwMode="auto">
          <a:xfrm>
            <a:off x="5851360" y="543877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7</a:t>
            </a:r>
          </a:p>
        </p:txBody>
      </p:sp>
      <p:sp>
        <p:nvSpPr>
          <p:cNvPr id="1931306" name="Text Box 42"/>
          <p:cNvSpPr txBox="1">
            <a:spLocks noChangeArrowheads="1"/>
          </p:cNvSpPr>
          <p:nvPr/>
        </p:nvSpPr>
        <p:spPr bwMode="auto">
          <a:xfrm>
            <a:off x="8010475" y="5435600"/>
            <a:ext cx="412893"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10</a:t>
            </a:r>
          </a:p>
        </p:txBody>
      </p:sp>
      <p:sp>
        <p:nvSpPr>
          <p:cNvPr id="1931307" name="Freeform 43"/>
          <p:cNvSpPr>
            <a:spLocks/>
          </p:cNvSpPr>
          <p:nvPr/>
        </p:nvSpPr>
        <p:spPr bwMode="auto">
          <a:xfrm>
            <a:off x="781050" y="2070134"/>
            <a:ext cx="2662238" cy="1844675"/>
          </a:xfrm>
          <a:custGeom>
            <a:avLst/>
            <a:gdLst/>
            <a:ahLst/>
            <a:cxnLst>
              <a:cxn ang="0">
                <a:pos x="0" y="0"/>
              </a:cxn>
              <a:cxn ang="0">
                <a:pos x="219" y="0"/>
              </a:cxn>
              <a:cxn ang="0">
                <a:pos x="219" y="118"/>
              </a:cxn>
              <a:cxn ang="0">
                <a:pos x="225" y="112"/>
              </a:cxn>
              <a:cxn ang="0">
                <a:pos x="225" y="226"/>
              </a:cxn>
              <a:cxn ang="0">
                <a:pos x="429" y="226"/>
              </a:cxn>
              <a:cxn ang="0">
                <a:pos x="429" y="328"/>
              </a:cxn>
              <a:cxn ang="0">
                <a:pos x="543" y="328"/>
              </a:cxn>
              <a:cxn ang="0">
                <a:pos x="543" y="424"/>
              </a:cxn>
              <a:cxn ang="0">
                <a:pos x="663" y="424"/>
              </a:cxn>
              <a:cxn ang="0">
                <a:pos x="663" y="532"/>
              </a:cxn>
              <a:cxn ang="0">
                <a:pos x="741" y="532"/>
              </a:cxn>
              <a:cxn ang="0">
                <a:pos x="741" y="634"/>
              </a:cxn>
              <a:cxn ang="0">
                <a:pos x="783" y="634"/>
              </a:cxn>
              <a:cxn ang="0">
                <a:pos x="783" y="748"/>
              </a:cxn>
              <a:cxn ang="0">
                <a:pos x="1023" y="748"/>
              </a:cxn>
              <a:cxn ang="0">
                <a:pos x="1023" y="844"/>
              </a:cxn>
              <a:cxn ang="0">
                <a:pos x="1143" y="844"/>
              </a:cxn>
              <a:cxn ang="0">
                <a:pos x="1143" y="946"/>
              </a:cxn>
              <a:cxn ang="0">
                <a:pos x="1317" y="946"/>
              </a:cxn>
              <a:cxn ang="0">
                <a:pos x="1317" y="1048"/>
              </a:cxn>
              <a:cxn ang="0">
                <a:pos x="1365" y="1048"/>
              </a:cxn>
              <a:cxn ang="0">
                <a:pos x="1365" y="1162"/>
              </a:cxn>
              <a:cxn ang="0">
                <a:pos x="1677" y="1156"/>
              </a:cxn>
            </a:cxnLst>
            <a:rect l="0" t="0" r="r" b="b"/>
            <a:pathLst>
              <a:path w="1677" h="1162">
                <a:moveTo>
                  <a:pt x="0" y="0"/>
                </a:moveTo>
                <a:lnTo>
                  <a:pt x="219" y="0"/>
                </a:lnTo>
                <a:lnTo>
                  <a:pt x="219" y="118"/>
                </a:lnTo>
                <a:lnTo>
                  <a:pt x="225" y="112"/>
                </a:lnTo>
                <a:lnTo>
                  <a:pt x="225" y="226"/>
                </a:lnTo>
                <a:lnTo>
                  <a:pt x="429" y="226"/>
                </a:lnTo>
                <a:lnTo>
                  <a:pt x="429" y="328"/>
                </a:lnTo>
                <a:lnTo>
                  <a:pt x="543" y="328"/>
                </a:lnTo>
                <a:lnTo>
                  <a:pt x="543" y="424"/>
                </a:lnTo>
                <a:lnTo>
                  <a:pt x="663" y="424"/>
                </a:lnTo>
                <a:lnTo>
                  <a:pt x="663" y="532"/>
                </a:lnTo>
                <a:lnTo>
                  <a:pt x="741" y="532"/>
                </a:lnTo>
                <a:lnTo>
                  <a:pt x="741" y="634"/>
                </a:lnTo>
                <a:lnTo>
                  <a:pt x="783" y="634"/>
                </a:lnTo>
                <a:lnTo>
                  <a:pt x="783" y="748"/>
                </a:lnTo>
                <a:lnTo>
                  <a:pt x="1023" y="748"/>
                </a:lnTo>
                <a:lnTo>
                  <a:pt x="1023" y="844"/>
                </a:lnTo>
                <a:lnTo>
                  <a:pt x="1143" y="844"/>
                </a:lnTo>
                <a:lnTo>
                  <a:pt x="1143" y="946"/>
                </a:lnTo>
                <a:lnTo>
                  <a:pt x="1317" y="946"/>
                </a:lnTo>
                <a:lnTo>
                  <a:pt x="1317" y="1048"/>
                </a:lnTo>
                <a:lnTo>
                  <a:pt x="1365" y="1048"/>
                </a:lnTo>
                <a:lnTo>
                  <a:pt x="1365" y="1162"/>
                </a:lnTo>
                <a:lnTo>
                  <a:pt x="1677" y="1156"/>
                </a:lnTo>
              </a:path>
            </a:pathLst>
          </a:custGeom>
          <a:noFill/>
          <a:ln w="28575" cmpd="sng">
            <a:solidFill>
              <a:srgbClr val="FF9900"/>
            </a:solidFill>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24608" name="Rectangle 44"/>
          <p:cNvSpPr>
            <a:spLocks noGrp="1" noChangeArrowheads="1"/>
          </p:cNvSpPr>
          <p:nvPr>
            <p:ph type="title"/>
          </p:nvPr>
        </p:nvSpPr>
        <p:spPr>
          <a:xfrm>
            <a:off x="381000" y="-99392"/>
            <a:ext cx="9144000" cy="1168400"/>
          </a:xfrm>
        </p:spPr>
        <p:txBody>
          <a:bodyPr/>
          <a:lstStyle/>
          <a:p>
            <a:pPr eaLnBrk="1" hangingPunct="1"/>
            <a:r>
              <a:rPr lang="de-DE" dirty="0" smtClean="0">
                <a:solidFill>
                  <a:srgbClr val="446280"/>
                </a:solidFill>
                <a:effectLst/>
                <a:ea typeface="Calibri" pitchFamily="-112" charset="0"/>
                <a:cs typeface="Calibri" pitchFamily="-112" charset="0"/>
              </a:rPr>
              <a:t>Überlebenszeiten mit chronischen </a:t>
            </a:r>
            <a:br>
              <a:rPr lang="de-DE" dirty="0" smtClean="0">
                <a:solidFill>
                  <a:srgbClr val="446280"/>
                </a:solidFill>
                <a:effectLst/>
                <a:ea typeface="Calibri" pitchFamily="-112" charset="0"/>
                <a:cs typeface="Calibri" pitchFamily="-112" charset="0"/>
              </a:rPr>
            </a:br>
            <a:r>
              <a:rPr lang="de-DE" dirty="0" smtClean="0">
                <a:solidFill>
                  <a:srgbClr val="446280"/>
                </a:solidFill>
                <a:effectLst/>
                <a:ea typeface="Calibri" pitchFamily="-112" charset="0"/>
                <a:cs typeface="Calibri" pitchFamily="-112" charset="0"/>
              </a:rPr>
              <a:t>internistischen Erkrankungen </a:t>
            </a:r>
          </a:p>
        </p:txBody>
      </p:sp>
      <p:grpSp>
        <p:nvGrpSpPr>
          <p:cNvPr id="6" name="Group 45"/>
          <p:cNvGrpSpPr>
            <a:grpSpLocks/>
          </p:cNvGrpSpPr>
          <p:nvPr/>
        </p:nvGrpSpPr>
        <p:grpSpPr bwMode="auto">
          <a:xfrm>
            <a:off x="755650" y="2060609"/>
            <a:ext cx="2058988" cy="1743075"/>
            <a:chOff x="1127" y="1198"/>
            <a:chExt cx="2864" cy="1256"/>
          </a:xfrm>
        </p:grpSpPr>
        <p:sp>
          <p:nvSpPr>
            <p:cNvPr id="1931310" name="Line 46"/>
            <p:cNvSpPr>
              <a:spLocks noChangeShapeType="1"/>
            </p:cNvSpPr>
            <p:nvPr/>
          </p:nvSpPr>
          <p:spPr bwMode="auto">
            <a:xfrm flipH="1">
              <a:off x="3759" y="2438"/>
              <a:ext cx="232" cy="1"/>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11" name="Line 47"/>
            <p:cNvSpPr>
              <a:spLocks noChangeShapeType="1"/>
            </p:cNvSpPr>
            <p:nvPr/>
          </p:nvSpPr>
          <p:spPr bwMode="auto">
            <a:xfrm>
              <a:off x="3976" y="242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12" name="Line 48"/>
            <p:cNvSpPr>
              <a:spLocks noChangeShapeType="1"/>
            </p:cNvSpPr>
            <p:nvPr/>
          </p:nvSpPr>
          <p:spPr bwMode="auto">
            <a:xfrm>
              <a:off x="3918" y="242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13" name="Line 49"/>
            <p:cNvSpPr>
              <a:spLocks noChangeShapeType="1"/>
            </p:cNvSpPr>
            <p:nvPr/>
          </p:nvSpPr>
          <p:spPr bwMode="auto">
            <a:xfrm>
              <a:off x="3872" y="242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14" name="Line 50"/>
            <p:cNvSpPr>
              <a:spLocks noChangeShapeType="1"/>
            </p:cNvSpPr>
            <p:nvPr/>
          </p:nvSpPr>
          <p:spPr bwMode="auto">
            <a:xfrm>
              <a:off x="3814" y="242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15" name="Line 51"/>
            <p:cNvSpPr>
              <a:spLocks noChangeShapeType="1"/>
            </p:cNvSpPr>
            <p:nvPr/>
          </p:nvSpPr>
          <p:spPr bwMode="auto">
            <a:xfrm>
              <a:off x="3799" y="242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16" name="Line 52"/>
            <p:cNvSpPr>
              <a:spLocks noChangeShapeType="1"/>
            </p:cNvSpPr>
            <p:nvPr/>
          </p:nvSpPr>
          <p:spPr bwMode="auto">
            <a:xfrm>
              <a:off x="3768" y="242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17" name="Freeform 53"/>
            <p:cNvSpPr>
              <a:spLocks/>
            </p:cNvSpPr>
            <p:nvPr/>
          </p:nvSpPr>
          <p:spPr bwMode="auto">
            <a:xfrm>
              <a:off x="3295" y="2158"/>
              <a:ext cx="473" cy="280"/>
            </a:xfrm>
            <a:custGeom>
              <a:avLst/>
              <a:gdLst/>
              <a:ahLst/>
              <a:cxnLst>
                <a:cxn ang="0">
                  <a:pos x="472" y="280"/>
                </a:cxn>
                <a:cxn ang="0">
                  <a:pos x="472" y="112"/>
                </a:cxn>
                <a:cxn ang="0">
                  <a:pos x="240" y="112"/>
                </a:cxn>
                <a:cxn ang="0">
                  <a:pos x="240" y="40"/>
                </a:cxn>
                <a:cxn ang="0">
                  <a:pos x="24" y="40"/>
                </a:cxn>
                <a:cxn ang="0">
                  <a:pos x="24" y="0"/>
                </a:cxn>
                <a:cxn ang="0">
                  <a:pos x="0" y="0"/>
                </a:cxn>
              </a:cxnLst>
              <a:rect l="0" t="0" r="r" b="b"/>
              <a:pathLst>
                <a:path w="472" h="280">
                  <a:moveTo>
                    <a:pt x="472" y="280"/>
                  </a:moveTo>
                  <a:lnTo>
                    <a:pt x="472" y="112"/>
                  </a:lnTo>
                  <a:lnTo>
                    <a:pt x="240" y="112"/>
                  </a:lnTo>
                  <a:lnTo>
                    <a:pt x="240" y="40"/>
                  </a:lnTo>
                  <a:lnTo>
                    <a:pt x="24" y="40"/>
                  </a:lnTo>
                  <a:lnTo>
                    <a:pt x="24" y="0"/>
                  </a:lnTo>
                  <a:lnTo>
                    <a:pt x="0" y="0"/>
                  </a:lnTo>
                </a:path>
              </a:pathLst>
            </a:custGeom>
            <a:noFill/>
            <a:ln w="28575" cmpd="sng">
              <a:solidFill>
                <a:schemeClr val="folHlink"/>
              </a:solidFill>
              <a:prstDash val="solid"/>
              <a:round/>
              <a:headEnd/>
              <a:tailEnd/>
            </a:ln>
          </p:spPr>
          <p:txBody>
            <a:bodyPr>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1318" name="Freeform 54"/>
            <p:cNvSpPr>
              <a:spLocks/>
            </p:cNvSpPr>
            <p:nvPr/>
          </p:nvSpPr>
          <p:spPr bwMode="auto">
            <a:xfrm>
              <a:off x="3198" y="2046"/>
              <a:ext cx="113" cy="112"/>
            </a:xfrm>
            <a:custGeom>
              <a:avLst/>
              <a:gdLst/>
              <a:ahLst/>
              <a:cxnLst>
                <a:cxn ang="0">
                  <a:pos x="112" y="112"/>
                </a:cxn>
                <a:cxn ang="0">
                  <a:pos x="112" y="72"/>
                </a:cxn>
                <a:cxn ang="0">
                  <a:pos x="104" y="72"/>
                </a:cxn>
                <a:cxn ang="0">
                  <a:pos x="104" y="40"/>
                </a:cxn>
                <a:cxn ang="0">
                  <a:pos x="64" y="40"/>
                </a:cxn>
                <a:cxn ang="0">
                  <a:pos x="64" y="0"/>
                </a:cxn>
                <a:cxn ang="0">
                  <a:pos x="0" y="0"/>
                </a:cxn>
              </a:cxnLst>
              <a:rect l="0" t="0" r="r" b="b"/>
              <a:pathLst>
                <a:path w="112" h="112">
                  <a:moveTo>
                    <a:pt x="112" y="112"/>
                  </a:moveTo>
                  <a:lnTo>
                    <a:pt x="112" y="72"/>
                  </a:lnTo>
                  <a:lnTo>
                    <a:pt x="104" y="72"/>
                  </a:lnTo>
                  <a:lnTo>
                    <a:pt x="104" y="40"/>
                  </a:lnTo>
                  <a:lnTo>
                    <a:pt x="64" y="40"/>
                  </a:lnTo>
                  <a:lnTo>
                    <a:pt x="64" y="0"/>
                  </a:lnTo>
                  <a:lnTo>
                    <a:pt x="0" y="0"/>
                  </a:lnTo>
                </a:path>
              </a:pathLst>
            </a:custGeom>
            <a:noFill/>
            <a:ln w="28575" cmpd="sng">
              <a:solidFill>
                <a:schemeClr val="folHlink"/>
              </a:solidFill>
              <a:prstDash val="solid"/>
              <a:round/>
              <a:headEnd/>
              <a:tailEnd/>
            </a:ln>
          </p:spPr>
          <p:txBody>
            <a:bodyPr>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1319" name="Freeform 55"/>
            <p:cNvSpPr>
              <a:spLocks/>
            </p:cNvSpPr>
            <p:nvPr/>
          </p:nvSpPr>
          <p:spPr bwMode="auto">
            <a:xfrm>
              <a:off x="3035" y="2014"/>
              <a:ext cx="172" cy="48"/>
            </a:xfrm>
            <a:custGeom>
              <a:avLst/>
              <a:gdLst/>
              <a:ahLst/>
              <a:cxnLst>
                <a:cxn ang="0">
                  <a:pos x="176" y="48"/>
                </a:cxn>
                <a:cxn ang="0">
                  <a:pos x="176" y="0"/>
                </a:cxn>
                <a:cxn ang="0">
                  <a:pos x="0" y="0"/>
                </a:cxn>
              </a:cxnLst>
              <a:rect l="0" t="0" r="r" b="b"/>
              <a:pathLst>
                <a:path w="176" h="48">
                  <a:moveTo>
                    <a:pt x="176" y="48"/>
                  </a:moveTo>
                  <a:lnTo>
                    <a:pt x="176" y="0"/>
                  </a:lnTo>
                  <a:lnTo>
                    <a:pt x="0" y="0"/>
                  </a:lnTo>
                </a:path>
              </a:pathLst>
            </a:custGeom>
            <a:noFill/>
            <a:ln w="28575" cmpd="sng">
              <a:solidFill>
                <a:schemeClr val="folHlink"/>
              </a:solidFill>
              <a:prstDash val="solid"/>
              <a:round/>
              <a:headEnd/>
              <a:tailEnd/>
            </a:ln>
          </p:spPr>
          <p:txBody>
            <a:bodyPr>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1320" name="Line 56"/>
            <p:cNvSpPr>
              <a:spLocks noChangeShapeType="1"/>
            </p:cNvSpPr>
            <p:nvPr/>
          </p:nvSpPr>
          <p:spPr bwMode="auto">
            <a:xfrm>
              <a:off x="3759" y="2246"/>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21" name="Line 57"/>
            <p:cNvSpPr>
              <a:spLocks noChangeShapeType="1"/>
            </p:cNvSpPr>
            <p:nvPr/>
          </p:nvSpPr>
          <p:spPr bwMode="auto">
            <a:xfrm>
              <a:off x="3726" y="2246"/>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22" name="Line 58"/>
            <p:cNvSpPr>
              <a:spLocks noChangeShapeType="1"/>
            </p:cNvSpPr>
            <p:nvPr/>
          </p:nvSpPr>
          <p:spPr bwMode="auto">
            <a:xfrm>
              <a:off x="3715" y="2246"/>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23" name="Line 59"/>
            <p:cNvSpPr>
              <a:spLocks noChangeShapeType="1"/>
            </p:cNvSpPr>
            <p:nvPr/>
          </p:nvSpPr>
          <p:spPr bwMode="auto">
            <a:xfrm>
              <a:off x="3704" y="2246"/>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24" name="Line 60"/>
            <p:cNvSpPr>
              <a:spLocks noChangeShapeType="1"/>
            </p:cNvSpPr>
            <p:nvPr/>
          </p:nvSpPr>
          <p:spPr bwMode="auto">
            <a:xfrm>
              <a:off x="3695" y="2246"/>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25" name="Line 61"/>
            <p:cNvSpPr>
              <a:spLocks noChangeShapeType="1"/>
            </p:cNvSpPr>
            <p:nvPr/>
          </p:nvSpPr>
          <p:spPr bwMode="auto">
            <a:xfrm>
              <a:off x="3662" y="2246"/>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26" name="Line 62"/>
            <p:cNvSpPr>
              <a:spLocks noChangeShapeType="1"/>
            </p:cNvSpPr>
            <p:nvPr/>
          </p:nvSpPr>
          <p:spPr bwMode="auto">
            <a:xfrm>
              <a:off x="3525"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27" name="Line 63"/>
            <p:cNvSpPr>
              <a:spLocks noChangeShapeType="1"/>
            </p:cNvSpPr>
            <p:nvPr/>
          </p:nvSpPr>
          <p:spPr bwMode="auto">
            <a:xfrm>
              <a:off x="3510" y="218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28" name="Line 64"/>
            <p:cNvSpPr>
              <a:spLocks noChangeShapeType="1"/>
            </p:cNvSpPr>
            <p:nvPr/>
          </p:nvSpPr>
          <p:spPr bwMode="auto">
            <a:xfrm>
              <a:off x="3463"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29" name="Line 65"/>
            <p:cNvSpPr>
              <a:spLocks noChangeShapeType="1"/>
            </p:cNvSpPr>
            <p:nvPr/>
          </p:nvSpPr>
          <p:spPr bwMode="auto">
            <a:xfrm>
              <a:off x="3454"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30" name="Line 66"/>
            <p:cNvSpPr>
              <a:spLocks noChangeShapeType="1"/>
            </p:cNvSpPr>
            <p:nvPr/>
          </p:nvSpPr>
          <p:spPr bwMode="auto">
            <a:xfrm>
              <a:off x="3448"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31" name="Line 67"/>
            <p:cNvSpPr>
              <a:spLocks noChangeShapeType="1"/>
            </p:cNvSpPr>
            <p:nvPr/>
          </p:nvSpPr>
          <p:spPr bwMode="auto">
            <a:xfrm>
              <a:off x="3419" y="218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32" name="Line 68"/>
            <p:cNvSpPr>
              <a:spLocks noChangeShapeType="1"/>
            </p:cNvSpPr>
            <p:nvPr/>
          </p:nvSpPr>
          <p:spPr bwMode="auto">
            <a:xfrm>
              <a:off x="3406" y="218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33" name="Line 69"/>
            <p:cNvSpPr>
              <a:spLocks noChangeShapeType="1"/>
            </p:cNvSpPr>
            <p:nvPr/>
          </p:nvSpPr>
          <p:spPr bwMode="auto">
            <a:xfrm>
              <a:off x="3386"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34" name="Line 70"/>
            <p:cNvSpPr>
              <a:spLocks noChangeShapeType="1"/>
            </p:cNvSpPr>
            <p:nvPr/>
          </p:nvSpPr>
          <p:spPr bwMode="auto">
            <a:xfrm>
              <a:off x="3386"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35" name="Line 71"/>
            <p:cNvSpPr>
              <a:spLocks noChangeShapeType="1"/>
            </p:cNvSpPr>
            <p:nvPr/>
          </p:nvSpPr>
          <p:spPr bwMode="auto">
            <a:xfrm>
              <a:off x="3375"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36" name="Line 72"/>
            <p:cNvSpPr>
              <a:spLocks noChangeShapeType="1"/>
            </p:cNvSpPr>
            <p:nvPr/>
          </p:nvSpPr>
          <p:spPr bwMode="auto">
            <a:xfrm>
              <a:off x="3359"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37" name="Line 73"/>
            <p:cNvSpPr>
              <a:spLocks noChangeShapeType="1"/>
            </p:cNvSpPr>
            <p:nvPr/>
          </p:nvSpPr>
          <p:spPr bwMode="auto">
            <a:xfrm>
              <a:off x="3353"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38" name="Line 74"/>
            <p:cNvSpPr>
              <a:spLocks noChangeShapeType="1"/>
            </p:cNvSpPr>
            <p:nvPr/>
          </p:nvSpPr>
          <p:spPr bwMode="auto">
            <a:xfrm>
              <a:off x="3295" y="2062"/>
              <a:ext cx="2" cy="40"/>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39" name="Line 75"/>
            <p:cNvSpPr>
              <a:spLocks noChangeShapeType="1"/>
            </p:cNvSpPr>
            <p:nvPr/>
          </p:nvSpPr>
          <p:spPr bwMode="auto">
            <a:xfrm>
              <a:off x="3302" y="2062"/>
              <a:ext cx="2" cy="40"/>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40" name="Line 76"/>
            <p:cNvSpPr>
              <a:spLocks noChangeShapeType="1"/>
            </p:cNvSpPr>
            <p:nvPr/>
          </p:nvSpPr>
          <p:spPr bwMode="auto">
            <a:xfrm>
              <a:off x="3318" y="214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41" name="Line 77"/>
            <p:cNvSpPr>
              <a:spLocks noChangeShapeType="1"/>
            </p:cNvSpPr>
            <p:nvPr/>
          </p:nvSpPr>
          <p:spPr bwMode="auto">
            <a:xfrm>
              <a:off x="3198" y="1998"/>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42" name="Line 78"/>
            <p:cNvSpPr>
              <a:spLocks noChangeShapeType="1"/>
            </p:cNvSpPr>
            <p:nvPr/>
          </p:nvSpPr>
          <p:spPr bwMode="auto">
            <a:xfrm>
              <a:off x="3174" y="1998"/>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43" name="Line 79"/>
            <p:cNvSpPr>
              <a:spLocks noChangeShapeType="1"/>
            </p:cNvSpPr>
            <p:nvPr/>
          </p:nvSpPr>
          <p:spPr bwMode="auto">
            <a:xfrm>
              <a:off x="3046" y="1998"/>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1344" name="Freeform 80"/>
            <p:cNvSpPr>
              <a:spLocks/>
            </p:cNvSpPr>
            <p:nvPr/>
          </p:nvSpPr>
          <p:spPr bwMode="auto">
            <a:xfrm>
              <a:off x="1127" y="1198"/>
              <a:ext cx="1919" cy="816"/>
            </a:xfrm>
            <a:custGeom>
              <a:avLst/>
              <a:gdLst/>
              <a:ahLst/>
              <a:cxnLst>
                <a:cxn ang="0">
                  <a:pos x="1920" y="816"/>
                </a:cxn>
                <a:cxn ang="0">
                  <a:pos x="1920" y="784"/>
                </a:cxn>
                <a:cxn ang="0">
                  <a:pos x="1880" y="784"/>
                </a:cxn>
                <a:cxn ang="0">
                  <a:pos x="1880" y="752"/>
                </a:cxn>
                <a:cxn ang="0">
                  <a:pos x="1848" y="752"/>
                </a:cxn>
                <a:cxn ang="0">
                  <a:pos x="1848" y="720"/>
                </a:cxn>
                <a:cxn ang="0">
                  <a:pos x="1768" y="720"/>
                </a:cxn>
                <a:cxn ang="0">
                  <a:pos x="1768" y="696"/>
                </a:cxn>
                <a:cxn ang="0">
                  <a:pos x="1616" y="696"/>
                </a:cxn>
                <a:cxn ang="0">
                  <a:pos x="1616" y="664"/>
                </a:cxn>
                <a:cxn ang="0">
                  <a:pos x="1544" y="664"/>
                </a:cxn>
                <a:cxn ang="0">
                  <a:pos x="1544" y="632"/>
                </a:cxn>
                <a:cxn ang="0">
                  <a:pos x="1536" y="632"/>
                </a:cxn>
                <a:cxn ang="0">
                  <a:pos x="1536" y="600"/>
                </a:cxn>
                <a:cxn ang="0">
                  <a:pos x="1520" y="600"/>
                </a:cxn>
                <a:cxn ang="0">
                  <a:pos x="1520" y="568"/>
                </a:cxn>
                <a:cxn ang="0">
                  <a:pos x="1440" y="568"/>
                </a:cxn>
                <a:cxn ang="0">
                  <a:pos x="1440" y="528"/>
                </a:cxn>
                <a:cxn ang="0">
                  <a:pos x="1368" y="528"/>
                </a:cxn>
                <a:cxn ang="0">
                  <a:pos x="1368" y="496"/>
                </a:cxn>
                <a:cxn ang="0">
                  <a:pos x="1160" y="496"/>
                </a:cxn>
                <a:cxn ang="0">
                  <a:pos x="1160" y="472"/>
                </a:cxn>
                <a:cxn ang="0">
                  <a:pos x="1024" y="472"/>
                </a:cxn>
                <a:cxn ang="0">
                  <a:pos x="1024" y="432"/>
                </a:cxn>
                <a:cxn ang="0">
                  <a:pos x="1016" y="432"/>
                </a:cxn>
                <a:cxn ang="0">
                  <a:pos x="1016" y="408"/>
                </a:cxn>
                <a:cxn ang="0">
                  <a:pos x="896" y="408"/>
                </a:cxn>
                <a:cxn ang="0">
                  <a:pos x="896" y="376"/>
                </a:cxn>
                <a:cxn ang="0">
                  <a:pos x="800" y="376"/>
                </a:cxn>
                <a:cxn ang="0">
                  <a:pos x="800" y="344"/>
                </a:cxn>
                <a:cxn ang="0">
                  <a:pos x="736" y="344"/>
                </a:cxn>
                <a:cxn ang="0">
                  <a:pos x="736" y="312"/>
                </a:cxn>
                <a:cxn ang="0">
                  <a:pos x="728" y="312"/>
                </a:cxn>
                <a:cxn ang="0">
                  <a:pos x="728" y="280"/>
                </a:cxn>
                <a:cxn ang="0">
                  <a:pos x="696" y="280"/>
                </a:cxn>
                <a:cxn ang="0">
                  <a:pos x="696" y="248"/>
                </a:cxn>
                <a:cxn ang="0">
                  <a:pos x="680" y="248"/>
                </a:cxn>
                <a:cxn ang="0">
                  <a:pos x="680" y="216"/>
                </a:cxn>
                <a:cxn ang="0">
                  <a:pos x="656" y="216"/>
                </a:cxn>
                <a:cxn ang="0">
                  <a:pos x="656" y="176"/>
                </a:cxn>
                <a:cxn ang="0">
                  <a:pos x="576" y="176"/>
                </a:cxn>
                <a:cxn ang="0">
                  <a:pos x="576" y="152"/>
                </a:cxn>
                <a:cxn ang="0">
                  <a:pos x="416" y="152"/>
                </a:cxn>
                <a:cxn ang="0">
                  <a:pos x="416" y="120"/>
                </a:cxn>
                <a:cxn ang="0">
                  <a:pos x="296" y="120"/>
                </a:cxn>
                <a:cxn ang="0">
                  <a:pos x="296" y="88"/>
                </a:cxn>
                <a:cxn ang="0">
                  <a:pos x="272" y="88"/>
                </a:cxn>
                <a:cxn ang="0">
                  <a:pos x="272" y="56"/>
                </a:cxn>
                <a:cxn ang="0">
                  <a:pos x="152" y="56"/>
                </a:cxn>
                <a:cxn ang="0">
                  <a:pos x="152" y="24"/>
                </a:cxn>
                <a:cxn ang="0">
                  <a:pos x="72" y="24"/>
                </a:cxn>
                <a:cxn ang="0">
                  <a:pos x="72" y="0"/>
                </a:cxn>
                <a:cxn ang="0">
                  <a:pos x="0" y="0"/>
                </a:cxn>
              </a:cxnLst>
              <a:rect l="0" t="0" r="r" b="b"/>
              <a:pathLst>
                <a:path w="1920" h="816">
                  <a:moveTo>
                    <a:pt x="1920" y="816"/>
                  </a:moveTo>
                  <a:lnTo>
                    <a:pt x="1920" y="784"/>
                  </a:lnTo>
                  <a:lnTo>
                    <a:pt x="1880" y="784"/>
                  </a:lnTo>
                  <a:lnTo>
                    <a:pt x="1880" y="752"/>
                  </a:lnTo>
                  <a:lnTo>
                    <a:pt x="1848" y="752"/>
                  </a:lnTo>
                  <a:lnTo>
                    <a:pt x="1848" y="720"/>
                  </a:lnTo>
                  <a:lnTo>
                    <a:pt x="1768" y="720"/>
                  </a:lnTo>
                  <a:lnTo>
                    <a:pt x="1768" y="696"/>
                  </a:lnTo>
                  <a:lnTo>
                    <a:pt x="1616" y="696"/>
                  </a:lnTo>
                  <a:lnTo>
                    <a:pt x="1616" y="664"/>
                  </a:lnTo>
                  <a:lnTo>
                    <a:pt x="1544" y="664"/>
                  </a:lnTo>
                  <a:lnTo>
                    <a:pt x="1544" y="632"/>
                  </a:lnTo>
                  <a:lnTo>
                    <a:pt x="1536" y="632"/>
                  </a:lnTo>
                  <a:lnTo>
                    <a:pt x="1536" y="600"/>
                  </a:lnTo>
                  <a:lnTo>
                    <a:pt x="1520" y="600"/>
                  </a:lnTo>
                  <a:lnTo>
                    <a:pt x="1520" y="568"/>
                  </a:lnTo>
                  <a:lnTo>
                    <a:pt x="1440" y="568"/>
                  </a:lnTo>
                  <a:lnTo>
                    <a:pt x="1440" y="528"/>
                  </a:lnTo>
                  <a:lnTo>
                    <a:pt x="1368" y="528"/>
                  </a:lnTo>
                  <a:lnTo>
                    <a:pt x="1368" y="496"/>
                  </a:lnTo>
                  <a:lnTo>
                    <a:pt x="1160" y="496"/>
                  </a:lnTo>
                  <a:lnTo>
                    <a:pt x="1160" y="472"/>
                  </a:lnTo>
                  <a:lnTo>
                    <a:pt x="1024" y="472"/>
                  </a:lnTo>
                  <a:lnTo>
                    <a:pt x="1024" y="432"/>
                  </a:lnTo>
                  <a:lnTo>
                    <a:pt x="1016" y="432"/>
                  </a:lnTo>
                  <a:lnTo>
                    <a:pt x="1016" y="408"/>
                  </a:lnTo>
                  <a:lnTo>
                    <a:pt x="896" y="408"/>
                  </a:lnTo>
                  <a:lnTo>
                    <a:pt x="896" y="376"/>
                  </a:lnTo>
                  <a:lnTo>
                    <a:pt x="800" y="376"/>
                  </a:lnTo>
                  <a:lnTo>
                    <a:pt x="800" y="344"/>
                  </a:lnTo>
                  <a:lnTo>
                    <a:pt x="736" y="344"/>
                  </a:lnTo>
                  <a:lnTo>
                    <a:pt x="736" y="312"/>
                  </a:lnTo>
                  <a:lnTo>
                    <a:pt x="728" y="312"/>
                  </a:lnTo>
                  <a:lnTo>
                    <a:pt x="728" y="280"/>
                  </a:lnTo>
                  <a:lnTo>
                    <a:pt x="696" y="280"/>
                  </a:lnTo>
                  <a:lnTo>
                    <a:pt x="696" y="248"/>
                  </a:lnTo>
                  <a:lnTo>
                    <a:pt x="680" y="248"/>
                  </a:lnTo>
                  <a:lnTo>
                    <a:pt x="680" y="216"/>
                  </a:lnTo>
                  <a:lnTo>
                    <a:pt x="656" y="216"/>
                  </a:lnTo>
                  <a:lnTo>
                    <a:pt x="656" y="176"/>
                  </a:lnTo>
                  <a:lnTo>
                    <a:pt x="576" y="176"/>
                  </a:lnTo>
                  <a:lnTo>
                    <a:pt x="576" y="152"/>
                  </a:lnTo>
                  <a:lnTo>
                    <a:pt x="416" y="152"/>
                  </a:lnTo>
                  <a:lnTo>
                    <a:pt x="416" y="120"/>
                  </a:lnTo>
                  <a:lnTo>
                    <a:pt x="296" y="120"/>
                  </a:lnTo>
                  <a:lnTo>
                    <a:pt x="296" y="88"/>
                  </a:lnTo>
                  <a:lnTo>
                    <a:pt x="272" y="88"/>
                  </a:lnTo>
                  <a:lnTo>
                    <a:pt x="272" y="56"/>
                  </a:lnTo>
                  <a:lnTo>
                    <a:pt x="152" y="56"/>
                  </a:lnTo>
                  <a:lnTo>
                    <a:pt x="152" y="24"/>
                  </a:lnTo>
                  <a:lnTo>
                    <a:pt x="72" y="24"/>
                  </a:lnTo>
                  <a:lnTo>
                    <a:pt x="72" y="0"/>
                  </a:lnTo>
                  <a:lnTo>
                    <a:pt x="0" y="0"/>
                  </a:lnTo>
                </a:path>
              </a:pathLst>
            </a:custGeom>
            <a:noFill/>
            <a:ln w="28575" cmpd="sng">
              <a:solidFill>
                <a:schemeClr val="folHlink"/>
              </a:solidFill>
              <a:prstDash val="solid"/>
              <a:round/>
              <a:headEnd/>
              <a:tailEnd/>
            </a:ln>
          </p:spPr>
          <p:txBody>
            <a:bodyPr>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1345" name="Line 81"/>
            <p:cNvSpPr>
              <a:spLocks noChangeShapeType="1"/>
            </p:cNvSpPr>
            <p:nvPr/>
          </p:nvSpPr>
          <p:spPr bwMode="auto">
            <a:xfrm>
              <a:off x="2931" y="1901"/>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grpSp>
      <p:sp>
        <p:nvSpPr>
          <p:cNvPr id="24610" name="Rectangle 44"/>
          <p:cNvSpPr txBox="1">
            <a:spLocks noChangeArrowheads="1"/>
          </p:cNvSpPr>
          <p:nvPr/>
        </p:nvSpPr>
        <p:spPr bwMode="auto">
          <a:xfrm>
            <a:off x="381000" y="838200"/>
            <a:ext cx="9144000" cy="1168400"/>
          </a:xfrm>
          <a:prstGeom prst="rect">
            <a:avLst/>
          </a:prstGeom>
          <a:noFill/>
          <a:ln w="9525">
            <a:noFill/>
            <a:miter lim="800000"/>
            <a:headEnd/>
            <a:tailEnd/>
          </a:ln>
        </p:spPr>
        <p:txBody>
          <a:bodyPr anchor="ctr">
            <a:prstTxWarp prst="textNoShape">
              <a:avLst/>
            </a:prstTxWarp>
          </a:bodyPr>
          <a:lstStyle/>
          <a:p>
            <a:r>
              <a:rPr lang="de-DE" sz="2400" b="1" dirty="0" err="1">
                <a:solidFill>
                  <a:schemeClr val="tx2"/>
                </a:solidFill>
                <a:latin typeface="Calibri" pitchFamily="-112" charset="0"/>
                <a:ea typeface="Calibri" pitchFamily="-112" charset="0"/>
                <a:cs typeface="Calibri" pitchFamily="-112" charset="0"/>
              </a:rPr>
              <a:t>m</a:t>
            </a:r>
            <a:r>
              <a:rPr lang="de-DE" sz="2400" b="1" dirty="0" err="1" smtClean="0">
                <a:solidFill>
                  <a:schemeClr val="tx2"/>
                </a:solidFill>
                <a:latin typeface="Calibri" pitchFamily="-112" charset="0"/>
                <a:ea typeface="Calibri" pitchFamily="-112" charset="0"/>
                <a:cs typeface="Calibri" pitchFamily="-112" charset="0"/>
              </a:rPr>
              <a:t>etastasiertes</a:t>
            </a:r>
            <a:r>
              <a:rPr lang="de-DE" sz="2400" b="1" dirty="0" smtClean="0">
                <a:solidFill>
                  <a:schemeClr val="tx2"/>
                </a:solidFill>
                <a:latin typeface="Calibri" pitchFamily="-112" charset="0"/>
                <a:ea typeface="Calibri" pitchFamily="-112" charset="0"/>
                <a:cs typeface="Calibri" pitchFamily="-112" charset="0"/>
              </a:rPr>
              <a:t> </a:t>
            </a:r>
            <a:r>
              <a:rPr lang="de-DE" sz="2400" b="1" dirty="0">
                <a:solidFill>
                  <a:schemeClr val="tx2"/>
                </a:solidFill>
                <a:latin typeface="Calibri" pitchFamily="-112" charset="0"/>
                <a:ea typeface="Calibri" pitchFamily="-112" charset="0"/>
                <a:cs typeface="Calibri" pitchFamily="-112" charset="0"/>
              </a:rPr>
              <a:t>Kolonkarzinom; ÜL ab ED </a:t>
            </a:r>
          </a:p>
        </p:txBody>
      </p:sp>
      <p:sp>
        <p:nvSpPr>
          <p:cNvPr id="83" name="Rectangle 86"/>
          <p:cNvSpPr>
            <a:spLocks noChangeArrowheads="1"/>
          </p:cNvSpPr>
          <p:nvPr/>
        </p:nvSpPr>
        <p:spPr bwMode="blackWhite">
          <a:xfrm>
            <a:off x="429237" y="6546830"/>
            <a:ext cx="2486579" cy="338554"/>
          </a:xfrm>
          <a:prstGeom prst="rect">
            <a:avLst/>
          </a:prstGeom>
          <a:noFill/>
          <a:ln w="9525">
            <a:noFill/>
            <a:miter lim="800000"/>
            <a:headEnd/>
            <a:tailEnd/>
          </a:ln>
        </p:spPr>
        <p:txBody>
          <a:bodyPr wrap="none">
            <a:prstTxWarp prst="textNoShape">
              <a:avLst/>
            </a:prstTxWarp>
            <a:spAutoFit/>
          </a:bodyPr>
          <a:lstStyle/>
          <a:p>
            <a:pPr marL="360363" indent="-268288" algn="r">
              <a:spcBef>
                <a:spcPct val="20000"/>
              </a:spcBef>
            </a:pPr>
            <a:r>
              <a:rPr lang="de-DE" sz="1600" i="1" dirty="0" err="1">
                <a:solidFill>
                  <a:schemeClr val="bg1"/>
                </a:solidFill>
              </a:rPr>
              <a:t>Ai-</a:t>
            </a:r>
            <a:r>
              <a:rPr lang="de-DE" sz="1600" i="1" dirty="0" err="1" smtClean="0">
                <a:solidFill>
                  <a:schemeClr val="bg1"/>
                </a:solidFill>
              </a:rPr>
              <a:t>Pinget</a:t>
            </a:r>
            <a:r>
              <a:rPr lang="de-DE" sz="1600" i="1" dirty="0" smtClean="0">
                <a:solidFill>
                  <a:schemeClr val="bg1"/>
                </a:solidFill>
              </a:rPr>
              <a:t> al.,  </a:t>
            </a:r>
            <a:r>
              <a:rPr lang="de-DE" sz="1600" i="1" dirty="0" err="1">
                <a:solidFill>
                  <a:schemeClr val="bg1"/>
                </a:solidFill>
              </a:rPr>
              <a:t>Chest</a:t>
            </a:r>
            <a:r>
              <a:rPr lang="de-DE" sz="1600" i="1" dirty="0">
                <a:solidFill>
                  <a:schemeClr val="bg1"/>
                </a:solidFill>
              </a:rPr>
              <a:t> </a:t>
            </a:r>
            <a:r>
              <a:rPr lang="de-DE" sz="1600" i="1" dirty="0" smtClean="0">
                <a:solidFill>
                  <a:schemeClr val="bg1"/>
                </a:solidFill>
              </a:rPr>
              <a:t>2005.</a:t>
            </a:r>
            <a:endParaRPr lang="en-US" sz="1600" i="1" dirty="0">
              <a:solidFill>
                <a:schemeClr val="bg1"/>
              </a:solidFill>
            </a:endParaRPr>
          </a:p>
        </p:txBody>
      </p:sp>
      <p:pic>
        <p:nvPicPr>
          <p:cNvPr id="7" name="Sound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347210902"/>
      </p:ext>
    </p:extLst>
  </p:cSld>
  <p:clrMapOvr>
    <a:masterClrMapping/>
  </p:clrMapOvr>
  <p:transition advTm="482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774700" y="2062171"/>
            <a:ext cx="1536700" cy="2928937"/>
            <a:chOff x="242" y="1288"/>
            <a:chExt cx="1100" cy="1882"/>
          </a:xfrm>
        </p:grpSpPr>
        <p:sp>
          <p:nvSpPr>
            <p:cNvPr id="1937412" name="Freeform 4"/>
            <p:cNvSpPr>
              <a:spLocks/>
            </p:cNvSpPr>
            <p:nvPr/>
          </p:nvSpPr>
          <p:spPr bwMode="auto">
            <a:xfrm>
              <a:off x="242" y="1288"/>
              <a:ext cx="1095" cy="1882"/>
            </a:xfrm>
            <a:custGeom>
              <a:avLst/>
              <a:gdLst/>
              <a:ahLst/>
              <a:cxnLst>
                <a:cxn ang="0">
                  <a:pos x="0" y="0"/>
                </a:cxn>
                <a:cxn ang="0">
                  <a:pos x="24" y="40"/>
                </a:cxn>
                <a:cxn ang="0">
                  <a:pos x="56" y="64"/>
                </a:cxn>
                <a:cxn ang="0">
                  <a:pos x="84" y="144"/>
                </a:cxn>
                <a:cxn ang="0">
                  <a:pos x="100" y="200"/>
                </a:cxn>
                <a:cxn ang="0">
                  <a:pos x="128" y="300"/>
                </a:cxn>
                <a:cxn ang="0">
                  <a:pos x="152" y="380"/>
                </a:cxn>
                <a:cxn ang="0">
                  <a:pos x="168" y="480"/>
                </a:cxn>
                <a:cxn ang="0">
                  <a:pos x="200" y="580"/>
                </a:cxn>
                <a:cxn ang="0">
                  <a:pos x="254" y="740"/>
                </a:cxn>
                <a:cxn ang="0">
                  <a:pos x="272" y="822"/>
                </a:cxn>
                <a:cxn ang="0">
                  <a:pos x="300" y="866"/>
                </a:cxn>
                <a:cxn ang="0">
                  <a:pos x="316" y="942"/>
                </a:cxn>
                <a:cxn ang="0">
                  <a:pos x="348" y="1030"/>
                </a:cxn>
                <a:cxn ang="0">
                  <a:pos x="392" y="1110"/>
                </a:cxn>
                <a:cxn ang="0">
                  <a:pos x="404" y="1162"/>
                </a:cxn>
                <a:cxn ang="0">
                  <a:pos x="444" y="1206"/>
                </a:cxn>
                <a:cxn ang="0">
                  <a:pos x="488" y="1310"/>
                </a:cxn>
                <a:cxn ang="0">
                  <a:pos x="564" y="1458"/>
                </a:cxn>
                <a:cxn ang="0">
                  <a:pos x="588" y="1470"/>
                </a:cxn>
                <a:cxn ang="0">
                  <a:pos x="620" y="1522"/>
                </a:cxn>
                <a:cxn ang="0">
                  <a:pos x="636" y="1530"/>
                </a:cxn>
                <a:cxn ang="0">
                  <a:pos x="664" y="1598"/>
                </a:cxn>
                <a:cxn ang="0">
                  <a:pos x="704" y="1610"/>
                </a:cxn>
                <a:cxn ang="0">
                  <a:pos x="728" y="1654"/>
                </a:cxn>
                <a:cxn ang="0">
                  <a:pos x="760" y="1682"/>
                </a:cxn>
                <a:cxn ang="0">
                  <a:pos x="788" y="1718"/>
                </a:cxn>
                <a:cxn ang="0">
                  <a:pos x="876" y="1758"/>
                </a:cxn>
                <a:cxn ang="0">
                  <a:pos x="896" y="1782"/>
                </a:cxn>
                <a:cxn ang="0">
                  <a:pos x="980" y="1834"/>
                </a:cxn>
                <a:cxn ang="0">
                  <a:pos x="1044" y="1858"/>
                </a:cxn>
                <a:cxn ang="0">
                  <a:pos x="1080" y="1858"/>
                </a:cxn>
                <a:cxn ang="0">
                  <a:pos x="1096" y="1882"/>
                </a:cxn>
              </a:cxnLst>
              <a:rect l="0" t="0" r="r" b="b"/>
              <a:pathLst>
                <a:path w="1096" h="1882">
                  <a:moveTo>
                    <a:pt x="0" y="0"/>
                  </a:moveTo>
                  <a:lnTo>
                    <a:pt x="24" y="40"/>
                  </a:lnTo>
                  <a:lnTo>
                    <a:pt x="56" y="64"/>
                  </a:lnTo>
                  <a:lnTo>
                    <a:pt x="84" y="144"/>
                  </a:lnTo>
                  <a:lnTo>
                    <a:pt x="100" y="200"/>
                  </a:lnTo>
                  <a:lnTo>
                    <a:pt x="128" y="300"/>
                  </a:lnTo>
                  <a:lnTo>
                    <a:pt x="152" y="380"/>
                  </a:lnTo>
                  <a:lnTo>
                    <a:pt x="168" y="480"/>
                  </a:lnTo>
                  <a:lnTo>
                    <a:pt x="200" y="580"/>
                  </a:lnTo>
                  <a:lnTo>
                    <a:pt x="254" y="740"/>
                  </a:lnTo>
                  <a:lnTo>
                    <a:pt x="272" y="822"/>
                  </a:lnTo>
                  <a:lnTo>
                    <a:pt x="300" y="866"/>
                  </a:lnTo>
                  <a:lnTo>
                    <a:pt x="316" y="942"/>
                  </a:lnTo>
                  <a:lnTo>
                    <a:pt x="348" y="1030"/>
                  </a:lnTo>
                  <a:lnTo>
                    <a:pt x="392" y="1110"/>
                  </a:lnTo>
                  <a:lnTo>
                    <a:pt x="404" y="1162"/>
                  </a:lnTo>
                  <a:lnTo>
                    <a:pt x="444" y="1206"/>
                  </a:lnTo>
                  <a:lnTo>
                    <a:pt x="488" y="1310"/>
                  </a:lnTo>
                  <a:lnTo>
                    <a:pt x="564" y="1458"/>
                  </a:lnTo>
                  <a:lnTo>
                    <a:pt x="588" y="1470"/>
                  </a:lnTo>
                  <a:lnTo>
                    <a:pt x="620" y="1522"/>
                  </a:lnTo>
                  <a:lnTo>
                    <a:pt x="636" y="1530"/>
                  </a:lnTo>
                  <a:lnTo>
                    <a:pt x="664" y="1598"/>
                  </a:lnTo>
                  <a:lnTo>
                    <a:pt x="704" y="1610"/>
                  </a:lnTo>
                  <a:lnTo>
                    <a:pt x="728" y="1654"/>
                  </a:lnTo>
                  <a:lnTo>
                    <a:pt x="760" y="1682"/>
                  </a:lnTo>
                  <a:lnTo>
                    <a:pt x="788" y="1718"/>
                  </a:lnTo>
                  <a:lnTo>
                    <a:pt x="876" y="1758"/>
                  </a:lnTo>
                  <a:lnTo>
                    <a:pt x="896" y="1782"/>
                  </a:lnTo>
                  <a:lnTo>
                    <a:pt x="980" y="1834"/>
                  </a:lnTo>
                  <a:lnTo>
                    <a:pt x="1044" y="1858"/>
                  </a:lnTo>
                  <a:lnTo>
                    <a:pt x="1080" y="1858"/>
                  </a:lnTo>
                  <a:lnTo>
                    <a:pt x="1096" y="1882"/>
                  </a:lnTo>
                </a:path>
              </a:pathLst>
            </a:custGeom>
            <a:noFill/>
            <a:ln w="28575" cap="flat" cmpd="sng">
              <a:solidFill>
                <a:schemeClr val="tx1"/>
              </a:solidFill>
              <a:prstDash val="sysDot"/>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7413" name="Freeform 5"/>
            <p:cNvSpPr>
              <a:spLocks/>
            </p:cNvSpPr>
            <p:nvPr/>
          </p:nvSpPr>
          <p:spPr bwMode="auto">
            <a:xfrm>
              <a:off x="247" y="1296"/>
              <a:ext cx="1095" cy="1797"/>
            </a:xfrm>
            <a:custGeom>
              <a:avLst/>
              <a:gdLst/>
              <a:ahLst/>
              <a:cxnLst>
                <a:cxn ang="0">
                  <a:pos x="1096" y="1804"/>
                </a:cxn>
                <a:cxn ang="0">
                  <a:pos x="1060" y="1748"/>
                </a:cxn>
                <a:cxn ang="0">
                  <a:pos x="1036" y="1744"/>
                </a:cxn>
                <a:cxn ang="0">
                  <a:pos x="1024" y="1716"/>
                </a:cxn>
                <a:cxn ang="0">
                  <a:pos x="996" y="1708"/>
                </a:cxn>
                <a:cxn ang="0">
                  <a:pos x="976" y="1676"/>
                </a:cxn>
                <a:cxn ang="0">
                  <a:pos x="948" y="1676"/>
                </a:cxn>
                <a:cxn ang="0">
                  <a:pos x="932" y="1652"/>
                </a:cxn>
                <a:cxn ang="0">
                  <a:pos x="912" y="1648"/>
                </a:cxn>
                <a:cxn ang="0">
                  <a:pos x="876" y="1616"/>
                </a:cxn>
                <a:cxn ang="0">
                  <a:pos x="860" y="1544"/>
                </a:cxn>
                <a:cxn ang="0">
                  <a:pos x="824" y="1536"/>
                </a:cxn>
                <a:cxn ang="0">
                  <a:pos x="756" y="1408"/>
                </a:cxn>
                <a:cxn ang="0">
                  <a:pos x="732" y="1400"/>
                </a:cxn>
                <a:cxn ang="0">
                  <a:pos x="700" y="1308"/>
                </a:cxn>
                <a:cxn ang="0">
                  <a:pos x="676" y="1296"/>
                </a:cxn>
                <a:cxn ang="0">
                  <a:pos x="640" y="1208"/>
                </a:cxn>
                <a:cxn ang="0">
                  <a:pos x="624" y="1204"/>
                </a:cxn>
                <a:cxn ang="0">
                  <a:pos x="580" y="1124"/>
                </a:cxn>
                <a:cxn ang="0">
                  <a:pos x="548" y="1052"/>
                </a:cxn>
                <a:cxn ang="0">
                  <a:pos x="520" y="1036"/>
                </a:cxn>
                <a:cxn ang="0">
                  <a:pos x="480" y="960"/>
                </a:cxn>
                <a:cxn ang="0">
                  <a:pos x="456" y="872"/>
                </a:cxn>
                <a:cxn ang="0">
                  <a:pos x="396" y="776"/>
                </a:cxn>
                <a:cxn ang="0">
                  <a:pos x="400" y="776"/>
                </a:cxn>
                <a:cxn ang="0">
                  <a:pos x="384" y="728"/>
                </a:cxn>
                <a:cxn ang="0">
                  <a:pos x="360" y="656"/>
                </a:cxn>
                <a:cxn ang="0">
                  <a:pos x="332" y="628"/>
                </a:cxn>
                <a:cxn ang="0">
                  <a:pos x="320" y="560"/>
                </a:cxn>
                <a:cxn ang="0">
                  <a:pos x="288" y="484"/>
                </a:cxn>
                <a:cxn ang="0">
                  <a:pos x="272" y="460"/>
                </a:cxn>
                <a:cxn ang="0">
                  <a:pos x="252" y="408"/>
                </a:cxn>
                <a:cxn ang="0">
                  <a:pos x="224" y="368"/>
                </a:cxn>
                <a:cxn ang="0">
                  <a:pos x="200" y="280"/>
                </a:cxn>
                <a:cxn ang="0">
                  <a:pos x="148" y="188"/>
                </a:cxn>
                <a:cxn ang="0">
                  <a:pos x="128" y="172"/>
                </a:cxn>
                <a:cxn ang="0">
                  <a:pos x="116" y="132"/>
                </a:cxn>
                <a:cxn ang="0">
                  <a:pos x="80" y="100"/>
                </a:cxn>
                <a:cxn ang="0">
                  <a:pos x="76" y="68"/>
                </a:cxn>
                <a:cxn ang="0">
                  <a:pos x="24" y="20"/>
                </a:cxn>
                <a:cxn ang="0">
                  <a:pos x="0" y="0"/>
                </a:cxn>
              </a:cxnLst>
              <a:rect l="0" t="0" r="r" b="b"/>
              <a:pathLst>
                <a:path w="1096" h="1804">
                  <a:moveTo>
                    <a:pt x="1096" y="1804"/>
                  </a:moveTo>
                  <a:lnTo>
                    <a:pt x="1060" y="1748"/>
                  </a:lnTo>
                  <a:lnTo>
                    <a:pt x="1036" y="1744"/>
                  </a:lnTo>
                  <a:lnTo>
                    <a:pt x="1024" y="1716"/>
                  </a:lnTo>
                  <a:lnTo>
                    <a:pt x="996" y="1708"/>
                  </a:lnTo>
                  <a:lnTo>
                    <a:pt x="976" y="1676"/>
                  </a:lnTo>
                  <a:lnTo>
                    <a:pt x="948" y="1676"/>
                  </a:lnTo>
                  <a:lnTo>
                    <a:pt x="932" y="1652"/>
                  </a:lnTo>
                  <a:lnTo>
                    <a:pt x="912" y="1648"/>
                  </a:lnTo>
                  <a:lnTo>
                    <a:pt x="876" y="1616"/>
                  </a:lnTo>
                  <a:lnTo>
                    <a:pt x="860" y="1544"/>
                  </a:lnTo>
                  <a:lnTo>
                    <a:pt x="824" y="1536"/>
                  </a:lnTo>
                  <a:lnTo>
                    <a:pt x="756" y="1408"/>
                  </a:lnTo>
                  <a:lnTo>
                    <a:pt x="732" y="1400"/>
                  </a:lnTo>
                  <a:lnTo>
                    <a:pt x="700" y="1308"/>
                  </a:lnTo>
                  <a:lnTo>
                    <a:pt x="676" y="1296"/>
                  </a:lnTo>
                  <a:lnTo>
                    <a:pt x="640" y="1208"/>
                  </a:lnTo>
                  <a:lnTo>
                    <a:pt x="624" y="1204"/>
                  </a:lnTo>
                  <a:lnTo>
                    <a:pt x="580" y="1124"/>
                  </a:lnTo>
                  <a:lnTo>
                    <a:pt x="548" y="1052"/>
                  </a:lnTo>
                  <a:lnTo>
                    <a:pt x="520" y="1036"/>
                  </a:lnTo>
                  <a:lnTo>
                    <a:pt x="480" y="960"/>
                  </a:lnTo>
                  <a:lnTo>
                    <a:pt x="456" y="872"/>
                  </a:lnTo>
                  <a:lnTo>
                    <a:pt x="396" y="776"/>
                  </a:lnTo>
                  <a:lnTo>
                    <a:pt x="400" y="776"/>
                  </a:lnTo>
                  <a:lnTo>
                    <a:pt x="384" y="728"/>
                  </a:lnTo>
                  <a:lnTo>
                    <a:pt x="360" y="656"/>
                  </a:lnTo>
                  <a:lnTo>
                    <a:pt x="332" y="628"/>
                  </a:lnTo>
                  <a:lnTo>
                    <a:pt x="320" y="560"/>
                  </a:lnTo>
                  <a:lnTo>
                    <a:pt x="288" y="484"/>
                  </a:lnTo>
                  <a:lnTo>
                    <a:pt x="272" y="460"/>
                  </a:lnTo>
                  <a:lnTo>
                    <a:pt x="252" y="408"/>
                  </a:lnTo>
                  <a:lnTo>
                    <a:pt x="224" y="368"/>
                  </a:lnTo>
                  <a:lnTo>
                    <a:pt x="200" y="280"/>
                  </a:lnTo>
                  <a:lnTo>
                    <a:pt x="148" y="188"/>
                  </a:lnTo>
                  <a:lnTo>
                    <a:pt x="128" y="172"/>
                  </a:lnTo>
                  <a:lnTo>
                    <a:pt x="116" y="132"/>
                  </a:lnTo>
                  <a:lnTo>
                    <a:pt x="80" y="100"/>
                  </a:lnTo>
                  <a:lnTo>
                    <a:pt x="76" y="68"/>
                  </a:lnTo>
                  <a:lnTo>
                    <a:pt x="24" y="20"/>
                  </a:lnTo>
                  <a:lnTo>
                    <a:pt x="0" y="0"/>
                  </a:lnTo>
                </a:path>
              </a:pathLst>
            </a:custGeom>
            <a:noFill/>
            <a:ln w="28575" cmpd="sng">
              <a:solidFill>
                <a:srgbClr val="00CC99"/>
              </a:solidFill>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grpSp>
      <p:grpSp>
        <p:nvGrpSpPr>
          <p:cNvPr id="3" name="Group 6"/>
          <p:cNvGrpSpPr>
            <a:grpSpLocks/>
          </p:cNvGrpSpPr>
          <p:nvPr/>
        </p:nvGrpSpPr>
        <p:grpSpPr bwMode="auto">
          <a:xfrm>
            <a:off x="771542" y="2062163"/>
            <a:ext cx="3165475" cy="3306762"/>
            <a:chOff x="246" y="1287"/>
            <a:chExt cx="2264" cy="2125"/>
          </a:xfrm>
        </p:grpSpPr>
        <p:sp>
          <p:nvSpPr>
            <p:cNvPr id="1937415" name="Freeform 7"/>
            <p:cNvSpPr>
              <a:spLocks/>
            </p:cNvSpPr>
            <p:nvPr/>
          </p:nvSpPr>
          <p:spPr bwMode="auto">
            <a:xfrm>
              <a:off x="246" y="1292"/>
              <a:ext cx="2264" cy="2120"/>
            </a:xfrm>
            <a:custGeom>
              <a:avLst/>
              <a:gdLst/>
              <a:ahLst/>
              <a:cxnLst>
                <a:cxn ang="0">
                  <a:pos x="64" y="44"/>
                </a:cxn>
                <a:cxn ang="0">
                  <a:pos x="124" y="76"/>
                </a:cxn>
                <a:cxn ang="0">
                  <a:pos x="164" y="120"/>
                </a:cxn>
                <a:cxn ang="0">
                  <a:pos x="220" y="200"/>
                </a:cxn>
                <a:cxn ang="0">
                  <a:pos x="312" y="220"/>
                </a:cxn>
                <a:cxn ang="0">
                  <a:pos x="356" y="256"/>
                </a:cxn>
                <a:cxn ang="0">
                  <a:pos x="408" y="296"/>
                </a:cxn>
                <a:cxn ang="0">
                  <a:pos x="464" y="416"/>
                </a:cxn>
                <a:cxn ang="0">
                  <a:pos x="528" y="428"/>
                </a:cxn>
                <a:cxn ang="0">
                  <a:pos x="552" y="460"/>
                </a:cxn>
                <a:cxn ang="0">
                  <a:pos x="656" y="636"/>
                </a:cxn>
                <a:cxn ang="0">
                  <a:pos x="684" y="656"/>
                </a:cxn>
                <a:cxn ang="0">
                  <a:pos x="696" y="696"/>
                </a:cxn>
                <a:cxn ang="0">
                  <a:pos x="720" y="728"/>
                </a:cxn>
                <a:cxn ang="0">
                  <a:pos x="740" y="776"/>
                </a:cxn>
                <a:cxn ang="0">
                  <a:pos x="760" y="892"/>
                </a:cxn>
                <a:cxn ang="0">
                  <a:pos x="800" y="932"/>
                </a:cxn>
                <a:cxn ang="0">
                  <a:pos x="836" y="956"/>
                </a:cxn>
                <a:cxn ang="0">
                  <a:pos x="884" y="976"/>
                </a:cxn>
                <a:cxn ang="0">
                  <a:pos x="972" y="1056"/>
                </a:cxn>
                <a:cxn ang="0">
                  <a:pos x="992" y="1128"/>
                </a:cxn>
                <a:cxn ang="0">
                  <a:pos x="1028" y="1172"/>
                </a:cxn>
                <a:cxn ang="0">
                  <a:pos x="1092" y="1212"/>
                </a:cxn>
                <a:cxn ang="0">
                  <a:pos x="1132" y="1260"/>
                </a:cxn>
                <a:cxn ang="0">
                  <a:pos x="1180" y="1300"/>
                </a:cxn>
                <a:cxn ang="0">
                  <a:pos x="1264" y="1336"/>
                </a:cxn>
                <a:cxn ang="0">
                  <a:pos x="1292" y="1384"/>
                </a:cxn>
                <a:cxn ang="0">
                  <a:pos x="1324" y="1424"/>
                </a:cxn>
                <a:cxn ang="0">
                  <a:pos x="1376" y="1456"/>
                </a:cxn>
                <a:cxn ang="0">
                  <a:pos x="1476" y="1488"/>
                </a:cxn>
                <a:cxn ang="0">
                  <a:pos x="1620" y="1540"/>
                </a:cxn>
                <a:cxn ang="0">
                  <a:pos x="1660" y="1568"/>
                </a:cxn>
                <a:cxn ang="0">
                  <a:pos x="1808" y="1592"/>
                </a:cxn>
                <a:cxn ang="0">
                  <a:pos x="1828" y="1620"/>
                </a:cxn>
                <a:cxn ang="0">
                  <a:pos x="1856" y="1656"/>
                </a:cxn>
                <a:cxn ang="0">
                  <a:pos x="1908" y="1692"/>
                </a:cxn>
                <a:cxn ang="0">
                  <a:pos x="2012" y="1760"/>
                </a:cxn>
                <a:cxn ang="0">
                  <a:pos x="2076" y="1800"/>
                </a:cxn>
                <a:cxn ang="0">
                  <a:pos x="2112" y="1856"/>
                </a:cxn>
                <a:cxn ang="0">
                  <a:pos x="2140" y="1912"/>
                </a:cxn>
                <a:cxn ang="0">
                  <a:pos x="2232" y="1988"/>
                </a:cxn>
                <a:cxn ang="0">
                  <a:pos x="2264" y="2120"/>
                </a:cxn>
              </a:cxnLst>
              <a:rect l="0" t="0" r="r" b="b"/>
              <a:pathLst>
                <a:path w="2264" h="2120">
                  <a:moveTo>
                    <a:pt x="0" y="0"/>
                  </a:moveTo>
                  <a:lnTo>
                    <a:pt x="64" y="44"/>
                  </a:lnTo>
                  <a:lnTo>
                    <a:pt x="100" y="76"/>
                  </a:lnTo>
                  <a:lnTo>
                    <a:pt x="124" y="76"/>
                  </a:lnTo>
                  <a:lnTo>
                    <a:pt x="128" y="116"/>
                  </a:lnTo>
                  <a:lnTo>
                    <a:pt x="164" y="120"/>
                  </a:lnTo>
                  <a:lnTo>
                    <a:pt x="192" y="188"/>
                  </a:lnTo>
                  <a:lnTo>
                    <a:pt x="220" y="200"/>
                  </a:lnTo>
                  <a:lnTo>
                    <a:pt x="224" y="220"/>
                  </a:lnTo>
                  <a:lnTo>
                    <a:pt x="312" y="220"/>
                  </a:lnTo>
                  <a:lnTo>
                    <a:pt x="316" y="248"/>
                  </a:lnTo>
                  <a:lnTo>
                    <a:pt x="356" y="256"/>
                  </a:lnTo>
                  <a:lnTo>
                    <a:pt x="356" y="284"/>
                  </a:lnTo>
                  <a:lnTo>
                    <a:pt x="408" y="296"/>
                  </a:lnTo>
                  <a:lnTo>
                    <a:pt x="424" y="348"/>
                  </a:lnTo>
                  <a:lnTo>
                    <a:pt x="464" y="416"/>
                  </a:lnTo>
                  <a:lnTo>
                    <a:pt x="480" y="428"/>
                  </a:lnTo>
                  <a:lnTo>
                    <a:pt x="528" y="428"/>
                  </a:lnTo>
                  <a:lnTo>
                    <a:pt x="532" y="460"/>
                  </a:lnTo>
                  <a:lnTo>
                    <a:pt x="552" y="460"/>
                  </a:lnTo>
                  <a:lnTo>
                    <a:pt x="584" y="572"/>
                  </a:lnTo>
                  <a:lnTo>
                    <a:pt x="656" y="636"/>
                  </a:lnTo>
                  <a:lnTo>
                    <a:pt x="656" y="644"/>
                  </a:lnTo>
                  <a:lnTo>
                    <a:pt x="684" y="656"/>
                  </a:lnTo>
                  <a:lnTo>
                    <a:pt x="684" y="696"/>
                  </a:lnTo>
                  <a:lnTo>
                    <a:pt x="696" y="696"/>
                  </a:lnTo>
                  <a:lnTo>
                    <a:pt x="696" y="720"/>
                  </a:lnTo>
                  <a:lnTo>
                    <a:pt x="720" y="728"/>
                  </a:lnTo>
                  <a:lnTo>
                    <a:pt x="724" y="768"/>
                  </a:lnTo>
                  <a:lnTo>
                    <a:pt x="740" y="776"/>
                  </a:lnTo>
                  <a:lnTo>
                    <a:pt x="752" y="820"/>
                  </a:lnTo>
                  <a:lnTo>
                    <a:pt x="760" y="892"/>
                  </a:lnTo>
                  <a:lnTo>
                    <a:pt x="768" y="932"/>
                  </a:lnTo>
                  <a:lnTo>
                    <a:pt x="800" y="932"/>
                  </a:lnTo>
                  <a:lnTo>
                    <a:pt x="800" y="956"/>
                  </a:lnTo>
                  <a:lnTo>
                    <a:pt x="836" y="956"/>
                  </a:lnTo>
                  <a:lnTo>
                    <a:pt x="840" y="976"/>
                  </a:lnTo>
                  <a:lnTo>
                    <a:pt x="884" y="976"/>
                  </a:lnTo>
                  <a:lnTo>
                    <a:pt x="924" y="1060"/>
                  </a:lnTo>
                  <a:lnTo>
                    <a:pt x="972" y="1056"/>
                  </a:lnTo>
                  <a:lnTo>
                    <a:pt x="988" y="1088"/>
                  </a:lnTo>
                  <a:lnTo>
                    <a:pt x="992" y="1128"/>
                  </a:lnTo>
                  <a:lnTo>
                    <a:pt x="1024" y="1136"/>
                  </a:lnTo>
                  <a:lnTo>
                    <a:pt x="1028" y="1172"/>
                  </a:lnTo>
                  <a:lnTo>
                    <a:pt x="1092" y="1176"/>
                  </a:lnTo>
                  <a:lnTo>
                    <a:pt x="1092" y="1212"/>
                  </a:lnTo>
                  <a:lnTo>
                    <a:pt x="1124" y="1212"/>
                  </a:lnTo>
                  <a:lnTo>
                    <a:pt x="1132" y="1260"/>
                  </a:lnTo>
                  <a:lnTo>
                    <a:pt x="1168" y="1264"/>
                  </a:lnTo>
                  <a:lnTo>
                    <a:pt x="1180" y="1300"/>
                  </a:lnTo>
                  <a:lnTo>
                    <a:pt x="1252" y="1296"/>
                  </a:lnTo>
                  <a:lnTo>
                    <a:pt x="1264" y="1336"/>
                  </a:lnTo>
                  <a:lnTo>
                    <a:pt x="1284" y="1340"/>
                  </a:lnTo>
                  <a:lnTo>
                    <a:pt x="1292" y="1384"/>
                  </a:lnTo>
                  <a:lnTo>
                    <a:pt x="1320" y="1380"/>
                  </a:lnTo>
                  <a:lnTo>
                    <a:pt x="1324" y="1424"/>
                  </a:lnTo>
                  <a:lnTo>
                    <a:pt x="1376" y="1420"/>
                  </a:lnTo>
                  <a:lnTo>
                    <a:pt x="1376" y="1456"/>
                  </a:lnTo>
                  <a:lnTo>
                    <a:pt x="1468" y="1460"/>
                  </a:lnTo>
                  <a:lnTo>
                    <a:pt x="1476" y="1488"/>
                  </a:lnTo>
                  <a:lnTo>
                    <a:pt x="1616" y="1488"/>
                  </a:lnTo>
                  <a:lnTo>
                    <a:pt x="1620" y="1540"/>
                  </a:lnTo>
                  <a:lnTo>
                    <a:pt x="1660" y="1540"/>
                  </a:lnTo>
                  <a:lnTo>
                    <a:pt x="1660" y="1568"/>
                  </a:lnTo>
                  <a:lnTo>
                    <a:pt x="1804" y="1568"/>
                  </a:lnTo>
                  <a:lnTo>
                    <a:pt x="1808" y="1592"/>
                  </a:lnTo>
                  <a:lnTo>
                    <a:pt x="1828" y="1596"/>
                  </a:lnTo>
                  <a:lnTo>
                    <a:pt x="1828" y="1620"/>
                  </a:lnTo>
                  <a:lnTo>
                    <a:pt x="1856" y="1624"/>
                  </a:lnTo>
                  <a:lnTo>
                    <a:pt x="1856" y="1656"/>
                  </a:lnTo>
                  <a:lnTo>
                    <a:pt x="1904" y="1656"/>
                  </a:lnTo>
                  <a:lnTo>
                    <a:pt x="1908" y="1692"/>
                  </a:lnTo>
                  <a:lnTo>
                    <a:pt x="2008" y="1692"/>
                  </a:lnTo>
                  <a:lnTo>
                    <a:pt x="2012" y="1760"/>
                  </a:lnTo>
                  <a:lnTo>
                    <a:pt x="2072" y="1760"/>
                  </a:lnTo>
                  <a:lnTo>
                    <a:pt x="2076" y="1800"/>
                  </a:lnTo>
                  <a:lnTo>
                    <a:pt x="2108" y="1804"/>
                  </a:lnTo>
                  <a:lnTo>
                    <a:pt x="2112" y="1856"/>
                  </a:lnTo>
                  <a:lnTo>
                    <a:pt x="2140" y="1860"/>
                  </a:lnTo>
                  <a:lnTo>
                    <a:pt x="2140" y="1912"/>
                  </a:lnTo>
                  <a:lnTo>
                    <a:pt x="2228" y="1920"/>
                  </a:lnTo>
                  <a:lnTo>
                    <a:pt x="2232" y="1988"/>
                  </a:lnTo>
                  <a:lnTo>
                    <a:pt x="2260" y="2000"/>
                  </a:lnTo>
                  <a:lnTo>
                    <a:pt x="2264" y="2120"/>
                  </a:lnTo>
                </a:path>
              </a:pathLst>
            </a:custGeom>
            <a:noFill/>
            <a:ln w="28575" cmpd="sng">
              <a:solidFill>
                <a:schemeClr val="hlink"/>
              </a:solidFill>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7416" name="Freeform 8"/>
            <p:cNvSpPr>
              <a:spLocks/>
            </p:cNvSpPr>
            <p:nvPr/>
          </p:nvSpPr>
          <p:spPr bwMode="auto">
            <a:xfrm>
              <a:off x="248" y="1287"/>
              <a:ext cx="2257" cy="1745"/>
            </a:xfrm>
            <a:custGeom>
              <a:avLst/>
              <a:gdLst/>
              <a:ahLst/>
              <a:cxnLst>
                <a:cxn ang="0">
                  <a:pos x="1923" y="1746"/>
                </a:cxn>
                <a:cxn ang="0">
                  <a:pos x="1689" y="1710"/>
                </a:cxn>
                <a:cxn ang="0">
                  <a:pos x="1608" y="1665"/>
                </a:cxn>
                <a:cxn ang="0">
                  <a:pos x="1548" y="1641"/>
                </a:cxn>
                <a:cxn ang="0">
                  <a:pos x="1482" y="1584"/>
                </a:cxn>
                <a:cxn ang="0">
                  <a:pos x="1374" y="1563"/>
                </a:cxn>
                <a:cxn ang="0">
                  <a:pos x="1350" y="1539"/>
                </a:cxn>
                <a:cxn ang="0">
                  <a:pos x="1341" y="1500"/>
                </a:cxn>
                <a:cxn ang="0">
                  <a:pos x="1329" y="1464"/>
                </a:cxn>
                <a:cxn ang="0">
                  <a:pos x="1314" y="1431"/>
                </a:cxn>
                <a:cxn ang="0">
                  <a:pos x="1200" y="1389"/>
                </a:cxn>
                <a:cxn ang="0">
                  <a:pos x="1173" y="1341"/>
                </a:cxn>
                <a:cxn ang="0">
                  <a:pos x="1146" y="1311"/>
                </a:cxn>
                <a:cxn ang="0">
                  <a:pos x="1125" y="1293"/>
                </a:cxn>
                <a:cxn ang="0">
                  <a:pos x="1102" y="1251"/>
                </a:cxn>
                <a:cxn ang="0">
                  <a:pos x="1087" y="1239"/>
                </a:cxn>
                <a:cxn ang="0">
                  <a:pos x="1039" y="1215"/>
                </a:cxn>
                <a:cxn ang="0">
                  <a:pos x="1006" y="1173"/>
                </a:cxn>
                <a:cxn ang="0">
                  <a:pos x="967" y="1104"/>
                </a:cxn>
                <a:cxn ang="0">
                  <a:pos x="922" y="1080"/>
                </a:cxn>
                <a:cxn ang="0">
                  <a:pos x="913" y="1014"/>
                </a:cxn>
                <a:cxn ang="0">
                  <a:pos x="841" y="975"/>
                </a:cxn>
                <a:cxn ang="0">
                  <a:pos x="820" y="939"/>
                </a:cxn>
                <a:cxn ang="0">
                  <a:pos x="799" y="897"/>
                </a:cxn>
                <a:cxn ang="0">
                  <a:pos x="775" y="864"/>
                </a:cxn>
                <a:cxn ang="0">
                  <a:pos x="738" y="807"/>
                </a:cxn>
                <a:cxn ang="0">
                  <a:pos x="702" y="744"/>
                </a:cxn>
                <a:cxn ang="0">
                  <a:pos x="639" y="705"/>
                </a:cxn>
                <a:cxn ang="0">
                  <a:pos x="621" y="678"/>
                </a:cxn>
                <a:cxn ang="0">
                  <a:pos x="573" y="627"/>
                </a:cxn>
                <a:cxn ang="0">
                  <a:pos x="549" y="606"/>
                </a:cxn>
                <a:cxn ang="0">
                  <a:pos x="507" y="546"/>
                </a:cxn>
                <a:cxn ang="0">
                  <a:pos x="480" y="489"/>
                </a:cxn>
                <a:cxn ang="0">
                  <a:pos x="444" y="405"/>
                </a:cxn>
                <a:cxn ang="0">
                  <a:pos x="417" y="369"/>
                </a:cxn>
                <a:cxn ang="0">
                  <a:pos x="393" y="345"/>
                </a:cxn>
                <a:cxn ang="0">
                  <a:pos x="321" y="303"/>
                </a:cxn>
                <a:cxn ang="0">
                  <a:pos x="297" y="258"/>
                </a:cxn>
                <a:cxn ang="0">
                  <a:pos x="252" y="234"/>
                </a:cxn>
                <a:cxn ang="0">
                  <a:pos x="243" y="189"/>
                </a:cxn>
                <a:cxn ang="0">
                  <a:pos x="222" y="168"/>
                </a:cxn>
                <a:cxn ang="0">
                  <a:pos x="165" y="138"/>
                </a:cxn>
                <a:cxn ang="0">
                  <a:pos x="126" y="96"/>
                </a:cxn>
                <a:cxn ang="0">
                  <a:pos x="105" y="78"/>
                </a:cxn>
                <a:cxn ang="0">
                  <a:pos x="72" y="48"/>
                </a:cxn>
                <a:cxn ang="0">
                  <a:pos x="24" y="3"/>
                </a:cxn>
              </a:cxnLst>
              <a:rect l="0" t="0" r="r" b="b"/>
              <a:pathLst>
                <a:path w="2258" h="1746">
                  <a:moveTo>
                    <a:pt x="2258" y="1738"/>
                  </a:moveTo>
                  <a:lnTo>
                    <a:pt x="1923" y="1746"/>
                  </a:lnTo>
                  <a:lnTo>
                    <a:pt x="1917" y="1713"/>
                  </a:lnTo>
                  <a:lnTo>
                    <a:pt x="1689" y="1710"/>
                  </a:lnTo>
                  <a:lnTo>
                    <a:pt x="1686" y="1668"/>
                  </a:lnTo>
                  <a:lnTo>
                    <a:pt x="1608" y="1665"/>
                  </a:lnTo>
                  <a:lnTo>
                    <a:pt x="1611" y="1644"/>
                  </a:lnTo>
                  <a:lnTo>
                    <a:pt x="1548" y="1641"/>
                  </a:lnTo>
                  <a:lnTo>
                    <a:pt x="1548" y="1587"/>
                  </a:lnTo>
                  <a:lnTo>
                    <a:pt x="1482" y="1584"/>
                  </a:lnTo>
                  <a:lnTo>
                    <a:pt x="1482" y="1566"/>
                  </a:lnTo>
                  <a:lnTo>
                    <a:pt x="1374" y="1563"/>
                  </a:lnTo>
                  <a:lnTo>
                    <a:pt x="1371" y="1542"/>
                  </a:lnTo>
                  <a:lnTo>
                    <a:pt x="1350" y="1539"/>
                  </a:lnTo>
                  <a:lnTo>
                    <a:pt x="1353" y="1500"/>
                  </a:lnTo>
                  <a:lnTo>
                    <a:pt x="1341" y="1500"/>
                  </a:lnTo>
                  <a:lnTo>
                    <a:pt x="1341" y="1464"/>
                  </a:lnTo>
                  <a:lnTo>
                    <a:pt x="1329" y="1464"/>
                  </a:lnTo>
                  <a:lnTo>
                    <a:pt x="1329" y="1434"/>
                  </a:lnTo>
                  <a:lnTo>
                    <a:pt x="1314" y="1431"/>
                  </a:lnTo>
                  <a:lnTo>
                    <a:pt x="1314" y="1389"/>
                  </a:lnTo>
                  <a:lnTo>
                    <a:pt x="1200" y="1389"/>
                  </a:lnTo>
                  <a:lnTo>
                    <a:pt x="1200" y="1344"/>
                  </a:lnTo>
                  <a:lnTo>
                    <a:pt x="1173" y="1341"/>
                  </a:lnTo>
                  <a:lnTo>
                    <a:pt x="1173" y="1311"/>
                  </a:lnTo>
                  <a:lnTo>
                    <a:pt x="1146" y="1311"/>
                  </a:lnTo>
                  <a:lnTo>
                    <a:pt x="1146" y="1296"/>
                  </a:lnTo>
                  <a:lnTo>
                    <a:pt x="1125" y="1293"/>
                  </a:lnTo>
                  <a:lnTo>
                    <a:pt x="1123" y="1254"/>
                  </a:lnTo>
                  <a:lnTo>
                    <a:pt x="1102" y="1251"/>
                  </a:lnTo>
                  <a:lnTo>
                    <a:pt x="1102" y="1239"/>
                  </a:lnTo>
                  <a:lnTo>
                    <a:pt x="1087" y="1239"/>
                  </a:lnTo>
                  <a:lnTo>
                    <a:pt x="1084" y="1212"/>
                  </a:lnTo>
                  <a:lnTo>
                    <a:pt x="1039" y="1215"/>
                  </a:lnTo>
                  <a:lnTo>
                    <a:pt x="1039" y="1173"/>
                  </a:lnTo>
                  <a:lnTo>
                    <a:pt x="1006" y="1173"/>
                  </a:lnTo>
                  <a:lnTo>
                    <a:pt x="997" y="1131"/>
                  </a:lnTo>
                  <a:lnTo>
                    <a:pt x="967" y="1104"/>
                  </a:lnTo>
                  <a:lnTo>
                    <a:pt x="964" y="1077"/>
                  </a:lnTo>
                  <a:lnTo>
                    <a:pt x="922" y="1080"/>
                  </a:lnTo>
                  <a:lnTo>
                    <a:pt x="922" y="1017"/>
                  </a:lnTo>
                  <a:lnTo>
                    <a:pt x="913" y="1014"/>
                  </a:lnTo>
                  <a:lnTo>
                    <a:pt x="913" y="972"/>
                  </a:lnTo>
                  <a:lnTo>
                    <a:pt x="841" y="975"/>
                  </a:lnTo>
                  <a:lnTo>
                    <a:pt x="835" y="942"/>
                  </a:lnTo>
                  <a:lnTo>
                    <a:pt x="820" y="939"/>
                  </a:lnTo>
                  <a:lnTo>
                    <a:pt x="820" y="900"/>
                  </a:lnTo>
                  <a:lnTo>
                    <a:pt x="799" y="897"/>
                  </a:lnTo>
                  <a:lnTo>
                    <a:pt x="799" y="864"/>
                  </a:lnTo>
                  <a:lnTo>
                    <a:pt x="775" y="864"/>
                  </a:lnTo>
                  <a:lnTo>
                    <a:pt x="775" y="831"/>
                  </a:lnTo>
                  <a:lnTo>
                    <a:pt x="738" y="807"/>
                  </a:lnTo>
                  <a:lnTo>
                    <a:pt x="735" y="747"/>
                  </a:lnTo>
                  <a:lnTo>
                    <a:pt x="702" y="744"/>
                  </a:lnTo>
                  <a:lnTo>
                    <a:pt x="702" y="705"/>
                  </a:lnTo>
                  <a:lnTo>
                    <a:pt x="639" y="705"/>
                  </a:lnTo>
                  <a:lnTo>
                    <a:pt x="639" y="681"/>
                  </a:lnTo>
                  <a:lnTo>
                    <a:pt x="621" y="678"/>
                  </a:lnTo>
                  <a:lnTo>
                    <a:pt x="621" y="627"/>
                  </a:lnTo>
                  <a:lnTo>
                    <a:pt x="573" y="627"/>
                  </a:lnTo>
                  <a:lnTo>
                    <a:pt x="570" y="606"/>
                  </a:lnTo>
                  <a:lnTo>
                    <a:pt x="549" y="606"/>
                  </a:lnTo>
                  <a:lnTo>
                    <a:pt x="546" y="549"/>
                  </a:lnTo>
                  <a:lnTo>
                    <a:pt x="507" y="546"/>
                  </a:lnTo>
                  <a:lnTo>
                    <a:pt x="507" y="489"/>
                  </a:lnTo>
                  <a:lnTo>
                    <a:pt x="480" y="489"/>
                  </a:lnTo>
                  <a:lnTo>
                    <a:pt x="480" y="405"/>
                  </a:lnTo>
                  <a:lnTo>
                    <a:pt x="444" y="405"/>
                  </a:lnTo>
                  <a:lnTo>
                    <a:pt x="444" y="369"/>
                  </a:lnTo>
                  <a:lnTo>
                    <a:pt x="417" y="369"/>
                  </a:lnTo>
                  <a:lnTo>
                    <a:pt x="414" y="348"/>
                  </a:lnTo>
                  <a:lnTo>
                    <a:pt x="393" y="345"/>
                  </a:lnTo>
                  <a:lnTo>
                    <a:pt x="393" y="309"/>
                  </a:lnTo>
                  <a:lnTo>
                    <a:pt x="321" y="303"/>
                  </a:lnTo>
                  <a:lnTo>
                    <a:pt x="321" y="258"/>
                  </a:lnTo>
                  <a:lnTo>
                    <a:pt x="297" y="258"/>
                  </a:lnTo>
                  <a:lnTo>
                    <a:pt x="297" y="234"/>
                  </a:lnTo>
                  <a:lnTo>
                    <a:pt x="252" y="234"/>
                  </a:lnTo>
                  <a:lnTo>
                    <a:pt x="252" y="189"/>
                  </a:lnTo>
                  <a:lnTo>
                    <a:pt x="243" y="189"/>
                  </a:lnTo>
                  <a:lnTo>
                    <a:pt x="240" y="171"/>
                  </a:lnTo>
                  <a:lnTo>
                    <a:pt x="222" y="168"/>
                  </a:lnTo>
                  <a:lnTo>
                    <a:pt x="219" y="138"/>
                  </a:lnTo>
                  <a:lnTo>
                    <a:pt x="165" y="138"/>
                  </a:lnTo>
                  <a:lnTo>
                    <a:pt x="162" y="102"/>
                  </a:lnTo>
                  <a:lnTo>
                    <a:pt x="126" y="96"/>
                  </a:lnTo>
                  <a:lnTo>
                    <a:pt x="129" y="78"/>
                  </a:lnTo>
                  <a:lnTo>
                    <a:pt x="105" y="78"/>
                  </a:lnTo>
                  <a:lnTo>
                    <a:pt x="105" y="60"/>
                  </a:lnTo>
                  <a:lnTo>
                    <a:pt x="72" y="48"/>
                  </a:lnTo>
                  <a:lnTo>
                    <a:pt x="51" y="21"/>
                  </a:lnTo>
                  <a:lnTo>
                    <a:pt x="24" y="3"/>
                  </a:lnTo>
                  <a:lnTo>
                    <a:pt x="0" y="0"/>
                  </a:lnTo>
                </a:path>
              </a:pathLst>
            </a:custGeom>
            <a:noFill/>
            <a:ln w="28575" cap="flat" cmpd="sng">
              <a:solidFill>
                <a:schemeClr val="accent2"/>
              </a:solidFill>
              <a:prstDash val="sysDot"/>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grpSp>
      <p:sp>
        <p:nvSpPr>
          <p:cNvPr id="1937417" name="Freeform 9"/>
          <p:cNvSpPr>
            <a:spLocks/>
          </p:cNvSpPr>
          <p:nvPr/>
        </p:nvSpPr>
        <p:spPr bwMode="auto">
          <a:xfrm>
            <a:off x="766767" y="1955800"/>
            <a:ext cx="7537450" cy="3416300"/>
          </a:xfrm>
          <a:custGeom>
            <a:avLst/>
            <a:gdLst/>
            <a:ahLst/>
            <a:cxnLst>
              <a:cxn ang="0">
                <a:pos x="0" y="0"/>
              </a:cxn>
              <a:cxn ang="0">
                <a:pos x="4" y="2152"/>
              </a:cxn>
              <a:cxn ang="0">
                <a:pos x="4138" y="2152"/>
              </a:cxn>
            </a:cxnLst>
            <a:rect l="0" t="0" r="r" b="b"/>
            <a:pathLst>
              <a:path w="4138" h="2152">
                <a:moveTo>
                  <a:pt x="0" y="0"/>
                </a:moveTo>
                <a:lnTo>
                  <a:pt x="4" y="2152"/>
                </a:lnTo>
                <a:lnTo>
                  <a:pt x="4138" y="2152"/>
                </a:lnTo>
              </a:path>
            </a:pathLst>
          </a:custGeom>
          <a:noFill/>
          <a:ln w="9525">
            <a:solidFill>
              <a:schemeClr val="tx1"/>
            </a:solidFill>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7418" name="Line 10"/>
          <p:cNvSpPr>
            <a:spLocks noChangeShapeType="1"/>
          </p:cNvSpPr>
          <p:nvPr/>
        </p:nvSpPr>
        <p:spPr bwMode="auto">
          <a:xfrm>
            <a:off x="769938" y="2057400"/>
            <a:ext cx="101600" cy="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19" name="Line 11"/>
          <p:cNvSpPr>
            <a:spLocks noChangeShapeType="1"/>
          </p:cNvSpPr>
          <p:nvPr/>
        </p:nvSpPr>
        <p:spPr bwMode="auto">
          <a:xfrm>
            <a:off x="769938" y="2695575"/>
            <a:ext cx="101600" cy="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20" name="Line 12"/>
          <p:cNvSpPr>
            <a:spLocks noChangeShapeType="1"/>
          </p:cNvSpPr>
          <p:nvPr/>
        </p:nvSpPr>
        <p:spPr bwMode="auto">
          <a:xfrm>
            <a:off x="769938" y="3368675"/>
            <a:ext cx="101600" cy="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21" name="Line 13"/>
          <p:cNvSpPr>
            <a:spLocks noChangeShapeType="1"/>
          </p:cNvSpPr>
          <p:nvPr/>
        </p:nvSpPr>
        <p:spPr bwMode="auto">
          <a:xfrm>
            <a:off x="766763" y="4044950"/>
            <a:ext cx="101600" cy="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22" name="Line 14"/>
          <p:cNvSpPr>
            <a:spLocks noChangeShapeType="1"/>
          </p:cNvSpPr>
          <p:nvPr/>
        </p:nvSpPr>
        <p:spPr bwMode="auto">
          <a:xfrm>
            <a:off x="773126" y="4711700"/>
            <a:ext cx="103187" cy="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grpSp>
        <p:nvGrpSpPr>
          <p:cNvPr id="4" name="Group 15"/>
          <p:cNvGrpSpPr>
            <a:grpSpLocks/>
          </p:cNvGrpSpPr>
          <p:nvPr/>
        </p:nvGrpSpPr>
        <p:grpSpPr bwMode="auto">
          <a:xfrm>
            <a:off x="1560514" y="5308634"/>
            <a:ext cx="2208212" cy="117475"/>
            <a:chOff x="1650" y="3068"/>
            <a:chExt cx="1212" cy="74"/>
          </a:xfrm>
        </p:grpSpPr>
        <p:sp>
          <p:nvSpPr>
            <p:cNvPr id="1937424" name="Line 16"/>
            <p:cNvSpPr>
              <a:spLocks noChangeShapeType="1"/>
            </p:cNvSpPr>
            <p:nvPr/>
          </p:nvSpPr>
          <p:spPr bwMode="auto">
            <a:xfrm>
              <a:off x="1650" y="3070"/>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25" name="Line 17"/>
            <p:cNvSpPr>
              <a:spLocks noChangeShapeType="1"/>
            </p:cNvSpPr>
            <p:nvPr/>
          </p:nvSpPr>
          <p:spPr bwMode="auto">
            <a:xfrm>
              <a:off x="2054"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26" name="Line 18"/>
            <p:cNvSpPr>
              <a:spLocks noChangeShapeType="1"/>
            </p:cNvSpPr>
            <p:nvPr/>
          </p:nvSpPr>
          <p:spPr bwMode="auto">
            <a:xfrm>
              <a:off x="2458"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27" name="Line 19"/>
            <p:cNvSpPr>
              <a:spLocks noChangeShapeType="1"/>
            </p:cNvSpPr>
            <p:nvPr/>
          </p:nvSpPr>
          <p:spPr bwMode="auto">
            <a:xfrm>
              <a:off x="2862"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grpSp>
      <p:grpSp>
        <p:nvGrpSpPr>
          <p:cNvPr id="5" name="Group 20"/>
          <p:cNvGrpSpPr>
            <a:grpSpLocks/>
          </p:cNvGrpSpPr>
          <p:nvPr/>
        </p:nvGrpSpPr>
        <p:grpSpPr bwMode="auto">
          <a:xfrm>
            <a:off x="4540254" y="5305459"/>
            <a:ext cx="2208213" cy="117475"/>
            <a:chOff x="1650" y="3068"/>
            <a:chExt cx="1212" cy="74"/>
          </a:xfrm>
        </p:grpSpPr>
        <p:sp>
          <p:nvSpPr>
            <p:cNvPr id="1937429" name="Line 21"/>
            <p:cNvSpPr>
              <a:spLocks noChangeShapeType="1"/>
            </p:cNvSpPr>
            <p:nvPr/>
          </p:nvSpPr>
          <p:spPr bwMode="auto">
            <a:xfrm>
              <a:off x="1650" y="3070"/>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30" name="Line 22"/>
            <p:cNvSpPr>
              <a:spLocks noChangeShapeType="1"/>
            </p:cNvSpPr>
            <p:nvPr/>
          </p:nvSpPr>
          <p:spPr bwMode="auto">
            <a:xfrm>
              <a:off x="2054"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31" name="Line 23"/>
            <p:cNvSpPr>
              <a:spLocks noChangeShapeType="1"/>
            </p:cNvSpPr>
            <p:nvPr/>
          </p:nvSpPr>
          <p:spPr bwMode="auto">
            <a:xfrm>
              <a:off x="2458"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32" name="Line 24"/>
            <p:cNvSpPr>
              <a:spLocks noChangeShapeType="1"/>
            </p:cNvSpPr>
            <p:nvPr/>
          </p:nvSpPr>
          <p:spPr bwMode="auto">
            <a:xfrm>
              <a:off x="2862" y="3068"/>
              <a:ext cx="0" cy="72"/>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grpSp>
      <p:sp>
        <p:nvSpPr>
          <p:cNvPr id="1937433" name="Line 25"/>
          <p:cNvSpPr>
            <a:spLocks noChangeShapeType="1"/>
          </p:cNvSpPr>
          <p:nvPr/>
        </p:nvSpPr>
        <p:spPr bwMode="auto">
          <a:xfrm>
            <a:off x="7480300" y="5308600"/>
            <a:ext cx="0" cy="11430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34" name="Line 26"/>
          <p:cNvSpPr>
            <a:spLocks noChangeShapeType="1"/>
          </p:cNvSpPr>
          <p:nvPr/>
        </p:nvSpPr>
        <p:spPr bwMode="auto">
          <a:xfrm>
            <a:off x="8216900" y="5308600"/>
            <a:ext cx="0" cy="114300"/>
          </a:xfrm>
          <a:prstGeom prst="line">
            <a:avLst/>
          </a:prstGeom>
          <a:noFill/>
          <a:ln w="9525">
            <a:solidFill>
              <a:schemeClr val="tx1"/>
            </a:solidFill>
            <a:round/>
            <a:headEnd/>
            <a:tailEnd/>
          </a:ln>
          <a:effectLst/>
        </p:spPr>
        <p:txBody>
          <a:bodyPr wrap="none">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35" name="Text Box 27"/>
          <p:cNvSpPr txBox="1">
            <a:spLocks noChangeArrowheads="1"/>
          </p:cNvSpPr>
          <p:nvPr/>
        </p:nvSpPr>
        <p:spPr bwMode="auto">
          <a:xfrm>
            <a:off x="287213" y="4537075"/>
            <a:ext cx="412893" cy="338554"/>
          </a:xfrm>
          <a:prstGeom prst="rect">
            <a:avLst/>
          </a:prstGeom>
          <a:noFill/>
          <a:ln w="9525">
            <a:noFill/>
            <a:miter lim="800000"/>
            <a:headEnd/>
            <a:tailEnd/>
          </a:ln>
          <a:effectLst/>
        </p:spPr>
        <p:txBody>
          <a:bodyPr wrap="none">
            <a:prstTxWarp prst="textNoShape">
              <a:avLst/>
            </a:prstTxWarp>
            <a:spAutoFit/>
          </a:bodyPr>
          <a:lstStyle/>
          <a:p>
            <a:pPr algn="r">
              <a:defRPr/>
            </a:pPr>
            <a:r>
              <a:rPr lang="de-DE" sz="1600">
                <a:effectLst>
                  <a:outerShdw blurRad="38100" dist="38100" dir="2700000" algn="tl">
                    <a:srgbClr val="DDDDDD"/>
                  </a:outerShdw>
                </a:effectLst>
                <a:latin typeface="Arial" pitchFamily="-106" charset="0"/>
              </a:rPr>
              <a:t>20</a:t>
            </a:r>
          </a:p>
        </p:txBody>
      </p:sp>
      <p:sp>
        <p:nvSpPr>
          <p:cNvPr id="1937436" name="Text Box 28"/>
          <p:cNvSpPr txBox="1">
            <a:spLocks noChangeArrowheads="1"/>
          </p:cNvSpPr>
          <p:nvPr/>
        </p:nvSpPr>
        <p:spPr bwMode="auto">
          <a:xfrm>
            <a:off x="284038" y="3876675"/>
            <a:ext cx="412893" cy="338554"/>
          </a:xfrm>
          <a:prstGeom prst="rect">
            <a:avLst/>
          </a:prstGeom>
          <a:noFill/>
          <a:ln w="9525">
            <a:noFill/>
            <a:miter lim="800000"/>
            <a:headEnd/>
            <a:tailEnd/>
          </a:ln>
          <a:effectLst/>
        </p:spPr>
        <p:txBody>
          <a:bodyPr wrap="none">
            <a:prstTxWarp prst="textNoShape">
              <a:avLst/>
            </a:prstTxWarp>
            <a:spAutoFit/>
          </a:bodyPr>
          <a:lstStyle/>
          <a:p>
            <a:pPr algn="r">
              <a:defRPr/>
            </a:pPr>
            <a:r>
              <a:rPr lang="de-DE" sz="1600">
                <a:effectLst>
                  <a:outerShdw blurRad="38100" dist="38100" dir="2700000" algn="tl">
                    <a:srgbClr val="DDDDDD"/>
                  </a:outerShdw>
                </a:effectLst>
                <a:latin typeface="Arial" pitchFamily="-106" charset="0"/>
              </a:rPr>
              <a:t>40</a:t>
            </a:r>
          </a:p>
        </p:txBody>
      </p:sp>
      <p:sp>
        <p:nvSpPr>
          <p:cNvPr id="1937437" name="Text Box 29"/>
          <p:cNvSpPr txBox="1">
            <a:spLocks noChangeArrowheads="1"/>
          </p:cNvSpPr>
          <p:nvPr/>
        </p:nvSpPr>
        <p:spPr bwMode="auto">
          <a:xfrm>
            <a:off x="280863" y="3197225"/>
            <a:ext cx="412893" cy="338554"/>
          </a:xfrm>
          <a:prstGeom prst="rect">
            <a:avLst/>
          </a:prstGeom>
          <a:noFill/>
          <a:ln w="9525">
            <a:noFill/>
            <a:miter lim="800000"/>
            <a:headEnd/>
            <a:tailEnd/>
          </a:ln>
          <a:effectLst/>
        </p:spPr>
        <p:txBody>
          <a:bodyPr wrap="none">
            <a:prstTxWarp prst="textNoShape">
              <a:avLst/>
            </a:prstTxWarp>
            <a:spAutoFit/>
          </a:bodyPr>
          <a:lstStyle/>
          <a:p>
            <a:pPr algn="r">
              <a:defRPr/>
            </a:pPr>
            <a:r>
              <a:rPr lang="de-DE" sz="1600">
                <a:effectLst>
                  <a:outerShdw blurRad="38100" dist="38100" dir="2700000" algn="tl">
                    <a:srgbClr val="DDDDDD"/>
                  </a:outerShdw>
                </a:effectLst>
                <a:latin typeface="Arial" pitchFamily="-106" charset="0"/>
              </a:rPr>
              <a:t>60</a:t>
            </a:r>
          </a:p>
        </p:txBody>
      </p:sp>
      <p:sp>
        <p:nvSpPr>
          <p:cNvPr id="1937438" name="Text Box 30"/>
          <p:cNvSpPr txBox="1">
            <a:spLocks noChangeArrowheads="1"/>
          </p:cNvSpPr>
          <p:nvPr/>
        </p:nvSpPr>
        <p:spPr bwMode="auto">
          <a:xfrm>
            <a:off x="287213" y="2517775"/>
            <a:ext cx="412893" cy="338554"/>
          </a:xfrm>
          <a:prstGeom prst="rect">
            <a:avLst/>
          </a:prstGeom>
          <a:noFill/>
          <a:ln w="9525">
            <a:noFill/>
            <a:miter lim="800000"/>
            <a:headEnd/>
            <a:tailEnd/>
          </a:ln>
          <a:effectLst/>
        </p:spPr>
        <p:txBody>
          <a:bodyPr wrap="none">
            <a:prstTxWarp prst="textNoShape">
              <a:avLst/>
            </a:prstTxWarp>
            <a:spAutoFit/>
          </a:bodyPr>
          <a:lstStyle/>
          <a:p>
            <a:pPr algn="r">
              <a:defRPr/>
            </a:pPr>
            <a:r>
              <a:rPr lang="de-DE" sz="1600">
                <a:effectLst>
                  <a:outerShdw blurRad="38100" dist="38100" dir="2700000" algn="tl">
                    <a:srgbClr val="DDDDDD"/>
                  </a:outerShdw>
                </a:effectLst>
                <a:latin typeface="Arial" pitchFamily="-106" charset="0"/>
              </a:rPr>
              <a:t>80</a:t>
            </a:r>
          </a:p>
        </p:txBody>
      </p:sp>
      <p:sp>
        <p:nvSpPr>
          <p:cNvPr id="1937439" name="Text Box 31"/>
          <p:cNvSpPr txBox="1">
            <a:spLocks noChangeArrowheads="1"/>
          </p:cNvSpPr>
          <p:nvPr/>
        </p:nvSpPr>
        <p:spPr bwMode="auto">
          <a:xfrm>
            <a:off x="169925" y="1876425"/>
            <a:ext cx="527007" cy="338554"/>
          </a:xfrm>
          <a:prstGeom prst="rect">
            <a:avLst/>
          </a:prstGeom>
          <a:noFill/>
          <a:ln w="9525">
            <a:noFill/>
            <a:miter lim="800000"/>
            <a:headEnd/>
            <a:tailEnd/>
          </a:ln>
          <a:effectLst/>
        </p:spPr>
        <p:txBody>
          <a:bodyPr wrap="none">
            <a:prstTxWarp prst="textNoShape">
              <a:avLst/>
            </a:prstTxWarp>
            <a:spAutoFit/>
          </a:bodyPr>
          <a:lstStyle/>
          <a:p>
            <a:pPr algn="r">
              <a:defRPr/>
            </a:pPr>
            <a:r>
              <a:rPr lang="de-DE" sz="1600">
                <a:effectLst>
                  <a:outerShdw blurRad="38100" dist="38100" dir="2700000" algn="tl">
                    <a:srgbClr val="DDDDDD"/>
                  </a:outerShdw>
                </a:effectLst>
                <a:latin typeface="Arial" pitchFamily="-106" charset="0"/>
              </a:rPr>
              <a:t>100</a:t>
            </a:r>
          </a:p>
        </p:txBody>
      </p:sp>
      <p:sp>
        <p:nvSpPr>
          <p:cNvPr id="1937440" name="Text Box 32"/>
          <p:cNvSpPr txBox="1">
            <a:spLocks noChangeArrowheads="1"/>
          </p:cNvSpPr>
          <p:nvPr/>
        </p:nvSpPr>
        <p:spPr bwMode="auto">
          <a:xfrm>
            <a:off x="606260" y="5429250"/>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0</a:t>
            </a:r>
          </a:p>
        </p:txBody>
      </p:sp>
      <p:sp>
        <p:nvSpPr>
          <p:cNvPr id="1937441" name="Text Box 33"/>
          <p:cNvSpPr txBox="1">
            <a:spLocks noChangeArrowheads="1"/>
          </p:cNvSpPr>
          <p:nvPr/>
        </p:nvSpPr>
        <p:spPr bwMode="auto">
          <a:xfrm>
            <a:off x="1412710" y="542607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1</a:t>
            </a:r>
          </a:p>
        </p:txBody>
      </p:sp>
      <p:sp>
        <p:nvSpPr>
          <p:cNvPr id="1937442" name="Text Box 34"/>
          <p:cNvSpPr txBox="1">
            <a:spLocks noChangeArrowheads="1"/>
          </p:cNvSpPr>
          <p:nvPr/>
        </p:nvSpPr>
        <p:spPr bwMode="auto">
          <a:xfrm>
            <a:off x="2887498" y="544512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3</a:t>
            </a:r>
          </a:p>
        </p:txBody>
      </p:sp>
      <p:sp>
        <p:nvSpPr>
          <p:cNvPr id="1937443" name="Text Box 35"/>
          <p:cNvSpPr txBox="1">
            <a:spLocks noChangeArrowheads="1"/>
          </p:cNvSpPr>
          <p:nvPr/>
        </p:nvSpPr>
        <p:spPr bwMode="auto">
          <a:xfrm>
            <a:off x="3615367" y="5441950"/>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4</a:t>
            </a:r>
          </a:p>
        </p:txBody>
      </p:sp>
      <p:sp>
        <p:nvSpPr>
          <p:cNvPr id="1937444" name="Text Box 36"/>
          <p:cNvSpPr txBox="1">
            <a:spLocks noChangeArrowheads="1"/>
          </p:cNvSpPr>
          <p:nvPr/>
        </p:nvSpPr>
        <p:spPr bwMode="auto">
          <a:xfrm>
            <a:off x="2142167" y="543242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2</a:t>
            </a:r>
          </a:p>
        </p:txBody>
      </p:sp>
      <p:sp>
        <p:nvSpPr>
          <p:cNvPr id="1937445" name="Text Box 37"/>
          <p:cNvSpPr txBox="1">
            <a:spLocks noChangeArrowheads="1"/>
          </p:cNvSpPr>
          <p:nvPr/>
        </p:nvSpPr>
        <p:spPr bwMode="auto">
          <a:xfrm>
            <a:off x="4382923" y="5435600"/>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5</a:t>
            </a:r>
          </a:p>
        </p:txBody>
      </p:sp>
      <p:sp>
        <p:nvSpPr>
          <p:cNvPr id="1937446" name="Text Box 38"/>
          <p:cNvSpPr txBox="1">
            <a:spLocks noChangeArrowheads="1"/>
          </p:cNvSpPr>
          <p:nvPr/>
        </p:nvSpPr>
        <p:spPr bwMode="auto">
          <a:xfrm>
            <a:off x="5122698" y="543242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6</a:t>
            </a:r>
          </a:p>
        </p:txBody>
      </p:sp>
      <p:sp>
        <p:nvSpPr>
          <p:cNvPr id="1937447" name="Text Box 39"/>
          <p:cNvSpPr txBox="1">
            <a:spLocks noChangeArrowheads="1"/>
          </p:cNvSpPr>
          <p:nvPr/>
        </p:nvSpPr>
        <p:spPr bwMode="auto">
          <a:xfrm>
            <a:off x="6602248" y="545147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8</a:t>
            </a:r>
          </a:p>
        </p:txBody>
      </p:sp>
      <p:sp>
        <p:nvSpPr>
          <p:cNvPr id="1937448" name="Text Box 40"/>
          <p:cNvSpPr txBox="1">
            <a:spLocks noChangeArrowheads="1"/>
          </p:cNvSpPr>
          <p:nvPr/>
        </p:nvSpPr>
        <p:spPr bwMode="auto">
          <a:xfrm>
            <a:off x="7329323" y="5448300"/>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9</a:t>
            </a:r>
          </a:p>
        </p:txBody>
      </p:sp>
      <p:sp>
        <p:nvSpPr>
          <p:cNvPr id="1937449" name="Text Box 41"/>
          <p:cNvSpPr txBox="1">
            <a:spLocks noChangeArrowheads="1"/>
          </p:cNvSpPr>
          <p:nvPr/>
        </p:nvSpPr>
        <p:spPr bwMode="auto">
          <a:xfrm>
            <a:off x="5851360" y="5438775"/>
            <a:ext cx="298780"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7</a:t>
            </a:r>
          </a:p>
        </p:txBody>
      </p:sp>
      <p:sp>
        <p:nvSpPr>
          <p:cNvPr id="1937450" name="Text Box 42"/>
          <p:cNvSpPr txBox="1">
            <a:spLocks noChangeArrowheads="1"/>
          </p:cNvSpPr>
          <p:nvPr/>
        </p:nvSpPr>
        <p:spPr bwMode="auto">
          <a:xfrm>
            <a:off x="8010475" y="5435600"/>
            <a:ext cx="412893" cy="338554"/>
          </a:xfrm>
          <a:prstGeom prst="rect">
            <a:avLst/>
          </a:prstGeom>
          <a:noFill/>
          <a:ln w="9525">
            <a:noFill/>
            <a:miter lim="800000"/>
            <a:headEnd/>
            <a:tailEnd/>
          </a:ln>
          <a:effectLst/>
        </p:spPr>
        <p:txBody>
          <a:bodyPr wrap="none">
            <a:prstTxWarp prst="textNoShape">
              <a:avLst/>
            </a:prstTxWarp>
            <a:spAutoFit/>
          </a:bodyPr>
          <a:lstStyle/>
          <a:p>
            <a:pPr>
              <a:defRPr/>
            </a:pPr>
            <a:r>
              <a:rPr lang="de-DE" sz="1600">
                <a:effectLst>
                  <a:outerShdw blurRad="38100" dist="38100" dir="2700000" algn="tl">
                    <a:srgbClr val="DDDDDD"/>
                  </a:outerShdw>
                </a:effectLst>
                <a:latin typeface="Arial" pitchFamily="-106" charset="0"/>
              </a:rPr>
              <a:t>10</a:t>
            </a:r>
          </a:p>
        </p:txBody>
      </p:sp>
      <p:sp>
        <p:nvSpPr>
          <p:cNvPr id="1937451" name="Freeform 43"/>
          <p:cNvSpPr>
            <a:spLocks/>
          </p:cNvSpPr>
          <p:nvPr/>
        </p:nvSpPr>
        <p:spPr bwMode="auto">
          <a:xfrm>
            <a:off x="781050" y="2070134"/>
            <a:ext cx="2662238" cy="1844675"/>
          </a:xfrm>
          <a:custGeom>
            <a:avLst/>
            <a:gdLst/>
            <a:ahLst/>
            <a:cxnLst>
              <a:cxn ang="0">
                <a:pos x="0" y="0"/>
              </a:cxn>
              <a:cxn ang="0">
                <a:pos x="219" y="0"/>
              </a:cxn>
              <a:cxn ang="0">
                <a:pos x="219" y="118"/>
              </a:cxn>
              <a:cxn ang="0">
                <a:pos x="225" y="112"/>
              </a:cxn>
              <a:cxn ang="0">
                <a:pos x="225" y="226"/>
              </a:cxn>
              <a:cxn ang="0">
                <a:pos x="429" y="226"/>
              </a:cxn>
              <a:cxn ang="0">
                <a:pos x="429" y="328"/>
              </a:cxn>
              <a:cxn ang="0">
                <a:pos x="543" y="328"/>
              </a:cxn>
              <a:cxn ang="0">
                <a:pos x="543" y="424"/>
              </a:cxn>
              <a:cxn ang="0">
                <a:pos x="663" y="424"/>
              </a:cxn>
              <a:cxn ang="0">
                <a:pos x="663" y="532"/>
              </a:cxn>
              <a:cxn ang="0">
                <a:pos x="741" y="532"/>
              </a:cxn>
              <a:cxn ang="0">
                <a:pos x="741" y="634"/>
              </a:cxn>
              <a:cxn ang="0">
                <a:pos x="783" y="634"/>
              </a:cxn>
              <a:cxn ang="0">
                <a:pos x="783" y="748"/>
              </a:cxn>
              <a:cxn ang="0">
                <a:pos x="1023" y="748"/>
              </a:cxn>
              <a:cxn ang="0">
                <a:pos x="1023" y="844"/>
              </a:cxn>
              <a:cxn ang="0">
                <a:pos x="1143" y="844"/>
              </a:cxn>
              <a:cxn ang="0">
                <a:pos x="1143" y="946"/>
              </a:cxn>
              <a:cxn ang="0">
                <a:pos x="1317" y="946"/>
              </a:cxn>
              <a:cxn ang="0">
                <a:pos x="1317" y="1048"/>
              </a:cxn>
              <a:cxn ang="0">
                <a:pos x="1365" y="1048"/>
              </a:cxn>
              <a:cxn ang="0">
                <a:pos x="1365" y="1162"/>
              </a:cxn>
              <a:cxn ang="0">
                <a:pos x="1677" y="1156"/>
              </a:cxn>
            </a:cxnLst>
            <a:rect l="0" t="0" r="r" b="b"/>
            <a:pathLst>
              <a:path w="1677" h="1162">
                <a:moveTo>
                  <a:pt x="0" y="0"/>
                </a:moveTo>
                <a:lnTo>
                  <a:pt x="219" y="0"/>
                </a:lnTo>
                <a:lnTo>
                  <a:pt x="219" y="118"/>
                </a:lnTo>
                <a:lnTo>
                  <a:pt x="225" y="112"/>
                </a:lnTo>
                <a:lnTo>
                  <a:pt x="225" y="226"/>
                </a:lnTo>
                <a:lnTo>
                  <a:pt x="429" y="226"/>
                </a:lnTo>
                <a:lnTo>
                  <a:pt x="429" y="328"/>
                </a:lnTo>
                <a:lnTo>
                  <a:pt x="543" y="328"/>
                </a:lnTo>
                <a:lnTo>
                  <a:pt x="543" y="424"/>
                </a:lnTo>
                <a:lnTo>
                  <a:pt x="663" y="424"/>
                </a:lnTo>
                <a:lnTo>
                  <a:pt x="663" y="532"/>
                </a:lnTo>
                <a:lnTo>
                  <a:pt x="741" y="532"/>
                </a:lnTo>
                <a:lnTo>
                  <a:pt x="741" y="634"/>
                </a:lnTo>
                <a:lnTo>
                  <a:pt x="783" y="634"/>
                </a:lnTo>
                <a:lnTo>
                  <a:pt x="783" y="748"/>
                </a:lnTo>
                <a:lnTo>
                  <a:pt x="1023" y="748"/>
                </a:lnTo>
                <a:lnTo>
                  <a:pt x="1023" y="844"/>
                </a:lnTo>
                <a:lnTo>
                  <a:pt x="1143" y="844"/>
                </a:lnTo>
                <a:lnTo>
                  <a:pt x="1143" y="946"/>
                </a:lnTo>
                <a:lnTo>
                  <a:pt x="1317" y="946"/>
                </a:lnTo>
                <a:lnTo>
                  <a:pt x="1317" y="1048"/>
                </a:lnTo>
                <a:lnTo>
                  <a:pt x="1365" y="1048"/>
                </a:lnTo>
                <a:lnTo>
                  <a:pt x="1365" y="1162"/>
                </a:lnTo>
                <a:lnTo>
                  <a:pt x="1677" y="1156"/>
                </a:lnTo>
              </a:path>
            </a:pathLst>
          </a:custGeom>
          <a:noFill/>
          <a:ln w="28575" cmpd="sng">
            <a:solidFill>
              <a:srgbClr val="FF9900"/>
            </a:solidFill>
            <a:round/>
            <a:headEnd type="none" w="med" len="med"/>
            <a:tailEnd type="none" w="med" len="med"/>
          </a:ln>
          <a:effectLst/>
        </p:spPr>
        <p:txBody>
          <a:bodyPr wrap="none">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27679" name="Rectangle 45"/>
          <p:cNvSpPr>
            <a:spLocks noGrp="1" noChangeArrowheads="1"/>
          </p:cNvSpPr>
          <p:nvPr>
            <p:ph type="title"/>
          </p:nvPr>
        </p:nvSpPr>
        <p:spPr>
          <a:xfrm>
            <a:off x="381000" y="692696"/>
            <a:ext cx="9144000" cy="1168400"/>
          </a:xfrm>
        </p:spPr>
        <p:txBody>
          <a:bodyPr/>
          <a:lstStyle/>
          <a:p>
            <a:pPr algn="l" eaLnBrk="1" hangingPunct="1"/>
            <a:r>
              <a:rPr lang="de-DE" sz="2400" dirty="0" err="1">
                <a:solidFill>
                  <a:schemeClr val="tx2"/>
                </a:solidFill>
                <a:latin typeface="Calibri" pitchFamily="-112" charset="0"/>
                <a:ea typeface="Calibri" pitchFamily="-112" charset="0"/>
                <a:cs typeface="Calibri" pitchFamily="-112" charset="0"/>
              </a:rPr>
              <a:t>e</a:t>
            </a:r>
            <a:r>
              <a:rPr lang="de-DE" sz="2400" b="1" dirty="0" err="1" smtClean="0">
                <a:solidFill>
                  <a:schemeClr val="tx2"/>
                </a:solidFill>
                <a:effectLst/>
                <a:latin typeface="Calibri" pitchFamily="-112" charset="0"/>
                <a:ea typeface="Calibri" pitchFamily="-112" charset="0"/>
                <a:cs typeface="Calibri" pitchFamily="-112" charset="0"/>
              </a:rPr>
              <a:t>xazerbierte</a:t>
            </a:r>
            <a:r>
              <a:rPr lang="de-DE" sz="2400" b="1" dirty="0" smtClean="0">
                <a:solidFill>
                  <a:schemeClr val="tx2"/>
                </a:solidFill>
                <a:effectLst/>
                <a:latin typeface="Calibri" pitchFamily="-112" charset="0"/>
                <a:ea typeface="Calibri" pitchFamily="-112" charset="0"/>
                <a:cs typeface="Calibri" pitchFamily="-112" charset="0"/>
              </a:rPr>
              <a:t> </a:t>
            </a:r>
            <a:r>
              <a:rPr lang="de-DE" sz="2400" b="1" dirty="0">
                <a:solidFill>
                  <a:schemeClr val="tx2"/>
                </a:solidFill>
                <a:effectLst/>
                <a:latin typeface="Calibri" pitchFamily="-112" charset="0"/>
                <a:ea typeface="Calibri" pitchFamily="-112" charset="0"/>
                <a:cs typeface="Calibri" pitchFamily="-112" charset="0"/>
              </a:rPr>
              <a:t>COPD, Mortalität nach Entlassung </a:t>
            </a:r>
          </a:p>
        </p:txBody>
      </p:sp>
      <p:grpSp>
        <p:nvGrpSpPr>
          <p:cNvPr id="6" name="Group 46"/>
          <p:cNvGrpSpPr>
            <a:grpSpLocks/>
          </p:cNvGrpSpPr>
          <p:nvPr/>
        </p:nvGrpSpPr>
        <p:grpSpPr bwMode="auto">
          <a:xfrm>
            <a:off x="755650" y="2060609"/>
            <a:ext cx="2058988" cy="1743075"/>
            <a:chOff x="1127" y="1198"/>
            <a:chExt cx="2864" cy="1256"/>
          </a:xfrm>
        </p:grpSpPr>
        <p:sp>
          <p:nvSpPr>
            <p:cNvPr id="1937455" name="Line 47"/>
            <p:cNvSpPr>
              <a:spLocks noChangeShapeType="1"/>
            </p:cNvSpPr>
            <p:nvPr/>
          </p:nvSpPr>
          <p:spPr bwMode="auto">
            <a:xfrm flipH="1">
              <a:off x="3759" y="2438"/>
              <a:ext cx="232" cy="1"/>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56" name="Line 48"/>
            <p:cNvSpPr>
              <a:spLocks noChangeShapeType="1"/>
            </p:cNvSpPr>
            <p:nvPr/>
          </p:nvSpPr>
          <p:spPr bwMode="auto">
            <a:xfrm>
              <a:off x="3976" y="242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57" name="Line 49"/>
            <p:cNvSpPr>
              <a:spLocks noChangeShapeType="1"/>
            </p:cNvSpPr>
            <p:nvPr/>
          </p:nvSpPr>
          <p:spPr bwMode="auto">
            <a:xfrm>
              <a:off x="3918" y="242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58" name="Line 50"/>
            <p:cNvSpPr>
              <a:spLocks noChangeShapeType="1"/>
            </p:cNvSpPr>
            <p:nvPr/>
          </p:nvSpPr>
          <p:spPr bwMode="auto">
            <a:xfrm>
              <a:off x="3872" y="242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59" name="Line 51"/>
            <p:cNvSpPr>
              <a:spLocks noChangeShapeType="1"/>
            </p:cNvSpPr>
            <p:nvPr/>
          </p:nvSpPr>
          <p:spPr bwMode="auto">
            <a:xfrm>
              <a:off x="3814" y="242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60" name="Line 52"/>
            <p:cNvSpPr>
              <a:spLocks noChangeShapeType="1"/>
            </p:cNvSpPr>
            <p:nvPr/>
          </p:nvSpPr>
          <p:spPr bwMode="auto">
            <a:xfrm>
              <a:off x="3799" y="242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61" name="Line 53"/>
            <p:cNvSpPr>
              <a:spLocks noChangeShapeType="1"/>
            </p:cNvSpPr>
            <p:nvPr/>
          </p:nvSpPr>
          <p:spPr bwMode="auto">
            <a:xfrm>
              <a:off x="3768" y="242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62" name="Freeform 54"/>
            <p:cNvSpPr>
              <a:spLocks/>
            </p:cNvSpPr>
            <p:nvPr/>
          </p:nvSpPr>
          <p:spPr bwMode="auto">
            <a:xfrm>
              <a:off x="3295" y="2158"/>
              <a:ext cx="473" cy="280"/>
            </a:xfrm>
            <a:custGeom>
              <a:avLst/>
              <a:gdLst/>
              <a:ahLst/>
              <a:cxnLst>
                <a:cxn ang="0">
                  <a:pos x="472" y="280"/>
                </a:cxn>
                <a:cxn ang="0">
                  <a:pos x="472" y="112"/>
                </a:cxn>
                <a:cxn ang="0">
                  <a:pos x="240" y="112"/>
                </a:cxn>
                <a:cxn ang="0">
                  <a:pos x="240" y="40"/>
                </a:cxn>
                <a:cxn ang="0">
                  <a:pos x="24" y="40"/>
                </a:cxn>
                <a:cxn ang="0">
                  <a:pos x="24" y="0"/>
                </a:cxn>
                <a:cxn ang="0">
                  <a:pos x="0" y="0"/>
                </a:cxn>
              </a:cxnLst>
              <a:rect l="0" t="0" r="r" b="b"/>
              <a:pathLst>
                <a:path w="472" h="280">
                  <a:moveTo>
                    <a:pt x="472" y="280"/>
                  </a:moveTo>
                  <a:lnTo>
                    <a:pt x="472" y="112"/>
                  </a:lnTo>
                  <a:lnTo>
                    <a:pt x="240" y="112"/>
                  </a:lnTo>
                  <a:lnTo>
                    <a:pt x="240" y="40"/>
                  </a:lnTo>
                  <a:lnTo>
                    <a:pt x="24" y="40"/>
                  </a:lnTo>
                  <a:lnTo>
                    <a:pt x="24" y="0"/>
                  </a:lnTo>
                  <a:lnTo>
                    <a:pt x="0" y="0"/>
                  </a:lnTo>
                </a:path>
              </a:pathLst>
            </a:custGeom>
            <a:noFill/>
            <a:ln w="28575" cmpd="sng">
              <a:solidFill>
                <a:schemeClr val="folHlink"/>
              </a:solidFill>
              <a:prstDash val="solid"/>
              <a:round/>
              <a:headEnd/>
              <a:tailEnd/>
            </a:ln>
          </p:spPr>
          <p:txBody>
            <a:bodyPr>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7463" name="Freeform 55"/>
            <p:cNvSpPr>
              <a:spLocks/>
            </p:cNvSpPr>
            <p:nvPr/>
          </p:nvSpPr>
          <p:spPr bwMode="auto">
            <a:xfrm>
              <a:off x="3198" y="2046"/>
              <a:ext cx="113" cy="112"/>
            </a:xfrm>
            <a:custGeom>
              <a:avLst/>
              <a:gdLst/>
              <a:ahLst/>
              <a:cxnLst>
                <a:cxn ang="0">
                  <a:pos x="112" y="112"/>
                </a:cxn>
                <a:cxn ang="0">
                  <a:pos x="112" y="72"/>
                </a:cxn>
                <a:cxn ang="0">
                  <a:pos x="104" y="72"/>
                </a:cxn>
                <a:cxn ang="0">
                  <a:pos x="104" y="40"/>
                </a:cxn>
                <a:cxn ang="0">
                  <a:pos x="64" y="40"/>
                </a:cxn>
                <a:cxn ang="0">
                  <a:pos x="64" y="0"/>
                </a:cxn>
                <a:cxn ang="0">
                  <a:pos x="0" y="0"/>
                </a:cxn>
              </a:cxnLst>
              <a:rect l="0" t="0" r="r" b="b"/>
              <a:pathLst>
                <a:path w="112" h="112">
                  <a:moveTo>
                    <a:pt x="112" y="112"/>
                  </a:moveTo>
                  <a:lnTo>
                    <a:pt x="112" y="72"/>
                  </a:lnTo>
                  <a:lnTo>
                    <a:pt x="104" y="72"/>
                  </a:lnTo>
                  <a:lnTo>
                    <a:pt x="104" y="40"/>
                  </a:lnTo>
                  <a:lnTo>
                    <a:pt x="64" y="40"/>
                  </a:lnTo>
                  <a:lnTo>
                    <a:pt x="64" y="0"/>
                  </a:lnTo>
                  <a:lnTo>
                    <a:pt x="0" y="0"/>
                  </a:lnTo>
                </a:path>
              </a:pathLst>
            </a:custGeom>
            <a:noFill/>
            <a:ln w="28575" cmpd="sng">
              <a:solidFill>
                <a:schemeClr val="folHlink"/>
              </a:solidFill>
              <a:prstDash val="solid"/>
              <a:round/>
              <a:headEnd/>
              <a:tailEnd/>
            </a:ln>
          </p:spPr>
          <p:txBody>
            <a:bodyPr>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7464" name="Freeform 56"/>
            <p:cNvSpPr>
              <a:spLocks/>
            </p:cNvSpPr>
            <p:nvPr/>
          </p:nvSpPr>
          <p:spPr bwMode="auto">
            <a:xfrm>
              <a:off x="3035" y="2014"/>
              <a:ext cx="172" cy="48"/>
            </a:xfrm>
            <a:custGeom>
              <a:avLst/>
              <a:gdLst/>
              <a:ahLst/>
              <a:cxnLst>
                <a:cxn ang="0">
                  <a:pos x="176" y="48"/>
                </a:cxn>
                <a:cxn ang="0">
                  <a:pos x="176" y="0"/>
                </a:cxn>
                <a:cxn ang="0">
                  <a:pos x="0" y="0"/>
                </a:cxn>
              </a:cxnLst>
              <a:rect l="0" t="0" r="r" b="b"/>
              <a:pathLst>
                <a:path w="176" h="48">
                  <a:moveTo>
                    <a:pt x="176" y="48"/>
                  </a:moveTo>
                  <a:lnTo>
                    <a:pt x="176" y="0"/>
                  </a:lnTo>
                  <a:lnTo>
                    <a:pt x="0" y="0"/>
                  </a:lnTo>
                </a:path>
              </a:pathLst>
            </a:custGeom>
            <a:noFill/>
            <a:ln w="28575" cmpd="sng">
              <a:solidFill>
                <a:schemeClr val="folHlink"/>
              </a:solidFill>
              <a:prstDash val="solid"/>
              <a:round/>
              <a:headEnd/>
              <a:tailEnd/>
            </a:ln>
          </p:spPr>
          <p:txBody>
            <a:bodyPr>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7465" name="Line 57"/>
            <p:cNvSpPr>
              <a:spLocks noChangeShapeType="1"/>
            </p:cNvSpPr>
            <p:nvPr/>
          </p:nvSpPr>
          <p:spPr bwMode="auto">
            <a:xfrm>
              <a:off x="3759" y="2246"/>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66" name="Line 58"/>
            <p:cNvSpPr>
              <a:spLocks noChangeShapeType="1"/>
            </p:cNvSpPr>
            <p:nvPr/>
          </p:nvSpPr>
          <p:spPr bwMode="auto">
            <a:xfrm>
              <a:off x="3726" y="2246"/>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67" name="Line 59"/>
            <p:cNvSpPr>
              <a:spLocks noChangeShapeType="1"/>
            </p:cNvSpPr>
            <p:nvPr/>
          </p:nvSpPr>
          <p:spPr bwMode="auto">
            <a:xfrm>
              <a:off x="3715" y="2246"/>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68" name="Line 60"/>
            <p:cNvSpPr>
              <a:spLocks noChangeShapeType="1"/>
            </p:cNvSpPr>
            <p:nvPr/>
          </p:nvSpPr>
          <p:spPr bwMode="auto">
            <a:xfrm>
              <a:off x="3704" y="2246"/>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69" name="Line 61"/>
            <p:cNvSpPr>
              <a:spLocks noChangeShapeType="1"/>
            </p:cNvSpPr>
            <p:nvPr/>
          </p:nvSpPr>
          <p:spPr bwMode="auto">
            <a:xfrm>
              <a:off x="3695" y="2246"/>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70" name="Line 62"/>
            <p:cNvSpPr>
              <a:spLocks noChangeShapeType="1"/>
            </p:cNvSpPr>
            <p:nvPr/>
          </p:nvSpPr>
          <p:spPr bwMode="auto">
            <a:xfrm>
              <a:off x="3662" y="2246"/>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71" name="Line 63"/>
            <p:cNvSpPr>
              <a:spLocks noChangeShapeType="1"/>
            </p:cNvSpPr>
            <p:nvPr/>
          </p:nvSpPr>
          <p:spPr bwMode="auto">
            <a:xfrm>
              <a:off x="3525"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72" name="Line 64"/>
            <p:cNvSpPr>
              <a:spLocks noChangeShapeType="1"/>
            </p:cNvSpPr>
            <p:nvPr/>
          </p:nvSpPr>
          <p:spPr bwMode="auto">
            <a:xfrm>
              <a:off x="3510" y="218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73" name="Line 65"/>
            <p:cNvSpPr>
              <a:spLocks noChangeShapeType="1"/>
            </p:cNvSpPr>
            <p:nvPr/>
          </p:nvSpPr>
          <p:spPr bwMode="auto">
            <a:xfrm>
              <a:off x="3463"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74" name="Line 66"/>
            <p:cNvSpPr>
              <a:spLocks noChangeShapeType="1"/>
            </p:cNvSpPr>
            <p:nvPr/>
          </p:nvSpPr>
          <p:spPr bwMode="auto">
            <a:xfrm>
              <a:off x="3454"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75" name="Line 67"/>
            <p:cNvSpPr>
              <a:spLocks noChangeShapeType="1"/>
            </p:cNvSpPr>
            <p:nvPr/>
          </p:nvSpPr>
          <p:spPr bwMode="auto">
            <a:xfrm>
              <a:off x="3448"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76" name="Line 68"/>
            <p:cNvSpPr>
              <a:spLocks noChangeShapeType="1"/>
            </p:cNvSpPr>
            <p:nvPr/>
          </p:nvSpPr>
          <p:spPr bwMode="auto">
            <a:xfrm>
              <a:off x="3419" y="218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77" name="Line 69"/>
            <p:cNvSpPr>
              <a:spLocks noChangeShapeType="1"/>
            </p:cNvSpPr>
            <p:nvPr/>
          </p:nvSpPr>
          <p:spPr bwMode="auto">
            <a:xfrm>
              <a:off x="3406" y="218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78" name="Line 70"/>
            <p:cNvSpPr>
              <a:spLocks noChangeShapeType="1"/>
            </p:cNvSpPr>
            <p:nvPr/>
          </p:nvSpPr>
          <p:spPr bwMode="auto">
            <a:xfrm>
              <a:off x="3386"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79" name="Line 71"/>
            <p:cNvSpPr>
              <a:spLocks noChangeShapeType="1"/>
            </p:cNvSpPr>
            <p:nvPr/>
          </p:nvSpPr>
          <p:spPr bwMode="auto">
            <a:xfrm>
              <a:off x="3386"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80" name="Line 72"/>
            <p:cNvSpPr>
              <a:spLocks noChangeShapeType="1"/>
            </p:cNvSpPr>
            <p:nvPr/>
          </p:nvSpPr>
          <p:spPr bwMode="auto">
            <a:xfrm>
              <a:off x="3375"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81" name="Line 73"/>
            <p:cNvSpPr>
              <a:spLocks noChangeShapeType="1"/>
            </p:cNvSpPr>
            <p:nvPr/>
          </p:nvSpPr>
          <p:spPr bwMode="auto">
            <a:xfrm>
              <a:off x="3359"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82" name="Line 74"/>
            <p:cNvSpPr>
              <a:spLocks noChangeShapeType="1"/>
            </p:cNvSpPr>
            <p:nvPr/>
          </p:nvSpPr>
          <p:spPr bwMode="auto">
            <a:xfrm>
              <a:off x="3353" y="2182"/>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83" name="Line 75"/>
            <p:cNvSpPr>
              <a:spLocks noChangeShapeType="1"/>
            </p:cNvSpPr>
            <p:nvPr/>
          </p:nvSpPr>
          <p:spPr bwMode="auto">
            <a:xfrm>
              <a:off x="3295" y="2062"/>
              <a:ext cx="2" cy="40"/>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84" name="Line 76"/>
            <p:cNvSpPr>
              <a:spLocks noChangeShapeType="1"/>
            </p:cNvSpPr>
            <p:nvPr/>
          </p:nvSpPr>
          <p:spPr bwMode="auto">
            <a:xfrm>
              <a:off x="3302" y="2062"/>
              <a:ext cx="2" cy="40"/>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85" name="Line 77"/>
            <p:cNvSpPr>
              <a:spLocks noChangeShapeType="1"/>
            </p:cNvSpPr>
            <p:nvPr/>
          </p:nvSpPr>
          <p:spPr bwMode="auto">
            <a:xfrm>
              <a:off x="3318" y="2142"/>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86" name="Line 78"/>
            <p:cNvSpPr>
              <a:spLocks noChangeShapeType="1"/>
            </p:cNvSpPr>
            <p:nvPr/>
          </p:nvSpPr>
          <p:spPr bwMode="auto">
            <a:xfrm>
              <a:off x="3198" y="1998"/>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87" name="Line 79"/>
            <p:cNvSpPr>
              <a:spLocks noChangeShapeType="1"/>
            </p:cNvSpPr>
            <p:nvPr/>
          </p:nvSpPr>
          <p:spPr bwMode="auto">
            <a:xfrm>
              <a:off x="3174" y="1998"/>
              <a:ext cx="2"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88" name="Line 80"/>
            <p:cNvSpPr>
              <a:spLocks noChangeShapeType="1"/>
            </p:cNvSpPr>
            <p:nvPr/>
          </p:nvSpPr>
          <p:spPr bwMode="auto">
            <a:xfrm>
              <a:off x="3046" y="1998"/>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sp>
          <p:nvSpPr>
            <p:cNvPr id="1937489" name="Freeform 81"/>
            <p:cNvSpPr>
              <a:spLocks/>
            </p:cNvSpPr>
            <p:nvPr/>
          </p:nvSpPr>
          <p:spPr bwMode="auto">
            <a:xfrm>
              <a:off x="1127" y="1198"/>
              <a:ext cx="1919" cy="816"/>
            </a:xfrm>
            <a:custGeom>
              <a:avLst/>
              <a:gdLst/>
              <a:ahLst/>
              <a:cxnLst>
                <a:cxn ang="0">
                  <a:pos x="1920" y="816"/>
                </a:cxn>
                <a:cxn ang="0">
                  <a:pos x="1920" y="784"/>
                </a:cxn>
                <a:cxn ang="0">
                  <a:pos x="1880" y="784"/>
                </a:cxn>
                <a:cxn ang="0">
                  <a:pos x="1880" y="752"/>
                </a:cxn>
                <a:cxn ang="0">
                  <a:pos x="1848" y="752"/>
                </a:cxn>
                <a:cxn ang="0">
                  <a:pos x="1848" y="720"/>
                </a:cxn>
                <a:cxn ang="0">
                  <a:pos x="1768" y="720"/>
                </a:cxn>
                <a:cxn ang="0">
                  <a:pos x="1768" y="696"/>
                </a:cxn>
                <a:cxn ang="0">
                  <a:pos x="1616" y="696"/>
                </a:cxn>
                <a:cxn ang="0">
                  <a:pos x="1616" y="664"/>
                </a:cxn>
                <a:cxn ang="0">
                  <a:pos x="1544" y="664"/>
                </a:cxn>
                <a:cxn ang="0">
                  <a:pos x="1544" y="632"/>
                </a:cxn>
                <a:cxn ang="0">
                  <a:pos x="1536" y="632"/>
                </a:cxn>
                <a:cxn ang="0">
                  <a:pos x="1536" y="600"/>
                </a:cxn>
                <a:cxn ang="0">
                  <a:pos x="1520" y="600"/>
                </a:cxn>
                <a:cxn ang="0">
                  <a:pos x="1520" y="568"/>
                </a:cxn>
                <a:cxn ang="0">
                  <a:pos x="1440" y="568"/>
                </a:cxn>
                <a:cxn ang="0">
                  <a:pos x="1440" y="528"/>
                </a:cxn>
                <a:cxn ang="0">
                  <a:pos x="1368" y="528"/>
                </a:cxn>
                <a:cxn ang="0">
                  <a:pos x="1368" y="496"/>
                </a:cxn>
                <a:cxn ang="0">
                  <a:pos x="1160" y="496"/>
                </a:cxn>
                <a:cxn ang="0">
                  <a:pos x="1160" y="472"/>
                </a:cxn>
                <a:cxn ang="0">
                  <a:pos x="1024" y="472"/>
                </a:cxn>
                <a:cxn ang="0">
                  <a:pos x="1024" y="432"/>
                </a:cxn>
                <a:cxn ang="0">
                  <a:pos x="1016" y="432"/>
                </a:cxn>
                <a:cxn ang="0">
                  <a:pos x="1016" y="408"/>
                </a:cxn>
                <a:cxn ang="0">
                  <a:pos x="896" y="408"/>
                </a:cxn>
                <a:cxn ang="0">
                  <a:pos x="896" y="376"/>
                </a:cxn>
                <a:cxn ang="0">
                  <a:pos x="800" y="376"/>
                </a:cxn>
                <a:cxn ang="0">
                  <a:pos x="800" y="344"/>
                </a:cxn>
                <a:cxn ang="0">
                  <a:pos x="736" y="344"/>
                </a:cxn>
                <a:cxn ang="0">
                  <a:pos x="736" y="312"/>
                </a:cxn>
                <a:cxn ang="0">
                  <a:pos x="728" y="312"/>
                </a:cxn>
                <a:cxn ang="0">
                  <a:pos x="728" y="280"/>
                </a:cxn>
                <a:cxn ang="0">
                  <a:pos x="696" y="280"/>
                </a:cxn>
                <a:cxn ang="0">
                  <a:pos x="696" y="248"/>
                </a:cxn>
                <a:cxn ang="0">
                  <a:pos x="680" y="248"/>
                </a:cxn>
                <a:cxn ang="0">
                  <a:pos x="680" y="216"/>
                </a:cxn>
                <a:cxn ang="0">
                  <a:pos x="656" y="216"/>
                </a:cxn>
                <a:cxn ang="0">
                  <a:pos x="656" y="176"/>
                </a:cxn>
                <a:cxn ang="0">
                  <a:pos x="576" y="176"/>
                </a:cxn>
                <a:cxn ang="0">
                  <a:pos x="576" y="152"/>
                </a:cxn>
                <a:cxn ang="0">
                  <a:pos x="416" y="152"/>
                </a:cxn>
                <a:cxn ang="0">
                  <a:pos x="416" y="120"/>
                </a:cxn>
                <a:cxn ang="0">
                  <a:pos x="296" y="120"/>
                </a:cxn>
                <a:cxn ang="0">
                  <a:pos x="296" y="88"/>
                </a:cxn>
                <a:cxn ang="0">
                  <a:pos x="272" y="88"/>
                </a:cxn>
                <a:cxn ang="0">
                  <a:pos x="272" y="56"/>
                </a:cxn>
                <a:cxn ang="0">
                  <a:pos x="152" y="56"/>
                </a:cxn>
                <a:cxn ang="0">
                  <a:pos x="152" y="24"/>
                </a:cxn>
                <a:cxn ang="0">
                  <a:pos x="72" y="24"/>
                </a:cxn>
                <a:cxn ang="0">
                  <a:pos x="72" y="0"/>
                </a:cxn>
                <a:cxn ang="0">
                  <a:pos x="0" y="0"/>
                </a:cxn>
              </a:cxnLst>
              <a:rect l="0" t="0" r="r" b="b"/>
              <a:pathLst>
                <a:path w="1920" h="816">
                  <a:moveTo>
                    <a:pt x="1920" y="816"/>
                  </a:moveTo>
                  <a:lnTo>
                    <a:pt x="1920" y="784"/>
                  </a:lnTo>
                  <a:lnTo>
                    <a:pt x="1880" y="784"/>
                  </a:lnTo>
                  <a:lnTo>
                    <a:pt x="1880" y="752"/>
                  </a:lnTo>
                  <a:lnTo>
                    <a:pt x="1848" y="752"/>
                  </a:lnTo>
                  <a:lnTo>
                    <a:pt x="1848" y="720"/>
                  </a:lnTo>
                  <a:lnTo>
                    <a:pt x="1768" y="720"/>
                  </a:lnTo>
                  <a:lnTo>
                    <a:pt x="1768" y="696"/>
                  </a:lnTo>
                  <a:lnTo>
                    <a:pt x="1616" y="696"/>
                  </a:lnTo>
                  <a:lnTo>
                    <a:pt x="1616" y="664"/>
                  </a:lnTo>
                  <a:lnTo>
                    <a:pt x="1544" y="664"/>
                  </a:lnTo>
                  <a:lnTo>
                    <a:pt x="1544" y="632"/>
                  </a:lnTo>
                  <a:lnTo>
                    <a:pt x="1536" y="632"/>
                  </a:lnTo>
                  <a:lnTo>
                    <a:pt x="1536" y="600"/>
                  </a:lnTo>
                  <a:lnTo>
                    <a:pt x="1520" y="600"/>
                  </a:lnTo>
                  <a:lnTo>
                    <a:pt x="1520" y="568"/>
                  </a:lnTo>
                  <a:lnTo>
                    <a:pt x="1440" y="568"/>
                  </a:lnTo>
                  <a:lnTo>
                    <a:pt x="1440" y="528"/>
                  </a:lnTo>
                  <a:lnTo>
                    <a:pt x="1368" y="528"/>
                  </a:lnTo>
                  <a:lnTo>
                    <a:pt x="1368" y="496"/>
                  </a:lnTo>
                  <a:lnTo>
                    <a:pt x="1160" y="496"/>
                  </a:lnTo>
                  <a:lnTo>
                    <a:pt x="1160" y="472"/>
                  </a:lnTo>
                  <a:lnTo>
                    <a:pt x="1024" y="472"/>
                  </a:lnTo>
                  <a:lnTo>
                    <a:pt x="1024" y="432"/>
                  </a:lnTo>
                  <a:lnTo>
                    <a:pt x="1016" y="432"/>
                  </a:lnTo>
                  <a:lnTo>
                    <a:pt x="1016" y="408"/>
                  </a:lnTo>
                  <a:lnTo>
                    <a:pt x="896" y="408"/>
                  </a:lnTo>
                  <a:lnTo>
                    <a:pt x="896" y="376"/>
                  </a:lnTo>
                  <a:lnTo>
                    <a:pt x="800" y="376"/>
                  </a:lnTo>
                  <a:lnTo>
                    <a:pt x="800" y="344"/>
                  </a:lnTo>
                  <a:lnTo>
                    <a:pt x="736" y="344"/>
                  </a:lnTo>
                  <a:lnTo>
                    <a:pt x="736" y="312"/>
                  </a:lnTo>
                  <a:lnTo>
                    <a:pt x="728" y="312"/>
                  </a:lnTo>
                  <a:lnTo>
                    <a:pt x="728" y="280"/>
                  </a:lnTo>
                  <a:lnTo>
                    <a:pt x="696" y="280"/>
                  </a:lnTo>
                  <a:lnTo>
                    <a:pt x="696" y="248"/>
                  </a:lnTo>
                  <a:lnTo>
                    <a:pt x="680" y="248"/>
                  </a:lnTo>
                  <a:lnTo>
                    <a:pt x="680" y="216"/>
                  </a:lnTo>
                  <a:lnTo>
                    <a:pt x="656" y="216"/>
                  </a:lnTo>
                  <a:lnTo>
                    <a:pt x="656" y="176"/>
                  </a:lnTo>
                  <a:lnTo>
                    <a:pt x="576" y="176"/>
                  </a:lnTo>
                  <a:lnTo>
                    <a:pt x="576" y="152"/>
                  </a:lnTo>
                  <a:lnTo>
                    <a:pt x="416" y="152"/>
                  </a:lnTo>
                  <a:lnTo>
                    <a:pt x="416" y="120"/>
                  </a:lnTo>
                  <a:lnTo>
                    <a:pt x="296" y="120"/>
                  </a:lnTo>
                  <a:lnTo>
                    <a:pt x="296" y="88"/>
                  </a:lnTo>
                  <a:lnTo>
                    <a:pt x="272" y="88"/>
                  </a:lnTo>
                  <a:lnTo>
                    <a:pt x="272" y="56"/>
                  </a:lnTo>
                  <a:lnTo>
                    <a:pt x="152" y="56"/>
                  </a:lnTo>
                  <a:lnTo>
                    <a:pt x="152" y="24"/>
                  </a:lnTo>
                  <a:lnTo>
                    <a:pt x="72" y="24"/>
                  </a:lnTo>
                  <a:lnTo>
                    <a:pt x="72" y="0"/>
                  </a:lnTo>
                  <a:lnTo>
                    <a:pt x="0" y="0"/>
                  </a:lnTo>
                </a:path>
              </a:pathLst>
            </a:custGeom>
            <a:noFill/>
            <a:ln w="28575" cmpd="sng">
              <a:solidFill>
                <a:schemeClr val="folHlink"/>
              </a:solidFill>
              <a:prstDash val="solid"/>
              <a:round/>
              <a:headEnd/>
              <a:tailEnd/>
            </a:ln>
          </p:spPr>
          <p:txBody>
            <a:bodyPr>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7490" name="Line 82"/>
            <p:cNvSpPr>
              <a:spLocks noChangeShapeType="1"/>
            </p:cNvSpPr>
            <p:nvPr/>
          </p:nvSpPr>
          <p:spPr bwMode="auto">
            <a:xfrm>
              <a:off x="2931" y="1901"/>
              <a:ext cx="0" cy="32"/>
            </a:xfrm>
            <a:prstGeom prst="line">
              <a:avLst/>
            </a:prstGeom>
            <a:noFill/>
            <a:ln w="28575">
              <a:solidFill>
                <a:schemeClr val="folHlink"/>
              </a:solidFill>
              <a:round/>
              <a:headEnd/>
              <a:tailEnd/>
            </a:ln>
          </p:spPr>
          <p:txBody>
            <a:bodyPr>
              <a:prstTxWarp prst="textNoShape">
                <a:avLst/>
              </a:prstTxWarp>
            </a:bodyPr>
            <a:lstStyle/>
            <a:p>
              <a:pPr>
                <a:defRPr/>
              </a:pPr>
              <a:endParaRPr lang="de-DE">
                <a:effectLst>
                  <a:outerShdw blurRad="38100" dist="38100" dir="2700000" algn="tl">
                    <a:srgbClr val="000000">
                      <a:alpha val="43137"/>
                    </a:srgbClr>
                  </a:outerShdw>
                </a:effectLst>
                <a:latin typeface="Arial" pitchFamily="-106" charset="0"/>
              </a:endParaRPr>
            </a:p>
          </p:txBody>
        </p:sp>
      </p:grpSp>
      <p:sp>
        <p:nvSpPr>
          <p:cNvPr id="1937491" name="Freeform 83"/>
          <p:cNvSpPr>
            <a:spLocks/>
          </p:cNvSpPr>
          <p:nvPr/>
        </p:nvSpPr>
        <p:spPr bwMode="auto">
          <a:xfrm>
            <a:off x="762000" y="2057434"/>
            <a:ext cx="1584325" cy="931863"/>
          </a:xfrm>
          <a:custGeom>
            <a:avLst/>
            <a:gdLst/>
            <a:ahLst/>
            <a:cxnLst>
              <a:cxn ang="0">
                <a:pos x="0" y="0"/>
              </a:cxn>
              <a:cxn ang="0">
                <a:pos x="6" y="0"/>
              </a:cxn>
              <a:cxn ang="0">
                <a:pos x="47" y="36"/>
              </a:cxn>
              <a:cxn ang="0">
                <a:pos x="41" y="68"/>
              </a:cxn>
              <a:cxn ang="0">
                <a:pos x="129" y="65"/>
              </a:cxn>
              <a:cxn ang="0">
                <a:pos x="132" y="102"/>
              </a:cxn>
              <a:cxn ang="0">
                <a:pos x="240" y="102"/>
              </a:cxn>
              <a:cxn ang="0">
                <a:pos x="245" y="134"/>
              </a:cxn>
              <a:cxn ang="0">
                <a:pos x="249" y="135"/>
              </a:cxn>
              <a:cxn ang="0">
                <a:pos x="249" y="170"/>
              </a:cxn>
              <a:cxn ang="0">
                <a:pos x="375" y="170"/>
              </a:cxn>
              <a:cxn ang="0">
                <a:pos x="378" y="212"/>
              </a:cxn>
              <a:cxn ang="0">
                <a:pos x="416" y="212"/>
              </a:cxn>
              <a:cxn ang="0">
                <a:pos x="414" y="252"/>
              </a:cxn>
              <a:cxn ang="0">
                <a:pos x="453" y="252"/>
              </a:cxn>
              <a:cxn ang="0">
                <a:pos x="455" y="293"/>
              </a:cxn>
              <a:cxn ang="0">
                <a:pos x="537" y="293"/>
              </a:cxn>
              <a:cxn ang="0">
                <a:pos x="537" y="338"/>
              </a:cxn>
              <a:cxn ang="0">
                <a:pos x="548" y="338"/>
              </a:cxn>
              <a:cxn ang="0">
                <a:pos x="549" y="380"/>
              </a:cxn>
              <a:cxn ang="0">
                <a:pos x="566" y="380"/>
              </a:cxn>
              <a:cxn ang="0">
                <a:pos x="566" y="423"/>
              </a:cxn>
              <a:cxn ang="0">
                <a:pos x="587" y="422"/>
              </a:cxn>
              <a:cxn ang="0">
                <a:pos x="587" y="468"/>
              </a:cxn>
              <a:cxn ang="0">
                <a:pos x="663" y="468"/>
              </a:cxn>
              <a:cxn ang="0">
                <a:pos x="665" y="587"/>
              </a:cxn>
              <a:cxn ang="0">
                <a:pos x="998" y="587"/>
              </a:cxn>
            </a:cxnLst>
            <a:rect l="0" t="0" r="r" b="b"/>
            <a:pathLst>
              <a:path w="998" h="587">
                <a:moveTo>
                  <a:pt x="0" y="0"/>
                </a:moveTo>
                <a:lnTo>
                  <a:pt x="6" y="0"/>
                </a:lnTo>
                <a:lnTo>
                  <a:pt x="47" y="36"/>
                </a:lnTo>
                <a:lnTo>
                  <a:pt x="41" y="68"/>
                </a:lnTo>
                <a:lnTo>
                  <a:pt x="129" y="65"/>
                </a:lnTo>
                <a:lnTo>
                  <a:pt x="132" y="102"/>
                </a:lnTo>
                <a:lnTo>
                  <a:pt x="240" y="102"/>
                </a:lnTo>
                <a:lnTo>
                  <a:pt x="245" y="134"/>
                </a:lnTo>
                <a:lnTo>
                  <a:pt x="249" y="135"/>
                </a:lnTo>
                <a:lnTo>
                  <a:pt x="249" y="170"/>
                </a:lnTo>
                <a:lnTo>
                  <a:pt x="375" y="170"/>
                </a:lnTo>
                <a:lnTo>
                  <a:pt x="378" y="212"/>
                </a:lnTo>
                <a:lnTo>
                  <a:pt x="416" y="212"/>
                </a:lnTo>
                <a:lnTo>
                  <a:pt x="414" y="252"/>
                </a:lnTo>
                <a:lnTo>
                  <a:pt x="453" y="252"/>
                </a:lnTo>
                <a:lnTo>
                  <a:pt x="455" y="293"/>
                </a:lnTo>
                <a:lnTo>
                  <a:pt x="537" y="293"/>
                </a:lnTo>
                <a:lnTo>
                  <a:pt x="537" y="338"/>
                </a:lnTo>
                <a:lnTo>
                  <a:pt x="548" y="338"/>
                </a:lnTo>
                <a:lnTo>
                  <a:pt x="549" y="380"/>
                </a:lnTo>
                <a:lnTo>
                  <a:pt x="566" y="380"/>
                </a:lnTo>
                <a:lnTo>
                  <a:pt x="566" y="423"/>
                </a:lnTo>
                <a:lnTo>
                  <a:pt x="587" y="422"/>
                </a:lnTo>
                <a:lnTo>
                  <a:pt x="587" y="468"/>
                </a:lnTo>
                <a:lnTo>
                  <a:pt x="663" y="468"/>
                </a:lnTo>
                <a:lnTo>
                  <a:pt x="665" y="587"/>
                </a:lnTo>
                <a:lnTo>
                  <a:pt x="998" y="587"/>
                </a:lnTo>
              </a:path>
            </a:pathLst>
          </a:custGeom>
          <a:noFill/>
          <a:ln w="28575" cap="flat" cmpd="sng">
            <a:solidFill>
              <a:srgbClr val="FF3399"/>
            </a:solidFill>
            <a:prstDash val="solid"/>
            <a:round/>
            <a:headEnd type="none" w="med" len="med"/>
            <a:tailEnd type="none" w="med" len="med"/>
          </a:ln>
          <a:effectLst/>
        </p:spPr>
        <p:txBody>
          <a:bodyPr>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1937493" name="Freeform 85"/>
          <p:cNvSpPr>
            <a:spLocks/>
          </p:cNvSpPr>
          <p:nvPr/>
        </p:nvSpPr>
        <p:spPr bwMode="auto">
          <a:xfrm>
            <a:off x="762000" y="2057400"/>
            <a:ext cx="3722688" cy="2241550"/>
          </a:xfrm>
          <a:custGeom>
            <a:avLst/>
            <a:gdLst/>
            <a:ahLst/>
            <a:cxnLst>
              <a:cxn ang="0">
                <a:pos x="0" y="0"/>
              </a:cxn>
              <a:cxn ang="0">
                <a:pos x="23" y="2"/>
              </a:cxn>
              <a:cxn ang="0">
                <a:pos x="21" y="42"/>
              </a:cxn>
              <a:cxn ang="0">
                <a:pos x="41" y="48"/>
              </a:cxn>
              <a:cxn ang="0">
                <a:pos x="41" y="285"/>
              </a:cxn>
              <a:cxn ang="0">
                <a:pos x="80" y="282"/>
              </a:cxn>
              <a:cxn ang="0">
                <a:pos x="78" y="332"/>
              </a:cxn>
              <a:cxn ang="0">
                <a:pos x="122" y="333"/>
              </a:cxn>
              <a:cxn ang="0">
                <a:pos x="122" y="420"/>
              </a:cxn>
              <a:cxn ang="0">
                <a:pos x="242" y="419"/>
              </a:cxn>
              <a:cxn ang="0">
                <a:pos x="242" y="470"/>
              </a:cxn>
              <a:cxn ang="0">
                <a:pos x="476" y="471"/>
              </a:cxn>
              <a:cxn ang="0">
                <a:pos x="476" y="576"/>
              </a:cxn>
              <a:cxn ang="0">
                <a:pos x="510" y="575"/>
              </a:cxn>
              <a:cxn ang="0">
                <a:pos x="512" y="623"/>
              </a:cxn>
              <a:cxn ang="0">
                <a:pos x="695" y="623"/>
              </a:cxn>
              <a:cxn ang="0">
                <a:pos x="702" y="623"/>
              </a:cxn>
              <a:cxn ang="0">
                <a:pos x="702" y="720"/>
              </a:cxn>
              <a:cxn ang="0">
                <a:pos x="1020" y="720"/>
              </a:cxn>
              <a:cxn ang="0">
                <a:pos x="1019" y="759"/>
              </a:cxn>
              <a:cxn ang="0">
                <a:pos x="1098" y="761"/>
              </a:cxn>
              <a:cxn ang="0">
                <a:pos x="1097" y="866"/>
              </a:cxn>
              <a:cxn ang="0">
                <a:pos x="1181" y="866"/>
              </a:cxn>
              <a:cxn ang="0">
                <a:pos x="1179" y="915"/>
              </a:cxn>
              <a:cxn ang="0">
                <a:pos x="1418" y="915"/>
              </a:cxn>
              <a:cxn ang="0">
                <a:pos x="1418" y="1064"/>
              </a:cxn>
              <a:cxn ang="0">
                <a:pos x="1652" y="1064"/>
              </a:cxn>
              <a:cxn ang="0">
                <a:pos x="1652" y="1163"/>
              </a:cxn>
              <a:cxn ang="0">
                <a:pos x="1809" y="1164"/>
              </a:cxn>
              <a:cxn ang="0">
                <a:pos x="1809" y="1211"/>
              </a:cxn>
              <a:cxn ang="0">
                <a:pos x="1887" y="1211"/>
              </a:cxn>
              <a:cxn ang="0">
                <a:pos x="1887" y="1314"/>
              </a:cxn>
              <a:cxn ang="0">
                <a:pos x="2195" y="1314"/>
              </a:cxn>
              <a:cxn ang="0">
                <a:pos x="2193" y="1361"/>
              </a:cxn>
              <a:cxn ang="0">
                <a:pos x="2313" y="1359"/>
              </a:cxn>
              <a:cxn ang="0">
                <a:pos x="2313" y="1409"/>
              </a:cxn>
              <a:cxn ang="0">
                <a:pos x="2345" y="1412"/>
              </a:cxn>
            </a:cxnLst>
            <a:rect l="0" t="0" r="r" b="b"/>
            <a:pathLst>
              <a:path w="2345" h="1412">
                <a:moveTo>
                  <a:pt x="0" y="0"/>
                </a:moveTo>
                <a:lnTo>
                  <a:pt x="23" y="2"/>
                </a:lnTo>
                <a:lnTo>
                  <a:pt x="21" y="42"/>
                </a:lnTo>
                <a:lnTo>
                  <a:pt x="41" y="48"/>
                </a:lnTo>
                <a:lnTo>
                  <a:pt x="41" y="285"/>
                </a:lnTo>
                <a:lnTo>
                  <a:pt x="80" y="282"/>
                </a:lnTo>
                <a:lnTo>
                  <a:pt x="78" y="332"/>
                </a:lnTo>
                <a:lnTo>
                  <a:pt x="122" y="333"/>
                </a:lnTo>
                <a:lnTo>
                  <a:pt x="122" y="420"/>
                </a:lnTo>
                <a:lnTo>
                  <a:pt x="242" y="419"/>
                </a:lnTo>
                <a:lnTo>
                  <a:pt x="242" y="470"/>
                </a:lnTo>
                <a:lnTo>
                  <a:pt x="476" y="471"/>
                </a:lnTo>
                <a:lnTo>
                  <a:pt x="476" y="576"/>
                </a:lnTo>
                <a:lnTo>
                  <a:pt x="510" y="575"/>
                </a:lnTo>
                <a:lnTo>
                  <a:pt x="512" y="623"/>
                </a:lnTo>
                <a:lnTo>
                  <a:pt x="695" y="623"/>
                </a:lnTo>
                <a:lnTo>
                  <a:pt x="702" y="623"/>
                </a:lnTo>
                <a:lnTo>
                  <a:pt x="702" y="720"/>
                </a:lnTo>
                <a:lnTo>
                  <a:pt x="1020" y="720"/>
                </a:lnTo>
                <a:lnTo>
                  <a:pt x="1019" y="759"/>
                </a:lnTo>
                <a:lnTo>
                  <a:pt x="1098" y="761"/>
                </a:lnTo>
                <a:lnTo>
                  <a:pt x="1097" y="866"/>
                </a:lnTo>
                <a:lnTo>
                  <a:pt x="1181" y="866"/>
                </a:lnTo>
                <a:lnTo>
                  <a:pt x="1179" y="915"/>
                </a:lnTo>
                <a:lnTo>
                  <a:pt x="1418" y="915"/>
                </a:lnTo>
                <a:lnTo>
                  <a:pt x="1418" y="1064"/>
                </a:lnTo>
                <a:lnTo>
                  <a:pt x="1652" y="1064"/>
                </a:lnTo>
                <a:lnTo>
                  <a:pt x="1652" y="1163"/>
                </a:lnTo>
                <a:lnTo>
                  <a:pt x="1809" y="1164"/>
                </a:lnTo>
                <a:lnTo>
                  <a:pt x="1809" y="1211"/>
                </a:lnTo>
                <a:lnTo>
                  <a:pt x="1887" y="1211"/>
                </a:lnTo>
                <a:lnTo>
                  <a:pt x="1887" y="1314"/>
                </a:lnTo>
                <a:lnTo>
                  <a:pt x="2195" y="1314"/>
                </a:lnTo>
                <a:lnTo>
                  <a:pt x="2193" y="1361"/>
                </a:lnTo>
                <a:lnTo>
                  <a:pt x="2313" y="1359"/>
                </a:lnTo>
                <a:lnTo>
                  <a:pt x="2313" y="1409"/>
                </a:lnTo>
                <a:lnTo>
                  <a:pt x="2345" y="1412"/>
                </a:lnTo>
              </a:path>
            </a:pathLst>
          </a:custGeom>
          <a:noFill/>
          <a:ln w="38100" cap="flat" cmpd="sng">
            <a:solidFill>
              <a:schemeClr val="accent2"/>
            </a:solidFill>
            <a:prstDash val="solid"/>
            <a:round/>
            <a:headEnd type="none" w="med" len="med"/>
            <a:tailEnd type="none" w="med" len="med"/>
          </a:ln>
          <a:effectLst/>
        </p:spPr>
        <p:txBody>
          <a:bodyPr>
            <a:prstTxWarp prst="textNoShape">
              <a:avLst/>
            </a:prstTxWarp>
          </a:bodyPr>
          <a:lstStyle/>
          <a:p>
            <a:pPr>
              <a:defRPr/>
            </a:pPr>
            <a:endParaRPr lang="de-DE">
              <a:effectLst>
                <a:outerShdw blurRad="38100" dist="38100" dir="2700000" algn="tl">
                  <a:srgbClr val="DDDDDD"/>
                </a:outerShdw>
              </a:effectLst>
              <a:latin typeface="Arial" pitchFamily="-106" charset="0"/>
            </a:endParaRPr>
          </a:p>
        </p:txBody>
      </p:sp>
      <p:sp>
        <p:nvSpPr>
          <p:cNvPr id="87" name="Text Box 2"/>
          <p:cNvSpPr txBox="1">
            <a:spLocks noChangeArrowheads="1"/>
          </p:cNvSpPr>
          <p:nvPr/>
        </p:nvSpPr>
        <p:spPr bwMode="blackWhite">
          <a:xfrm>
            <a:off x="5821363" y="2005047"/>
            <a:ext cx="2760662" cy="1881187"/>
          </a:xfrm>
          <a:prstGeom prst="rect">
            <a:avLst/>
          </a:prstGeom>
          <a:solidFill>
            <a:schemeClr val="bg1"/>
          </a:solidFill>
          <a:ln w="9525">
            <a:noFill/>
            <a:miter lim="800000"/>
            <a:headEnd/>
            <a:tailEnd/>
          </a:ln>
          <a:effectLst/>
        </p:spPr>
        <p:txBody>
          <a:bodyPr>
            <a:prstTxWarp prst="textNoShape">
              <a:avLst/>
            </a:prstTxWarp>
          </a:bodyPr>
          <a:lstStyle/>
          <a:p>
            <a:pPr marL="268288" indent="-268288" algn="l">
              <a:spcBef>
                <a:spcPct val="20000"/>
              </a:spcBef>
              <a:defRPr/>
            </a:pPr>
            <a:r>
              <a:rPr lang="de-DE" sz="1600" dirty="0">
                <a:effectLst>
                  <a:outerShdw blurRad="38100" dist="38100" dir="2700000" algn="tl">
                    <a:srgbClr val="DDDDDD"/>
                  </a:outerShdw>
                </a:effectLst>
                <a:latin typeface="Arial" pitchFamily="-106" charset="0"/>
              </a:rPr>
              <a:t>--- BSC</a:t>
            </a:r>
          </a:p>
          <a:p>
            <a:pPr marL="268288" indent="-268288" algn="l">
              <a:spcBef>
                <a:spcPct val="20000"/>
              </a:spcBef>
              <a:defRPr/>
            </a:pPr>
            <a:r>
              <a:rPr lang="de-DE" sz="1600" dirty="0">
                <a:solidFill>
                  <a:srgbClr val="00CC99"/>
                </a:solidFill>
                <a:effectLst>
                  <a:outerShdw blurRad="38100" dist="38100" dir="2700000" algn="tl">
                    <a:srgbClr val="DDDDDD"/>
                  </a:outerShdw>
                </a:effectLst>
                <a:latin typeface="Arial" pitchFamily="-106" charset="0"/>
              </a:rPr>
              <a:t>--- 5-FU</a:t>
            </a:r>
          </a:p>
          <a:p>
            <a:pPr marL="268288" indent="-268288" algn="l">
              <a:spcBef>
                <a:spcPct val="20000"/>
              </a:spcBef>
              <a:defRPr/>
            </a:pPr>
            <a:r>
              <a:rPr lang="de-DE" sz="1600" dirty="0">
                <a:solidFill>
                  <a:schemeClr val="hlink"/>
                </a:solidFill>
                <a:effectLst>
                  <a:outerShdw blurRad="38100" dist="38100" dir="2700000" algn="tl">
                    <a:srgbClr val="DDDDDD"/>
                  </a:outerShdw>
                </a:effectLst>
                <a:latin typeface="Arial" pitchFamily="-106" charset="0"/>
              </a:rPr>
              <a:t>--- FOLFIRI/FOLFOX6</a:t>
            </a:r>
          </a:p>
          <a:p>
            <a:pPr marL="268288" indent="-268288" algn="l">
              <a:spcBef>
                <a:spcPct val="20000"/>
              </a:spcBef>
              <a:defRPr/>
            </a:pPr>
            <a:r>
              <a:rPr lang="de-DE" sz="1600" dirty="0">
                <a:solidFill>
                  <a:schemeClr val="accent2"/>
                </a:solidFill>
                <a:effectLst>
                  <a:outerShdw blurRad="38100" dist="38100" dir="2700000" algn="tl">
                    <a:srgbClr val="DDDDDD"/>
                  </a:outerShdw>
                </a:effectLst>
                <a:latin typeface="Arial" pitchFamily="-106" charset="0"/>
              </a:rPr>
              <a:t>--- FOLFOX6/FOLFIRI</a:t>
            </a:r>
          </a:p>
          <a:p>
            <a:pPr marL="268288" indent="-268288" algn="l">
              <a:defRPr/>
            </a:pPr>
            <a:r>
              <a:rPr lang="de-DE" sz="1600" dirty="0">
                <a:solidFill>
                  <a:srgbClr val="FF9900"/>
                </a:solidFill>
                <a:effectLst>
                  <a:outerShdw blurRad="38100" dist="38100" dir="2700000" algn="tl">
                    <a:srgbClr val="DDDDDD"/>
                  </a:outerShdw>
                </a:effectLst>
                <a:latin typeface="Arial" pitchFamily="-106" charset="0"/>
              </a:rPr>
              <a:t>--- Cetux/Irino/5-FU/FA</a:t>
            </a:r>
          </a:p>
          <a:p>
            <a:pPr marL="268288" indent="-268288" algn="l">
              <a:defRPr/>
            </a:pPr>
            <a:r>
              <a:rPr lang="de-DE" sz="1600" dirty="0">
                <a:solidFill>
                  <a:schemeClr val="folHlink"/>
                </a:solidFill>
                <a:effectLst>
                  <a:outerShdw blurRad="38100" dist="38100" dir="2700000" algn="tl">
                    <a:srgbClr val="DDDDDD"/>
                  </a:outerShdw>
                </a:effectLst>
                <a:latin typeface="Arial" pitchFamily="-106" charset="0"/>
              </a:rPr>
              <a:t>--- </a:t>
            </a:r>
            <a:r>
              <a:rPr lang="de-DE" sz="1600" dirty="0" err="1">
                <a:solidFill>
                  <a:schemeClr val="folHlink"/>
                </a:solidFill>
                <a:effectLst>
                  <a:outerShdw blurRad="38100" dist="38100" dir="2700000" algn="tl">
                    <a:srgbClr val="DDDDDD"/>
                  </a:outerShdw>
                </a:effectLst>
                <a:latin typeface="Arial" pitchFamily="-106" charset="0"/>
              </a:rPr>
              <a:t>CapOx/Bev</a:t>
            </a:r>
            <a:endParaRPr lang="de-DE" sz="1600" dirty="0">
              <a:solidFill>
                <a:schemeClr val="folHlink"/>
              </a:solidFill>
              <a:effectLst>
                <a:outerShdw blurRad="38100" dist="38100" dir="2700000" algn="tl">
                  <a:srgbClr val="DDDDDD"/>
                </a:outerShdw>
              </a:effectLst>
              <a:latin typeface="Arial" pitchFamily="-106" charset="0"/>
            </a:endParaRPr>
          </a:p>
          <a:p>
            <a:pPr marL="268288" indent="-268288" algn="l">
              <a:defRPr/>
            </a:pPr>
            <a:r>
              <a:rPr lang="de-DE" sz="1600" dirty="0">
                <a:solidFill>
                  <a:srgbClr val="FF3399"/>
                </a:solidFill>
                <a:effectLst>
                  <a:outerShdw blurRad="38100" dist="38100" dir="2700000" algn="tl">
                    <a:srgbClr val="DDDDDD"/>
                  </a:outerShdw>
                </a:effectLst>
                <a:latin typeface="Arial" pitchFamily="-106" charset="0"/>
              </a:rPr>
              <a:t>--- </a:t>
            </a:r>
            <a:r>
              <a:rPr lang="de-DE" sz="1600" dirty="0" err="1">
                <a:solidFill>
                  <a:srgbClr val="FF3399"/>
                </a:solidFill>
                <a:effectLst>
                  <a:outerShdw blurRad="38100" dist="38100" dir="2700000" algn="tl">
                    <a:srgbClr val="DDDDDD"/>
                  </a:outerShdw>
                </a:effectLst>
                <a:latin typeface="Arial" pitchFamily="-106" charset="0"/>
              </a:rPr>
              <a:t>FOLFIRI/Bev</a:t>
            </a:r>
            <a:endParaRPr lang="de-DE" sz="1600" dirty="0">
              <a:solidFill>
                <a:srgbClr val="FF3399"/>
              </a:solidFill>
              <a:effectLst>
                <a:outerShdw blurRad="38100" dist="38100" dir="2700000" algn="tl">
                  <a:srgbClr val="DDDDDD"/>
                </a:outerShdw>
              </a:effectLst>
              <a:latin typeface="Arial" pitchFamily="-106" charset="0"/>
            </a:endParaRPr>
          </a:p>
          <a:p>
            <a:pPr marL="268288" indent="-268288" algn="l">
              <a:defRPr/>
            </a:pPr>
            <a:endParaRPr lang="de-DE" sz="1600" dirty="0">
              <a:solidFill>
                <a:schemeClr val="bg2"/>
              </a:solidFill>
              <a:effectLst>
                <a:outerShdw blurRad="38100" dist="38100" dir="2700000" algn="tl">
                  <a:srgbClr val="DDDDDD"/>
                </a:outerShdw>
              </a:effectLst>
              <a:latin typeface="Arial" pitchFamily="-106" charset="0"/>
            </a:endParaRPr>
          </a:p>
          <a:p>
            <a:pPr marL="268288" indent="-268288" algn="l">
              <a:defRPr/>
            </a:pPr>
            <a:endParaRPr lang="de-DE" sz="1600" dirty="0">
              <a:solidFill>
                <a:schemeClr val="bg2"/>
              </a:solidFill>
              <a:effectLst>
                <a:outerShdw blurRad="38100" dist="38100" dir="2700000" algn="tl">
                  <a:srgbClr val="DDDDDD"/>
                </a:outerShdw>
              </a:effectLst>
              <a:latin typeface="Arial" pitchFamily="-106" charset="0"/>
            </a:endParaRPr>
          </a:p>
        </p:txBody>
      </p:sp>
      <p:sp>
        <p:nvSpPr>
          <p:cNvPr id="88" name="Rectangle 86"/>
          <p:cNvSpPr>
            <a:spLocks noChangeArrowheads="1"/>
          </p:cNvSpPr>
          <p:nvPr/>
        </p:nvSpPr>
        <p:spPr bwMode="blackWhite">
          <a:xfrm>
            <a:off x="429237" y="6546830"/>
            <a:ext cx="2486579" cy="338554"/>
          </a:xfrm>
          <a:prstGeom prst="rect">
            <a:avLst/>
          </a:prstGeom>
          <a:noFill/>
          <a:ln w="9525">
            <a:noFill/>
            <a:miter lim="800000"/>
            <a:headEnd/>
            <a:tailEnd/>
          </a:ln>
        </p:spPr>
        <p:txBody>
          <a:bodyPr wrap="none">
            <a:prstTxWarp prst="textNoShape">
              <a:avLst/>
            </a:prstTxWarp>
            <a:spAutoFit/>
          </a:bodyPr>
          <a:lstStyle/>
          <a:p>
            <a:pPr marL="360363" indent="-268288" algn="r">
              <a:spcBef>
                <a:spcPct val="20000"/>
              </a:spcBef>
            </a:pPr>
            <a:r>
              <a:rPr lang="de-DE" sz="1600" i="1" dirty="0" err="1">
                <a:solidFill>
                  <a:schemeClr val="bg1"/>
                </a:solidFill>
              </a:rPr>
              <a:t>Ai-</a:t>
            </a:r>
            <a:r>
              <a:rPr lang="de-DE" sz="1600" i="1" dirty="0" err="1" smtClean="0">
                <a:solidFill>
                  <a:schemeClr val="bg1"/>
                </a:solidFill>
              </a:rPr>
              <a:t>Pinget</a:t>
            </a:r>
            <a:r>
              <a:rPr lang="de-DE" sz="1600" i="1" dirty="0" smtClean="0">
                <a:solidFill>
                  <a:schemeClr val="bg1"/>
                </a:solidFill>
              </a:rPr>
              <a:t> al.,  </a:t>
            </a:r>
            <a:r>
              <a:rPr lang="de-DE" sz="1600" i="1" dirty="0" err="1">
                <a:solidFill>
                  <a:schemeClr val="bg1"/>
                </a:solidFill>
              </a:rPr>
              <a:t>Chest</a:t>
            </a:r>
            <a:r>
              <a:rPr lang="de-DE" sz="1600" i="1" dirty="0">
                <a:solidFill>
                  <a:schemeClr val="bg1"/>
                </a:solidFill>
              </a:rPr>
              <a:t> </a:t>
            </a:r>
            <a:r>
              <a:rPr lang="de-DE" sz="1600" i="1" dirty="0" smtClean="0">
                <a:solidFill>
                  <a:schemeClr val="bg1"/>
                </a:solidFill>
              </a:rPr>
              <a:t>2005.</a:t>
            </a:r>
            <a:endParaRPr lang="en-US" sz="1600" i="1" dirty="0">
              <a:solidFill>
                <a:schemeClr val="bg1"/>
              </a:solidFill>
            </a:endParaRPr>
          </a:p>
        </p:txBody>
      </p:sp>
      <p:sp>
        <p:nvSpPr>
          <p:cNvPr id="89" name="Rectangle 44"/>
          <p:cNvSpPr txBox="1">
            <a:spLocks noChangeArrowheads="1"/>
          </p:cNvSpPr>
          <p:nvPr/>
        </p:nvSpPr>
        <p:spPr bwMode="gray">
          <a:xfrm>
            <a:off x="381000" y="-99392"/>
            <a:ext cx="9144000" cy="1168400"/>
          </a:xfrm>
          <a:prstGeom prst="rect">
            <a:avLst/>
          </a:prstGeom>
        </p:spPr>
        <p:txBody>
          <a:bodyPr vert="horz" lIns="0" tIns="0" rIns="0" bIns="72000" rtlCol="0" anchor="b" anchorCtr="0">
            <a:noAutofit/>
          </a:bodyPr>
          <a:lstStyle>
            <a:lvl1pPr algn="l" defTabSz="914400" rtl="0" eaLnBrk="1" latinLnBrk="0" hangingPunct="1">
              <a:spcBef>
                <a:spcPct val="0"/>
              </a:spcBef>
              <a:buNone/>
              <a:defRPr sz="2200" b="1" kern="1200">
                <a:solidFill>
                  <a:schemeClr val="accent1"/>
                </a:solidFill>
                <a:effectLst/>
                <a:latin typeface="+mn-lt"/>
                <a:ea typeface="+mj-ea"/>
                <a:cs typeface="+mj-cs"/>
              </a:defRPr>
            </a:lvl1pPr>
          </a:lstStyle>
          <a:p>
            <a:r>
              <a:rPr lang="de-DE" smtClean="0">
                <a:solidFill>
                  <a:srgbClr val="446280"/>
                </a:solidFill>
                <a:ea typeface="Calibri" pitchFamily="-112" charset="0"/>
                <a:cs typeface="Calibri" pitchFamily="-112" charset="0"/>
              </a:rPr>
              <a:t>Überlebenszeiten mit chronischen </a:t>
            </a:r>
            <a:br>
              <a:rPr lang="de-DE" smtClean="0">
                <a:solidFill>
                  <a:srgbClr val="446280"/>
                </a:solidFill>
                <a:ea typeface="Calibri" pitchFamily="-112" charset="0"/>
                <a:cs typeface="Calibri" pitchFamily="-112" charset="0"/>
              </a:rPr>
            </a:br>
            <a:r>
              <a:rPr lang="de-DE" smtClean="0">
                <a:solidFill>
                  <a:srgbClr val="446280"/>
                </a:solidFill>
                <a:ea typeface="Calibri" pitchFamily="-112" charset="0"/>
                <a:cs typeface="Calibri" pitchFamily="-112" charset="0"/>
              </a:rPr>
              <a:t>internistischen Erkrankungen </a:t>
            </a:r>
            <a:endParaRPr lang="de-DE" dirty="0" smtClean="0">
              <a:solidFill>
                <a:srgbClr val="446280"/>
              </a:solidFill>
              <a:ea typeface="Calibri" pitchFamily="-112" charset="0"/>
              <a:cs typeface="Calibri" pitchFamily="-112" charset="0"/>
            </a:endParaRPr>
          </a:p>
        </p:txBody>
      </p:sp>
      <p:pic>
        <p:nvPicPr>
          <p:cNvPr id="7" name="Sound 6">
            <a:hlinkClick r:id="" action="ppaction://media"/>
          </p:cNvPr>
          <p:cNvPicPr>
            <a:picLocks noChangeAspect="1"/>
          </p:cNvPicPr>
          <p:nvPr>
            <a:audioFile r:link="rId3"/>
            <p:extLst>
              <p:ext uri="{DAA4B4D4-6D71-4841-9C94-3DE7FCFB9230}">
                <p14:media xmlns:p14="http://schemas.microsoft.com/office/powerpoint/2010/main" r:embed="rId2"/>
              </p:ext>
            </p:extLst>
          </p:nvPr>
        </p:nvPicPr>
        <p:blipFill>
          <a:blip r:embed="rId5"/>
          <a:stretch>
            <a:fillRect/>
          </a:stretch>
        </p:blipFill>
        <p:spPr>
          <a:xfrm>
            <a:off x="8115300" y="5829300"/>
            <a:ext cx="812800" cy="812800"/>
          </a:xfrm>
          <a:prstGeom prst="rect">
            <a:avLst/>
          </a:prstGeom>
        </p:spPr>
      </p:pic>
    </p:spTree>
    <p:custDataLst>
      <p:tags r:id="rId1"/>
    </p:custDataLst>
    <p:extLst>
      <p:ext uri="{BB962C8B-B14F-4D97-AF65-F5344CB8AC3E}">
        <p14:creationId xmlns:p14="http://schemas.microsoft.com/office/powerpoint/2010/main" val="860561015"/>
      </p:ext>
    </p:extLst>
  </p:cSld>
  <p:clrMapOvr>
    <a:masterClrMapping/>
  </p:clrMapOvr>
  <p:transition advTm="13572"/>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3749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11" fill="hold" display="0">
                  <p:stCondLst>
                    <p:cond delay="indefinite"/>
                  </p:stCondLst>
                  <p:endCondLst>
                    <p:cond evt="onStopAudio" delay="0">
                      <p:tgtEl>
                        <p:sldTgt/>
                      </p:tgtEl>
                    </p:cond>
                  </p:endCondLst>
                </p:cTn>
                <p:tgtEl>
                  <p:spTgt spid="7"/>
                </p:tgtEl>
              </p:cMediaNode>
            </p:audio>
          </p:childTnLst>
        </p:cTn>
      </p:par>
    </p:tnLst>
    <p:bldLst>
      <p:bldP spid="1937493"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2"/>
          <p:cNvSpPr>
            <a:spLocks noGrp="1"/>
          </p:cNvSpPr>
          <p:nvPr>
            <p:ph type="title"/>
          </p:nvPr>
        </p:nvSpPr>
        <p:spPr>
          <a:xfrm>
            <a:off x="467519" y="477491"/>
            <a:ext cx="6408737" cy="503237"/>
          </a:xfrm>
        </p:spPr>
        <p:txBody>
          <a:bodyPr/>
          <a:lstStyle/>
          <a:p>
            <a:r>
              <a:rPr lang="de-DE" dirty="0" smtClean="0"/>
              <a:t>LANGZEITÜBERLEBEN</a:t>
            </a:r>
            <a:endParaRPr lang="de-DE" dirty="0"/>
          </a:p>
        </p:txBody>
      </p:sp>
      <p:sp>
        <p:nvSpPr>
          <p:cNvPr id="6" name="Textfeld 5"/>
          <p:cNvSpPr txBox="1"/>
          <p:nvPr/>
        </p:nvSpPr>
        <p:spPr>
          <a:xfrm>
            <a:off x="397282" y="6525344"/>
            <a:ext cx="3292889" cy="369332"/>
          </a:xfrm>
          <a:prstGeom prst="rect">
            <a:avLst/>
          </a:prstGeom>
          <a:noFill/>
        </p:spPr>
        <p:txBody>
          <a:bodyPr wrap="none" rtlCol="0">
            <a:spAutoFit/>
          </a:bodyPr>
          <a:lstStyle/>
          <a:p>
            <a:r>
              <a:rPr lang="de-DE" i="1">
                <a:solidFill>
                  <a:schemeClr val="bg1"/>
                </a:solidFill>
              </a:rPr>
              <a:t>Miller et al., </a:t>
            </a:r>
            <a:r>
              <a:rPr lang="de-DE" i="1" err="1">
                <a:solidFill>
                  <a:schemeClr val="bg1"/>
                </a:solidFill>
              </a:rPr>
              <a:t>Cancer</a:t>
            </a:r>
            <a:r>
              <a:rPr lang="de-DE" i="1">
                <a:solidFill>
                  <a:schemeClr val="bg1"/>
                </a:solidFill>
              </a:rPr>
              <a:t> J </a:t>
            </a:r>
            <a:r>
              <a:rPr lang="de-DE" i="1" dirty="0" err="1">
                <a:solidFill>
                  <a:schemeClr val="bg1"/>
                </a:solidFill>
              </a:rPr>
              <a:t>Clin</a:t>
            </a:r>
            <a:r>
              <a:rPr lang="de-DE" i="1" dirty="0">
                <a:solidFill>
                  <a:schemeClr val="bg1"/>
                </a:solidFill>
              </a:rPr>
              <a:t>, 2016.</a:t>
            </a:r>
          </a:p>
        </p:txBody>
      </p:sp>
      <p:pic>
        <p:nvPicPr>
          <p:cNvPr id="7" name="Inhaltsplatzhalter 7" descr="3.tiff"/>
          <p:cNvPicPr>
            <a:picLocks noGrp="1" noChangeAspect="1"/>
          </p:cNvPicPr>
          <p:nvPr>
            <p:ph idx="1"/>
          </p:nvPr>
        </p:nvPicPr>
        <p:blipFill>
          <a:blip r:embed="rId4"/>
          <a:srcRect l="-2679" r="-2679"/>
          <a:stretch>
            <a:fillRect/>
          </a:stretch>
        </p:blipFill>
        <p:spPr>
          <a:xfrm>
            <a:off x="467544" y="1453681"/>
            <a:ext cx="8229600" cy="4525963"/>
          </a:xfrm>
        </p:spPr>
      </p:pic>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935683072"/>
      </p:ext>
    </p:extLst>
  </p:cSld>
  <p:clrMapOvr>
    <a:masterClrMapping/>
  </p:clrMapOvr>
  <mc:AlternateContent xmlns:mc="http://schemas.openxmlformats.org/markup-compatibility/2006" xmlns:p14="http://schemas.microsoft.com/office/powerpoint/2010/main">
    <mc:Choice Requires="p14">
      <p:transition spd="slow" p14:dur="2000" advTm="16286"/>
    </mc:Choice>
    <mc:Fallback xmlns="">
      <p:transition spd="slow" advTm="1628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0"/>
          </p:nvPr>
        </p:nvSpPr>
        <p:spPr>
          <a:xfrm>
            <a:off x="395288" y="1676400"/>
            <a:ext cx="8353425" cy="4608513"/>
          </a:xfrm>
        </p:spPr>
        <p:txBody>
          <a:bodyPr>
            <a:normAutofit/>
          </a:bodyPr>
          <a:lstStyle/>
          <a:p>
            <a:pPr>
              <a:spcAft>
                <a:spcPts val="1800"/>
              </a:spcAft>
            </a:pPr>
            <a:r>
              <a:rPr lang="de-DE" sz="2400" b="1" dirty="0"/>
              <a:t>d</a:t>
            </a:r>
            <a:r>
              <a:rPr lang="de-DE" sz="2400" b="1" dirty="0" smtClean="0"/>
              <a:t>emographische Daten</a:t>
            </a:r>
          </a:p>
          <a:p>
            <a:pPr>
              <a:spcAft>
                <a:spcPts val="1800"/>
              </a:spcAft>
            </a:pPr>
            <a:r>
              <a:rPr lang="de-DE" sz="2400" dirty="0" smtClean="0">
                <a:solidFill>
                  <a:srgbClr val="D9D9D9"/>
                </a:solidFill>
              </a:rPr>
              <a:t>Entstehungsmodelle</a:t>
            </a:r>
          </a:p>
          <a:p>
            <a:pPr>
              <a:spcAft>
                <a:spcPts val="1800"/>
              </a:spcAft>
            </a:pPr>
            <a:r>
              <a:rPr lang="de-DE" sz="2400" dirty="0" smtClean="0">
                <a:solidFill>
                  <a:srgbClr val="D9D9D9"/>
                </a:solidFill>
              </a:rPr>
              <a:t>Risikofaktoren</a:t>
            </a:r>
          </a:p>
          <a:p>
            <a:pPr>
              <a:spcAft>
                <a:spcPts val="1800"/>
              </a:spcAft>
            </a:pPr>
            <a:r>
              <a:rPr lang="de-DE" sz="2400" dirty="0" err="1" smtClean="0">
                <a:solidFill>
                  <a:srgbClr val="D9D9D9"/>
                </a:solidFill>
              </a:rPr>
              <a:t>Metastasierung</a:t>
            </a:r>
            <a:endParaRPr lang="de-DE" sz="2400" dirty="0" smtClean="0">
              <a:solidFill>
                <a:srgbClr val="D9D9D9"/>
              </a:solidFill>
            </a:endParaRPr>
          </a:p>
          <a:p>
            <a:pPr>
              <a:spcAft>
                <a:spcPts val="1800"/>
              </a:spcAft>
            </a:pPr>
            <a:r>
              <a:rPr lang="de-DE" sz="2400" dirty="0" smtClean="0">
                <a:solidFill>
                  <a:srgbClr val="D9D9D9"/>
                </a:solidFill>
              </a:rPr>
              <a:t>Grundlagen der Therapie</a:t>
            </a:r>
          </a:p>
          <a:p>
            <a:pPr>
              <a:spcAft>
                <a:spcPts val="1800"/>
              </a:spcAft>
            </a:pPr>
            <a:r>
              <a:rPr lang="de-DE" sz="2400" dirty="0" smtClean="0">
                <a:solidFill>
                  <a:srgbClr val="D9D9D9"/>
                </a:solidFill>
              </a:rPr>
              <a:t>Nebenwirkungen</a:t>
            </a:r>
          </a:p>
          <a:p>
            <a:pPr>
              <a:spcAft>
                <a:spcPts val="1800"/>
              </a:spcAft>
            </a:pPr>
            <a:r>
              <a:rPr lang="de-DE" sz="2400" dirty="0" smtClean="0">
                <a:solidFill>
                  <a:srgbClr val="D9D9D9"/>
                </a:solidFill>
              </a:rPr>
              <a:t>Ausblick</a:t>
            </a:r>
            <a:endParaRPr lang="de-DE" sz="2400" dirty="0">
              <a:solidFill>
                <a:srgbClr val="D9D9D9"/>
              </a:solidFill>
            </a:endParaRPr>
          </a:p>
        </p:txBody>
      </p:sp>
      <p:sp>
        <p:nvSpPr>
          <p:cNvPr id="5" name="Titel 1"/>
          <p:cNvSpPr txBox="1">
            <a:spLocks/>
          </p:cNvSpPr>
          <p:nvPr/>
        </p:nvSpPr>
        <p:spPr bwMode="gray">
          <a:xfrm>
            <a:off x="395288" y="302924"/>
            <a:ext cx="8229600" cy="749812"/>
          </a:xfrm>
          <a:prstGeom prst="rect">
            <a:avLst/>
          </a:prstGeom>
        </p:spPr>
        <p:txBody>
          <a:bodyPr vert="horz" lIns="0" tIns="0" rIns="0" bIns="72000" rtlCol="0" anchor="t" anchorCtr="0">
            <a:spAutoFit/>
          </a:bodyPr>
          <a:lstStyle>
            <a:lvl1pPr algn="l" defTabSz="914400" rtl="0" eaLnBrk="1" latinLnBrk="0" hangingPunct="1">
              <a:spcBef>
                <a:spcPct val="0"/>
              </a:spcBef>
              <a:buNone/>
              <a:defRPr sz="2900" b="1" kern="1200">
                <a:solidFill>
                  <a:srgbClr val="7EBEE6"/>
                </a:solidFill>
                <a:effectLst/>
                <a:latin typeface="+mn-lt"/>
                <a:ea typeface="+mj-ea"/>
                <a:cs typeface="+mj-cs"/>
              </a:defRPr>
            </a:lvl1pPr>
          </a:lstStyle>
          <a:p>
            <a:r>
              <a:rPr lang="de-DE" sz="2200" smtClean="0">
                <a:solidFill>
                  <a:srgbClr val="446280"/>
                </a:solidFill>
              </a:rPr>
              <a:t>biologische und medizinische Grundlagen </a:t>
            </a:r>
            <a:br>
              <a:rPr lang="de-DE" sz="2200" smtClean="0">
                <a:solidFill>
                  <a:srgbClr val="446280"/>
                </a:solidFill>
              </a:rPr>
            </a:br>
            <a:r>
              <a:rPr lang="de-DE" sz="2200" smtClean="0">
                <a:solidFill>
                  <a:srgbClr val="446280"/>
                </a:solidFill>
              </a:rPr>
              <a:t>von Krebs</a:t>
            </a:r>
            <a:endParaRPr lang="de-DE" sz="2200" dirty="0">
              <a:solidFill>
                <a:srgbClr val="446280"/>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2142145467"/>
      </p:ext>
    </p:extLst>
  </p:cSld>
  <p:clrMapOvr>
    <a:masterClrMapping/>
  </p:clrMapOvr>
  <mc:AlternateContent xmlns:mc="http://schemas.openxmlformats.org/markup-compatibility/2006" xmlns:p14="http://schemas.microsoft.com/office/powerpoint/2010/main">
    <mc:Choice Requires="p14">
      <p:transition spd="slow" p14:dur="2000" advTm="1790"/>
    </mc:Choice>
    <mc:Fallback xmlns="">
      <p:transition spd="slow" advTm="17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Spezialsprechstunde</a:t>
            </a:r>
            <a:endParaRPr lang="de-DE" dirty="0"/>
          </a:p>
        </p:txBody>
      </p:sp>
      <p:pic>
        <p:nvPicPr>
          <p:cNvPr id="7" name="Grafik 6"/>
          <p:cNvPicPr>
            <a:picLocks noChangeAspect="1"/>
          </p:cNvPicPr>
          <p:nvPr/>
        </p:nvPicPr>
        <p:blipFill>
          <a:blip r:embed="rId4"/>
          <a:stretch>
            <a:fillRect/>
          </a:stretch>
        </p:blipFill>
        <p:spPr>
          <a:xfrm>
            <a:off x="2050859" y="1449312"/>
            <a:ext cx="2371392" cy="4788000"/>
          </a:xfrm>
          <a:prstGeom prst="rect">
            <a:avLst/>
          </a:prstGeom>
        </p:spPr>
      </p:pic>
      <p:pic>
        <p:nvPicPr>
          <p:cNvPr id="8" name="Grafik 7"/>
          <p:cNvPicPr>
            <a:picLocks noChangeAspect="1"/>
          </p:cNvPicPr>
          <p:nvPr/>
        </p:nvPicPr>
        <p:blipFill>
          <a:blip r:embed="rId5"/>
          <a:stretch>
            <a:fillRect/>
          </a:stretch>
        </p:blipFill>
        <p:spPr>
          <a:xfrm>
            <a:off x="4636418" y="1449312"/>
            <a:ext cx="2383854" cy="4788000"/>
          </a:xfrm>
          <a:prstGeom prst="rect">
            <a:avLst/>
          </a:prstGeom>
        </p:spPr>
      </p:pic>
      <p:pic>
        <p:nvPicPr>
          <p:cNvPr id="4" name="Sound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683387412"/>
      </p:ext>
    </p:extLst>
  </p:cSld>
  <p:clrMapOvr>
    <a:masterClrMapping/>
  </p:clrMapOvr>
  <mc:AlternateContent xmlns:mc="http://schemas.openxmlformats.org/markup-compatibility/2006" xmlns:p14="http://schemas.microsoft.com/office/powerpoint/2010/main">
    <mc:Choice Requires="p14">
      <p:transition spd="slow" p14:dur="2000" advTm="39031"/>
    </mc:Choice>
    <mc:Fallback xmlns="">
      <p:transition spd="slow" advTm="390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nhaltsplatzhalter 6"/>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611560" y="1178644"/>
            <a:ext cx="7562850" cy="5346700"/>
          </a:xfrm>
        </p:spPr>
      </p:pic>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949689328"/>
      </p:ext>
    </p:extLst>
  </p:cSld>
  <p:clrMapOvr>
    <a:masterClrMapping/>
  </p:clrMapOvr>
  <mc:AlternateContent xmlns:mc="http://schemas.openxmlformats.org/markup-compatibility/2006" xmlns:p14="http://schemas.microsoft.com/office/powerpoint/2010/main">
    <mc:Choice Requires="p14">
      <p:transition spd="slow" p14:dur="2000" advTm="35946"/>
    </mc:Choice>
    <mc:Fallback xmlns="">
      <p:transition spd="slow" advTm="3594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Danke für </a:t>
            </a:r>
            <a:r>
              <a:rPr lang="de-DE" smtClean="0"/>
              <a:t>Ihre Aufmerksamkeit!</a:t>
            </a:r>
            <a:endParaRPr lang="de-DE" dirty="0"/>
          </a:p>
        </p:txBody>
      </p:sp>
      <p:pic>
        <p:nvPicPr>
          <p:cNvPr id="7" name="Inhaltsplatzhalter 6"/>
          <p:cNvPicPr>
            <a:picLocks noGrp="1" noChangeAspect="1"/>
          </p:cNvPicPr>
          <p:nvPr>
            <p:ph idx="1"/>
          </p:nvPr>
        </p:nvPicPr>
        <p:blipFill>
          <a:blip r:embed="rId4"/>
          <a:stretch>
            <a:fillRect/>
          </a:stretch>
        </p:blipFill>
        <p:spPr>
          <a:xfrm>
            <a:off x="1059679" y="1484313"/>
            <a:ext cx="7024643" cy="4681537"/>
          </a:xfrm>
          <a:prstGeom prst="rect">
            <a:avLst/>
          </a:prstGeom>
        </p:spPr>
      </p:pic>
      <p:pic>
        <p:nvPicPr>
          <p:cNvPr id="3" name="Bild 2"/>
          <p:cNvPicPr>
            <a:picLocks noChangeAspect="1"/>
          </p:cNvPicPr>
          <p:nvPr/>
        </p:nvPicPr>
        <p:blipFill>
          <a:blip r:embed="rId5"/>
          <a:stretch>
            <a:fillRect/>
          </a:stretch>
        </p:blipFill>
        <p:spPr>
          <a:xfrm>
            <a:off x="5708333" y="120050"/>
            <a:ext cx="3040380" cy="788670"/>
          </a:xfrm>
          <a:prstGeom prst="rect">
            <a:avLst/>
          </a:prstGeom>
        </p:spPr>
      </p:pic>
      <p:sp>
        <p:nvSpPr>
          <p:cNvPr id="4" name="Textfeld 3"/>
          <p:cNvSpPr txBox="1"/>
          <p:nvPr/>
        </p:nvSpPr>
        <p:spPr bwMode="gray">
          <a:xfrm>
            <a:off x="3216777" y="6597352"/>
            <a:ext cx="2651367" cy="276999"/>
          </a:xfrm>
          <a:prstGeom prst="rect">
            <a:avLst/>
          </a:prstGeom>
          <a:noFill/>
        </p:spPr>
        <p:txBody>
          <a:bodyPr wrap="none" lIns="0" tIns="0" rIns="0" bIns="0" rtlCol="0">
            <a:spAutoFit/>
          </a:bodyPr>
          <a:lstStyle/>
          <a:p>
            <a:r>
              <a:rPr lang="de-DE">
                <a:solidFill>
                  <a:schemeClr val="bg1"/>
                </a:solidFill>
              </a:rPr>
              <a:t>g</a:t>
            </a:r>
            <a:r>
              <a:rPr lang="de-DE" smtClean="0">
                <a:solidFill>
                  <a:schemeClr val="bg1"/>
                </a:solidFill>
              </a:rPr>
              <a:t>.schilling@asklepios.com</a:t>
            </a:r>
            <a:endParaRPr lang="de-DE" dirty="0" smtClean="0">
              <a:solidFill>
                <a:schemeClr val="bg1"/>
              </a:solidFill>
            </a:endParaRPr>
          </a:p>
        </p:txBody>
      </p:sp>
      <p:pic>
        <p:nvPicPr>
          <p:cNvPr id="5" name="Sound 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850185543"/>
      </p:ext>
    </p:extLst>
  </p:cSld>
  <p:clrMapOvr>
    <a:masterClrMapping/>
  </p:clrMapOvr>
  <mc:AlternateContent xmlns:mc="http://schemas.openxmlformats.org/markup-compatibility/2006" xmlns:p14="http://schemas.microsoft.com/office/powerpoint/2010/main">
    <mc:Choice Requires="p14">
      <p:transition spd="slow" p14:dur="2000" advTm="13359"/>
    </mc:Choice>
    <mc:Fallback xmlns="">
      <p:transition spd="slow" advTm="133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el 1"/>
          <p:cNvSpPr>
            <a:spLocks noGrp="1"/>
          </p:cNvSpPr>
          <p:nvPr>
            <p:ph type="title"/>
          </p:nvPr>
        </p:nvSpPr>
        <p:spPr>
          <a:xfrm>
            <a:off x="395288" y="61293"/>
            <a:ext cx="8350251" cy="847427"/>
          </a:xfrm>
        </p:spPr>
        <p:txBody>
          <a:bodyPr>
            <a:normAutofit/>
          </a:bodyPr>
          <a:lstStyle/>
          <a:p>
            <a:r>
              <a:rPr lang="de-DE" dirty="0" smtClean="0">
                <a:solidFill>
                  <a:srgbClr val="446280"/>
                </a:solidFill>
              </a:rPr>
              <a:t>Neuerkrankungs- und Sterberaten 1970-2010</a:t>
            </a:r>
          </a:p>
        </p:txBody>
      </p:sp>
      <p:pic>
        <p:nvPicPr>
          <p:cNvPr id="3" name="Bild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32992" y="3831168"/>
            <a:ext cx="5344160" cy="2550160"/>
          </a:xfrm>
          <a:prstGeom prst="rect">
            <a:avLst/>
          </a:prstGeom>
        </p:spPr>
      </p:pic>
      <p:pic>
        <p:nvPicPr>
          <p:cNvPr id="4" name="Bild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288" y="1024798"/>
            <a:ext cx="5369560" cy="2636520"/>
          </a:xfrm>
          <a:prstGeom prst="rect">
            <a:avLst/>
          </a:prstGeom>
        </p:spPr>
      </p:pic>
      <p:sp>
        <p:nvSpPr>
          <p:cNvPr id="5" name="Textfeld 4"/>
          <p:cNvSpPr txBox="1"/>
          <p:nvPr/>
        </p:nvSpPr>
        <p:spPr bwMode="gray">
          <a:xfrm>
            <a:off x="447248" y="3645024"/>
            <a:ext cx="1582484" cy="215444"/>
          </a:xfrm>
          <a:prstGeom prst="rect">
            <a:avLst/>
          </a:prstGeom>
          <a:noFill/>
        </p:spPr>
        <p:txBody>
          <a:bodyPr wrap="none" lIns="0" tIns="0" rIns="0" bIns="0" rtlCol="0">
            <a:spAutoFit/>
          </a:bodyPr>
          <a:lstStyle/>
          <a:p>
            <a:r>
              <a:rPr lang="de-DE" sz="1400" smtClean="0">
                <a:solidFill>
                  <a:srgbClr val="446280"/>
                </a:solidFill>
                <a:latin typeface="+mj-lt"/>
              </a:rPr>
              <a:t>Neuerkrankungsrate</a:t>
            </a:r>
            <a:endParaRPr lang="de-DE" sz="1400" dirty="0" err="1" smtClean="0">
              <a:solidFill>
                <a:srgbClr val="446280"/>
              </a:solidFill>
              <a:latin typeface="+mj-lt"/>
            </a:endParaRPr>
          </a:p>
        </p:txBody>
      </p:sp>
      <p:sp>
        <p:nvSpPr>
          <p:cNvPr id="6" name="Textfeld 5"/>
          <p:cNvSpPr txBox="1"/>
          <p:nvPr/>
        </p:nvSpPr>
        <p:spPr bwMode="gray">
          <a:xfrm>
            <a:off x="3432992" y="6412686"/>
            <a:ext cx="692497" cy="184666"/>
          </a:xfrm>
          <a:prstGeom prst="rect">
            <a:avLst/>
          </a:prstGeom>
          <a:noFill/>
        </p:spPr>
        <p:txBody>
          <a:bodyPr wrap="none" lIns="0" tIns="0" rIns="0" bIns="0" rtlCol="0">
            <a:spAutoFit/>
          </a:bodyPr>
          <a:lstStyle/>
          <a:p>
            <a:r>
              <a:rPr lang="de-DE" sz="1200" smtClean="0">
                <a:solidFill>
                  <a:srgbClr val="446280"/>
                </a:solidFill>
                <a:latin typeface="+mj-lt"/>
              </a:rPr>
              <a:t>Sterberate</a:t>
            </a:r>
            <a:endParaRPr lang="de-DE" sz="1200" dirty="0" err="1" smtClean="0">
              <a:solidFill>
                <a:srgbClr val="446280"/>
              </a:solidFill>
              <a:latin typeface="+mj-lt"/>
            </a:endParaRPr>
          </a:p>
        </p:txBody>
      </p:sp>
      <p:pic>
        <p:nvPicPr>
          <p:cNvPr id="7" name="Bild 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5288" y="5419090"/>
            <a:ext cx="2646680" cy="746760"/>
          </a:xfrm>
          <a:prstGeom prst="rect">
            <a:avLst/>
          </a:prstGeom>
        </p:spPr>
      </p:pic>
      <p:sp>
        <p:nvSpPr>
          <p:cNvPr id="9" name="Textfeld 8"/>
          <p:cNvSpPr txBox="1"/>
          <p:nvPr/>
        </p:nvSpPr>
        <p:spPr bwMode="gray">
          <a:xfrm>
            <a:off x="449629" y="6597352"/>
            <a:ext cx="2595903" cy="276999"/>
          </a:xfrm>
          <a:prstGeom prst="rect">
            <a:avLst/>
          </a:prstGeom>
          <a:noFill/>
        </p:spPr>
        <p:txBody>
          <a:bodyPr wrap="none" lIns="0" tIns="0" rIns="0" bIns="0" rtlCol="0">
            <a:spAutoFit/>
          </a:bodyPr>
          <a:lstStyle/>
          <a:p>
            <a:r>
              <a:rPr lang="de-DE" i="1" dirty="0" smtClean="0">
                <a:solidFill>
                  <a:schemeClr val="bg1"/>
                </a:solidFill>
              </a:rPr>
              <a:t>Krebs </a:t>
            </a:r>
            <a:r>
              <a:rPr lang="de-DE" i="1" smtClean="0">
                <a:solidFill>
                  <a:schemeClr val="bg1"/>
                </a:solidFill>
              </a:rPr>
              <a:t>in Deutschland 2016.</a:t>
            </a:r>
            <a:endParaRPr lang="de-DE" i="1" dirty="0" err="1" smtClean="0">
              <a:solidFill>
                <a:schemeClr val="bg1"/>
              </a:solidFill>
            </a:endParaRP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475521914"/>
      </p:ext>
    </p:extLst>
  </p:cSld>
  <p:clrMapOvr>
    <a:masterClrMapping/>
  </p:clrMapOvr>
  <p:transition advTm="6353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el 1"/>
          <p:cNvSpPr>
            <a:spLocks noGrp="1"/>
          </p:cNvSpPr>
          <p:nvPr>
            <p:ph type="title"/>
          </p:nvPr>
        </p:nvSpPr>
        <p:spPr>
          <a:xfrm>
            <a:off x="381000" y="-603448"/>
            <a:ext cx="7772400" cy="1470025"/>
          </a:xfrm>
        </p:spPr>
        <p:txBody>
          <a:bodyPr>
            <a:normAutofit/>
          </a:bodyPr>
          <a:lstStyle/>
          <a:p>
            <a:r>
              <a:rPr lang="de-DE" dirty="0" smtClean="0"/>
              <a:t>Situation in der BRD</a:t>
            </a:r>
          </a:p>
        </p:txBody>
      </p:sp>
      <p:sp>
        <p:nvSpPr>
          <p:cNvPr id="4" name="Text Box 4"/>
          <p:cNvSpPr txBox="1">
            <a:spLocks noChangeArrowheads="1"/>
          </p:cNvSpPr>
          <p:nvPr/>
        </p:nvSpPr>
        <p:spPr bwMode="auto">
          <a:xfrm>
            <a:off x="201488" y="1947604"/>
            <a:ext cx="8763000" cy="3785652"/>
          </a:xfrm>
          <a:prstGeom prst="rect">
            <a:avLst/>
          </a:prstGeom>
          <a:ln>
            <a:solidFill>
              <a:srgbClr val="FFFFFF"/>
            </a:solidFill>
            <a:headEnd/>
            <a:tailEnd/>
          </a:ln>
        </p:spPr>
        <p:style>
          <a:lnRef idx="2">
            <a:schemeClr val="accent3"/>
          </a:lnRef>
          <a:fillRef idx="1">
            <a:schemeClr val="lt1"/>
          </a:fillRef>
          <a:effectRef idx="0">
            <a:schemeClr val="accent3"/>
          </a:effectRef>
          <a:fontRef idx="minor">
            <a:schemeClr val="dk1"/>
          </a:fontRef>
        </p:style>
        <p:txBody>
          <a:bodyPr>
            <a:prstTxWarp prst="textNoShape">
              <a:avLst/>
            </a:prstTxWarp>
            <a:spAutoFit/>
          </a:bodyPr>
          <a:lstStyle/>
          <a:p>
            <a:pPr marL="266700" indent="-266700">
              <a:spcBef>
                <a:spcPct val="50000"/>
              </a:spcBef>
              <a:defRPr/>
            </a:pPr>
            <a:r>
              <a:rPr lang="de-DE" sz="2400" dirty="0">
                <a:solidFill>
                  <a:srgbClr val="000000"/>
                </a:solidFill>
              </a:rPr>
              <a:t> </a:t>
            </a:r>
            <a:r>
              <a:rPr lang="de-DE" sz="2400" b="1" dirty="0">
                <a:solidFill>
                  <a:srgbClr val="000000"/>
                </a:solidFill>
              </a:rPr>
              <a:t>Neuerkrankungsrate </a:t>
            </a:r>
            <a:r>
              <a:rPr lang="de-DE" sz="2400" dirty="0">
                <a:solidFill>
                  <a:srgbClr val="000000"/>
                </a:solidFill>
              </a:rPr>
              <a:t>von ca. </a:t>
            </a:r>
            <a:r>
              <a:rPr lang="de-DE" sz="2400" b="1" dirty="0" smtClean="0">
                <a:solidFill>
                  <a:srgbClr val="000000"/>
                </a:solidFill>
              </a:rPr>
              <a:t>480.000</a:t>
            </a:r>
            <a:r>
              <a:rPr lang="de-DE" sz="2400" dirty="0" smtClean="0">
                <a:solidFill>
                  <a:srgbClr val="000000"/>
                </a:solidFill>
              </a:rPr>
              <a:t> </a:t>
            </a:r>
            <a:r>
              <a:rPr lang="de-DE" sz="2400" dirty="0">
                <a:solidFill>
                  <a:srgbClr val="000000"/>
                </a:solidFill>
              </a:rPr>
              <a:t>Krebserkrankungen </a:t>
            </a:r>
          </a:p>
          <a:p>
            <a:pPr marL="266700" indent="-266700">
              <a:spcBef>
                <a:spcPct val="50000"/>
              </a:spcBef>
              <a:defRPr/>
            </a:pPr>
            <a:r>
              <a:rPr lang="de-DE" sz="2400" b="1" dirty="0">
                <a:solidFill>
                  <a:srgbClr val="000000"/>
                </a:solidFill>
              </a:rPr>
              <a:t> </a:t>
            </a:r>
            <a:r>
              <a:rPr lang="de-DE" sz="2400" b="1" dirty="0" smtClean="0">
                <a:solidFill>
                  <a:srgbClr val="000000"/>
                </a:solidFill>
              </a:rPr>
              <a:t>5-Jahres-Überlebensraten:	66% </a:t>
            </a:r>
            <a:r>
              <a:rPr lang="de-DE" sz="2400" dirty="0">
                <a:solidFill>
                  <a:srgbClr val="000000"/>
                </a:solidFill>
              </a:rPr>
              <a:t>bei Frauen</a:t>
            </a:r>
          </a:p>
          <a:p>
            <a:pPr marL="266700" indent="-266700">
              <a:spcBef>
                <a:spcPct val="50000"/>
              </a:spcBef>
              <a:defRPr/>
            </a:pPr>
            <a:r>
              <a:rPr lang="de-DE" sz="2400" b="1" dirty="0">
                <a:solidFill>
                  <a:srgbClr val="000000"/>
                </a:solidFill>
              </a:rPr>
              <a:t>					</a:t>
            </a:r>
            <a:r>
              <a:rPr lang="de-DE" sz="2400" b="1" dirty="0" smtClean="0">
                <a:solidFill>
                  <a:srgbClr val="000000"/>
                </a:solidFill>
              </a:rPr>
              <a:t> 	61% </a:t>
            </a:r>
            <a:r>
              <a:rPr lang="de-DE" sz="2400" dirty="0">
                <a:solidFill>
                  <a:srgbClr val="000000"/>
                </a:solidFill>
              </a:rPr>
              <a:t>bei </a:t>
            </a:r>
            <a:r>
              <a:rPr lang="de-DE" sz="2400" dirty="0" smtClean="0">
                <a:solidFill>
                  <a:srgbClr val="000000"/>
                </a:solidFill>
              </a:rPr>
              <a:t>Männern</a:t>
            </a:r>
          </a:p>
          <a:p>
            <a:pPr marL="266700" indent="-266700">
              <a:spcBef>
                <a:spcPct val="50000"/>
              </a:spcBef>
              <a:defRPr/>
            </a:pPr>
            <a:r>
              <a:rPr lang="de-DE" sz="2400" dirty="0" smtClean="0">
                <a:solidFill>
                  <a:srgbClr val="000000"/>
                </a:solidFill>
              </a:rPr>
              <a:t>10-Jahres-Überlebensraten:		</a:t>
            </a:r>
            <a:r>
              <a:rPr lang="de-DE" sz="2400" b="1" dirty="0" smtClean="0">
                <a:solidFill>
                  <a:srgbClr val="000000"/>
                </a:solidFill>
              </a:rPr>
              <a:t>61% </a:t>
            </a:r>
            <a:r>
              <a:rPr lang="de-DE" sz="2400" dirty="0">
                <a:solidFill>
                  <a:srgbClr val="000000"/>
                </a:solidFill>
              </a:rPr>
              <a:t>bei Frauen</a:t>
            </a:r>
          </a:p>
          <a:p>
            <a:pPr marL="266700" indent="-266700">
              <a:spcBef>
                <a:spcPct val="50000"/>
              </a:spcBef>
              <a:defRPr/>
            </a:pPr>
            <a:r>
              <a:rPr lang="de-DE" sz="2400" b="1" dirty="0">
                <a:solidFill>
                  <a:srgbClr val="000000"/>
                </a:solidFill>
              </a:rPr>
              <a:t>					  </a:t>
            </a:r>
            <a:r>
              <a:rPr lang="de-DE" sz="2400" b="1" dirty="0" smtClean="0">
                <a:solidFill>
                  <a:srgbClr val="000000"/>
                </a:solidFill>
              </a:rPr>
              <a:t> 	57% </a:t>
            </a:r>
            <a:r>
              <a:rPr lang="de-DE" sz="2400" dirty="0">
                <a:solidFill>
                  <a:srgbClr val="000000"/>
                </a:solidFill>
              </a:rPr>
              <a:t>bei Männern</a:t>
            </a:r>
          </a:p>
          <a:p>
            <a:pPr marL="266700" indent="-266700">
              <a:spcBef>
                <a:spcPct val="50000"/>
              </a:spcBef>
              <a:defRPr/>
            </a:pPr>
            <a:endParaRPr lang="de-DE" sz="2400" dirty="0">
              <a:solidFill>
                <a:srgbClr val="000000"/>
              </a:solidFill>
            </a:endParaRPr>
          </a:p>
          <a:p>
            <a:pPr marL="266700" indent="-266700">
              <a:spcBef>
                <a:spcPct val="50000"/>
              </a:spcBef>
              <a:defRPr/>
            </a:pPr>
            <a:r>
              <a:rPr lang="de-DE" sz="2400" b="1" dirty="0">
                <a:solidFill>
                  <a:srgbClr val="000000"/>
                </a:solidFill>
              </a:rPr>
              <a:t> </a:t>
            </a:r>
          </a:p>
        </p:txBody>
      </p:sp>
      <p:pic>
        <p:nvPicPr>
          <p:cNvPr id="7" name="Bild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68176" y="4852094"/>
            <a:ext cx="2646680" cy="746760"/>
          </a:xfrm>
          <a:prstGeom prst="rect">
            <a:avLst/>
          </a:prstGeom>
        </p:spPr>
      </p:pic>
      <p:sp>
        <p:nvSpPr>
          <p:cNvPr id="10" name="Textfeld 9"/>
          <p:cNvSpPr txBox="1"/>
          <p:nvPr/>
        </p:nvSpPr>
        <p:spPr bwMode="gray">
          <a:xfrm>
            <a:off x="449629" y="6597352"/>
            <a:ext cx="2595903" cy="276999"/>
          </a:xfrm>
          <a:prstGeom prst="rect">
            <a:avLst/>
          </a:prstGeom>
          <a:noFill/>
        </p:spPr>
        <p:txBody>
          <a:bodyPr wrap="none" lIns="0" tIns="0" rIns="0" bIns="0" rtlCol="0">
            <a:spAutoFit/>
          </a:bodyPr>
          <a:lstStyle/>
          <a:p>
            <a:r>
              <a:rPr lang="de-DE" i="1" dirty="0" smtClean="0">
                <a:solidFill>
                  <a:schemeClr val="bg1"/>
                </a:solidFill>
              </a:rPr>
              <a:t>Krebs in Deutschland 2016.</a:t>
            </a:r>
          </a:p>
        </p:txBody>
      </p:sp>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1677538886"/>
      </p:ext>
    </p:extLst>
  </p:cSld>
  <p:clrMapOvr>
    <a:masterClrMapping/>
  </p:clrMapOvr>
  <p:transition advTm="4815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nhaltsplatzhalter 5" descr="3.tiff"/>
          <p:cNvPicPr>
            <a:picLocks noGrp="1" noChangeAspect="1"/>
          </p:cNvPicPr>
          <p:nvPr>
            <p:ph idx="1"/>
          </p:nvPr>
        </p:nvPicPr>
        <p:blipFill>
          <a:blip r:embed="rId4"/>
          <a:srcRect l="-35397" r="-35397"/>
          <a:stretch>
            <a:fillRect/>
          </a:stretch>
        </p:blipFill>
        <p:spPr>
          <a:xfrm>
            <a:off x="76200" y="1371600"/>
            <a:ext cx="9006036" cy="4953000"/>
          </a:xfrm>
        </p:spPr>
      </p:pic>
      <p:sp>
        <p:nvSpPr>
          <p:cNvPr id="5" name="Titel 3"/>
          <p:cNvSpPr>
            <a:spLocks noGrp="1"/>
          </p:cNvSpPr>
          <p:nvPr>
            <p:ph type="ctrTitle"/>
          </p:nvPr>
        </p:nvSpPr>
        <p:spPr>
          <a:xfrm>
            <a:off x="395536" y="-417289"/>
            <a:ext cx="7772400" cy="1470025"/>
          </a:xfrm>
        </p:spPr>
        <p:txBody>
          <a:bodyPr>
            <a:normAutofit/>
          </a:bodyPr>
          <a:lstStyle/>
          <a:p>
            <a:r>
              <a:rPr lang="de-DE" dirty="0" smtClean="0"/>
              <a:t>Verteilung des 5-Jahres ÜL auf die </a:t>
            </a:r>
            <a:r>
              <a:rPr lang="de-DE" smtClean="0"/>
              <a:t>verschiedenen </a:t>
            </a:r>
            <a:br>
              <a:rPr lang="de-DE" smtClean="0"/>
            </a:br>
            <a:r>
              <a:rPr lang="de-DE" smtClean="0"/>
              <a:t>Entitäten</a:t>
            </a:r>
            <a:endParaRPr lang="de-DE" dirty="0"/>
          </a:p>
        </p:txBody>
      </p:sp>
      <p:sp>
        <p:nvSpPr>
          <p:cNvPr id="7" name="Textfeld 6"/>
          <p:cNvSpPr txBox="1"/>
          <p:nvPr/>
        </p:nvSpPr>
        <p:spPr bwMode="gray">
          <a:xfrm>
            <a:off x="395289" y="6597352"/>
            <a:ext cx="2650244" cy="276999"/>
          </a:xfrm>
          <a:prstGeom prst="rect">
            <a:avLst/>
          </a:prstGeom>
          <a:noFill/>
        </p:spPr>
        <p:txBody>
          <a:bodyPr wrap="square" lIns="0" tIns="0" rIns="0" bIns="0" rtlCol="0">
            <a:spAutoFit/>
          </a:bodyPr>
          <a:lstStyle/>
          <a:p>
            <a:r>
              <a:rPr lang="de-DE" i="1" dirty="0" smtClean="0">
                <a:solidFill>
                  <a:schemeClr val="bg1"/>
                </a:solidFill>
              </a:rPr>
              <a:t>Krebs </a:t>
            </a:r>
            <a:r>
              <a:rPr lang="de-DE" i="1" smtClean="0">
                <a:solidFill>
                  <a:schemeClr val="bg1"/>
                </a:solidFill>
              </a:rPr>
              <a:t>in Deutschland 2014.</a:t>
            </a:r>
            <a:endParaRPr lang="de-DE" i="1" dirty="0" err="1" smtClean="0">
              <a:solidFill>
                <a:schemeClr val="bg1"/>
              </a:solidFill>
            </a:endParaRPr>
          </a:p>
        </p:txBody>
      </p:sp>
      <p:pic>
        <p:nvPicPr>
          <p:cNvPr id="8" name="Bild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5288" y="6037282"/>
            <a:ext cx="1985010" cy="560070"/>
          </a:xfrm>
          <a:prstGeom prst="rect">
            <a:avLst/>
          </a:prstGeom>
        </p:spPr>
      </p:pic>
      <p:pic>
        <p:nvPicPr>
          <p:cNvPr id="2" name="Sound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115300" y="5829300"/>
            <a:ext cx="812800" cy="812800"/>
          </a:xfrm>
          <a:prstGeom prst="rect">
            <a:avLst/>
          </a:prstGeom>
        </p:spPr>
      </p:pic>
    </p:spTree>
    <p:extLst>
      <p:ext uri="{BB962C8B-B14F-4D97-AF65-F5344CB8AC3E}">
        <p14:creationId xmlns:p14="http://schemas.microsoft.com/office/powerpoint/2010/main" val="795892131"/>
      </p:ext>
    </p:extLst>
  </p:cSld>
  <p:clrMapOvr>
    <a:masterClrMapping/>
  </p:clrMapOvr>
  <mc:AlternateContent xmlns:mc="http://schemas.openxmlformats.org/markup-compatibility/2006" xmlns:p14="http://schemas.microsoft.com/office/powerpoint/2010/main">
    <mc:Choice Requires="p14">
      <p:transition spd="slow" p14:dur="2000" advTm="78559"/>
    </mc:Choice>
    <mc:Fallback xmlns="">
      <p:transition spd="slow" advTm="785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19.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1.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2.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25.xml><?xml version="1.0" encoding="utf-8"?>
<p:tagLst xmlns:a="http://schemas.openxmlformats.org/drawingml/2006/main" xmlns:r="http://schemas.openxmlformats.org/officeDocument/2006/relationships" xmlns:p="http://schemas.openxmlformats.org/presentationml/2006/main">
  <p:tag name="TIMING" val="|4.8|16.2"/>
</p:tagLst>
</file>

<file path=ppt/tags/tag26.xml><?xml version="1.0" encoding="utf-8"?>
<p:tagLst xmlns:a="http://schemas.openxmlformats.org/drawingml/2006/main" xmlns:r="http://schemas.openxmlformats.org/officeDocument/2006/relationships" xmlns:p="http://schemas.openxmlformats.org/presentationml/2006/main">
  <p:tag name="TIMING" val="|0.8|6.5|28"/>
</p:tagLst>
</file>

<file path=ppt/tags/tag27.xml><?xml version="1.0" encoding="utf-8"?>
<p:tagLst xmlns:a="http://schemas.openxmlformats.org/drawingml/2006/main" xmlns:r="http://schemas.openxmlformats.org/officeDocument/2006/relationships" xmlns:p="http://schemas.openxmlformats.org/presentationml/2006/main">
  <p:tag name="TIMING" val="|7.2|19|9.4"/>
</p:tagLst>
</file>

<file path=ppt/tags/tag28.xml><?xml version="1.0" encoding="utf-8"?>
<p:tagLst xmlns:a="http://schemas.openxmlformats.org/drawingml/2006/main" xmlns:r="http://schemas.openxmlformats.org/officeDocument/2006/relationships" xmlns:p="http://schemas.openxmlformats.org/presentationml/2006/main">
  <p:tag name="TIMING" val="|29.5"/>
</p:tagLst>
</file>

<file path=ppt/tags/tag29.xml><?xml version="1.0" encoding="utf-8"?>
<p:tagLst xmlns:a="http://schemas.openxmlformats.org/drawingml/2006/main" xmlns:r="http://schemas.openxmlformats.org/officeDocument/2006/relationships" xmlns:p="http://schemas.openxmlformats.org/presentationml/2006/main">
  <p:tag name="TIMING" val="|15.3"/>
</p:tagLst>
</file>

<file path=ppt/tags/tag3.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30.xml><?xml version="1.0" encoding="utf-8"?>
<p:tagLst xmlns:a="http://schemas.openxmlformats.org/drawingml/2006/main" xmlns:r="http://schemas.openxmlformats.org/officeDocument/2006/relationships" xmlns:p="http://schemas.openxmlformats.org/presentationml/2006/main">
  <p:tag name="TIMING" val="|4.9"/>
</p:tagLst>
</file>

<file path=ppt/tags/tag31.xml><?xml version="1.0" encoding="utf-8"?>
<p:tagLst xmlns:a="http://schemas.openxmlformats.org/drawingml/2006/main" xmlns:r="http://schemas.openxmlformats.org/officeDocument/2006/relationships" xmlns:p="http://schemas.openxmlformats.org/presentationml/2006/main">
  <p:tag name="TIMING" val="|0.6"/>
</p:tagLst>
</file>

<file path=ppt/tags/tag32.xml><?xml version="1.0" encoding="utf-8"?>
<p:tagLst xmlns:a="http://schemas.openxmlformats.org/drawingml/2006/main" xmlns:r="http://schemas.openxmlformats.org/officeDocument/2006/relationships" xmlns:p="http://schemas.openxmlformats.org/presentationml/2006/main">
  <p:tag name="TIMING" val="|7.1"/>
</p:tagLst>
</file>

<file path=ppt/tags/tag4.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7.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8.xml><?xml version="1.0" encoding="utf-8"?>
<p:tagLst xmlns:a="http://schemas.openxmlformats.org/drawingml/2006/main" xmlns:r="http://schemas.openxmlformats.org/officeDocument/2006/relationships" xmlns:p="http://schemas.openxmlformats.org/presentationml/2006/main">
  <p:tag name="VCTCREATESHAPEHANDLED" val="0"/>
</p:tagLst>
</file>

<file path=ppt/tags/tag9.xml><?xml version="1.0" encoding="utf-8"?>
<p:tagLst xmlns:a="http://schemas.openxmlformats.org/drawingml/2006/main" xmlns:r="http://schemas.openxmlformats.org/officeDocument/2006/relationships" xmlns:p="http://schemas.openxmlformats.org/presentationml/2006/main">
  <p:tag name="VCTCREATESHAPEHANDLED" val="0"/>
</p:tagLst>
</file>

<file path=ppt/theme/theme1.xml><?xml version="1.0" encoding="utf-8"?>
<a:theme xmlns:a="http://schemas.openxmlformats.org/drawingml/2006/main" name="Asklepios_PPT-Vorlage_2015">
  <a:themeElements>
    <a:clrScheme name="Asklepios">
      <a:dk1>
        <a:srgbClr val="000000"/>
      </a:dk1>
      <a:lt1>
        <a:srgbClr val="FFFFFF"/>
      </a:lt1>
      <a:dk2>
        <a:srgbClr val="D84000"/>
      </a:dk2>
      <a:lt2>
        <a:srgbClr val="FFC200"/>
      </a:lt2>
      <a:accent1>
        <a:srgbClr val="446280"/>
      </a:accent1>
      <a:accent2>
        <a:srgbClr val="00925A"/>
      </a:accent2>
      <a:accent3>
        <a:srgbClr val="1692C6"/>
      </a:accent3>
      <a:accent4>
        <a:srgbClr val="BDC3C7"/>
      </a:accent4>
      <a:accent5>
        <a:srgbClr val="6E6E6E"/>
      </a:accent5>
      <a:accent6>
        <a:srgbClr val="BFBB11"/>
      </a:accent6>
      <a:hlink>
        <a:srgbClr val="7BD3A7"/>
      </a:hlink>
      <a:folHlink>
        <a:srgbClr val="BAE8D1"/>
      </a:folHlink>
    </a:clrScheme>
    <a:fontScheme name="Asklepios">
      <a:majorFont>
        <a:latin typeface="Franklin Gothic Medium"/>
        <a:ea typeface=""/>
        <a:cs typeface=""/>
      </a:majorFont>
      <a:minorFont>
        <a:latin typeface="Palatino Linotype"/>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tlCol="0" anchor="ctr"/>
      <a:lstStyle>
        <a:defPPr algn="ctr">
          <a:buClr>
            <a:schemeClr val="accent2"/>
          </a:buClr>
          <a:buFont typeface="Arial" pitchFamily="34" charset="0"/>
          <a:buNone/>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180000" indent="-180000">
          <a:buFont typeface="Wingdings" panose="05000000000000000000" pitchFamily="2" charset="2"/>
          <a:buChar char="§"/>
          <a:defRPr dirty="0" err="1" smtClean="0"/>
        </a:defPPr>
      </a:lstStyle>
    </a:txDef>
  </a:objectDefaults>
  <a:extraClrSchemeLst/>
  <a:custClrLst>
    <a:custClr>
      <a:srgbClr val="283D4F"/>
    </a:custClr>
    <a:custClr>
      <a:srgbClr val="005C39"/>
    </a:custClr>
    <a:custClr>
      <a:srgbClr val="1692C6"/>
    </a:custClr>
    <a:custClr>
      <a:srgbClr val="6E6E6E"/>
    </a:custClr>
    <a:custClr>
      <a:srgbClr val="BFC611"/>
    </a:custClr>
    <a:custClr>
      <a:srgbClr val="FFCC00"/>
    </a:custClr>
    <a:custClr>
      <a:srgbClr val="D84000"/>
    </a:custClr>
    <a:custClr>
      <a:srgbClr val="8F336B"/>
    </a:custClr>
    <a:custClr>
      <a:srgbClr val="FFFFFF"/>
    </a:custClr>
    <a:custClr>
      <a:srgbClr val="FFFFFF"/>
    </a:custClr>
    <a:custClr>
      <a:srgbClr val="446280"/>
    </a:custClr>
    <a:custClr>
      <a:srgbClr val="00925A"/>
    </a:custClr>
    <a:custClr>
      <a:srgbClr val="67B8DA"/>
    </a:custClr>
    <a:custClr>
      <a:srgbClr val="BDC3C7"/>
    </a:custClr>
    <a:custClr>
      <a:srgbClr val="D5D364"/>
    </a:custClr>
    <a:custClr>
      <a:srgbClr val="FFDE59"/>
    </a:custClr>
    <a:custClr>
      <a:srgbClr val="E88801"/>
    </a:custClr>
    <a:custClr>
      <a:srgbClr val="B67A9F"/>
    </a:custClr>
    <a:custClr>
      <a:srgbClr val="FFFFFF"/>
    </a:custClr>
    <a:custClr>
      <a:srgbClr val="FFFFFF"/>
    </a:custClr>
    <a:custClr>
      <a:srgbClr val="8599AC"/>
    </a:custClr>
    <a:custClr>
      <a:srgbClr val="59B894"/>
    </a:custClr>
    <a:custClr>
      <a:srgbClr val="B9DEEE"/>
    </a:custClr>
    <a:custClr>
      <a:srgbClr val="DEE1E3"/>
    </a:custClr>
    <a:custClr>
      <a:srgbClr val="ECEAB7"/>
    </a:custClr>
    <a:custClr>
      <a:srgbClr val="FFF0B2"/>
    </a:custClr>
    <a:custClr>
      <a:srgbClr val="F0B25A"/>
    </a:custClr>
    <a:custClr>
      <a:srgbClr val="DDC1D2"/>
    </a:custClr>
    <a:custClr>
      <a:srgbClr val="FFFFFF"/>
    </a:custClr>
    <a:custClr>
      <a:srgbClr val="FFFFFF"/>
    </a:custClr>
    <a:custClr>
      <a:srgbClr val="C7D0D9"/>
    </a:custClr>
    <a:custClr>
      <a:srgbClr val="B2DECD"/>
    </a:custClr>
    <a:custClr>
      <a:srgbClr val="E0F1F8"/>
    </a:custClr>
    <a:custClr>
      <a:srgbClr val="EBEDEE"/>
    </a:custClr>
    <a:custClr>
      <a:srgbClr val="F7F6E1"/>
    </a:custClr>
    <a:custClr>
      <a:srgbClr val="FFF9E1"/>
    </a:custClr>
    <a:custClr>
      <a:srgbClr val="F8DBB2"/>
    </a:custClr>
    <a:custClr>
      <a:srgbClr val="ECDCE6"/>
    </a:custClr>
    <a:custClr>
      <a:srgbClr val="FFFFFF"/>
    </a:custClr>
    <a:custClr>
      <a:srgbClr val="FFFFFF"/>
    </a:custClr>
  </a:custClrLst>
</a:theme>
</file>

<file path=ppt/theme/theme2.xml><?xml version="1.0" encoding="utf-8"?>
<a:theme xmlns:a="http://schemas.openxmlformats.org/drawingml/2006/main" name="Larissa-Design">
  <a:themeElements>
    <a:clrScheme name="Asklepios">
      <a:dk1>
        <a:srgbClr val="000000"/>
      </a:dk1>
      <a:lt1>
        <a:srgbClr val="FFFFFF"/>
      </a:lt1>
      <a:dk2>
        <a:srgbClr val="E88801"/>
      </a:dk2>
      <a:lt2>
        <a:srgbClr val="FFC200"/>
      </a:lt2>
      <a:accent1>
        <a:srgbClr val="283D4F"/>
      </a:accent1>
      <a:accent2>
        <a:srgbClr val="00915A"/>
      </a:accent2>
      <a:accent3>
        <a:srgbClr val="6E6E6E"/>
      </a:accent3>
      <a:accent4>
        <a:srgbClr val="BDC3C7"/>
      </a:accent4>
      <a:accent5>
        <a:srgbClr val="E0DED8"/>
      </a:accent5>
      <a:accent6>
        <a:srgbClr val="F4F3F1"/>
      </a:accent6>
      <a:hlink>
        <a:srgbClr val="7BD3A7"/>
      </a:hlink>
      <a:folHlink>
        <a:srgbClr val="BAE8D1"/>
      </a:folHlink>
    </a:clrScheme>
    <a:fontScheme name="Asklepios">
      <a:majorFont>
        <a:latin typeface="Franklin Gothic Medium"/>
        <a:ea typeface=""/>
        <a:cs typeface=""/>
      </a:majorFont>
      <a:minorFont>
        <a:latin typeface="Palatino Linotype"/>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tlCol="0" anchor="ctr"/>
      <a:lstStyle>
        <a:defPPr algn="ctr">
          <a:buClr>
            <a:schemeClr val="accent2"/>
          </a:buClr>
          <a:buFont typeface="Arial" pitchFamily="34" charset="0"/>
          <a:buNone/>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180000" indent="-180000">
          <a:buFont typeface="Wingdings" panose="05000000000000000000" pitchFamily="2" charset="2"/>
          <a:buChar char="§"/>
          <a:defRPr dirty="0" err="1" smtClean="0"/>
        </a:defPPr>
      </a:lstStyle>
    </a:txDef>
  </a:objectDefaults>
  <a:extraClrSchemeLst/>
</a:theme>
</file>

<file path=ppt/theme/theme3.xml><?xml version="1.0" encoding="utf-8"?>
<a:theme xmlns:a="http://schemas.openxmlformats.org/drawingml/2006/main" name="Larissa-Design">
  <a:themeElements>
    <a:clrScheme name="Asklepios">
      <a:dk1>
        <a:srgbClr val="000000"/>
      </a:dk1>
      <a:lt1>
        <a:srgbClr val="FFFFFF"/>
      </a:lt1>
      <a:dk2>
        <a:srgbClr val="E88801"/>
      </a:dk2>
      <a:lt2>
        <a:srgbClr val="FFC200"/>
      </a:lt2>
      <a:accent1>
        <a:srgbClr val="283D4F"/>
      </a:accent1>
      <a:accent2>
        <a:srgbClr val="00915A"/>
      </a:accent2>
      <a:accent3>
        <a:srgbClr val="6E6E6E"/>
      </a:accent3>
      <a:accent4>
        <a:srgbClr val="BDC3C7"/>
      </a:accent4>
      <a:accent5>
        <a:srgbClr val="E0DED8"/>
      </a:accent5>
      <a:accent6>
        <a:srgbClr val="F4F3F1"/>
      </a:accent6>
      <a:hlink>
        <a:srgbClr val="7BD3A7"/>
      </a:hlink>
      <a:folHlink>
        <a:srgbClr val="BAE8D1"/>
      </a:folHlink>
    </a:clrScheme>
    <a:fontScheme name="Asklepios">
      <a:majorFont>
        <a:latin typeface="Franklin Gothic Medium"/>
        <a:ea typeface=""/>
        <a:cs typeface=""/>
      </a:majorFont>
      <a:minorFont>
        <a:latin typeface="Palatino Linotype"/>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bg1"/>
        </a:solidFill>
        <a:ln w="9525">
          <a:solidFill>
            <a:schemeClr val="tx1"/>
          </a:solidFill>
        </a:ln>
      </a:spPr>
      <a:bodyPr rtlCol="0" anchor="ctr"/>
      <a:lstStyle>
        <a:defPPr algn="ctr">
          <a:buClr>
            <a:schemeClr val="accent2"/>
          </a:buClr>
          <a:buFont typeface="Arial" pitchFamily="34" charset="0"/>
          <a:buNone/>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bodyPr/>
      <a:lstStyle/>
      <a:style>
        <a:lnRef idx="1">
          <a:schemeClr val="accent1"/>
        </a:lnRef>
        <a:fillRef idx="0">
          <a:schemeClr val="accent1"/>
        </a:fillRef>
        <a:effectRef idx="0">
          <a:schemeClr val="accent1"/>
        </a:effectRef>
        <a:fontRef idx="minor">
          <a:schemeClr val="tx1"/>
        </a:fontRef>
      </a:style>
    </a:lnDef>
    <a:txDef>
      <a:spPr bwMode="gray">
        <a:noFill/>
      </a:spPr>
      <a:bodyPr wrap="none" lIns="0" tIns="0" rIns="0" bIns="0" rtlCol="0">
        <a:spAutoFit/>
      </a:bodyPr>
      <a:lstStyle>
        <a:defPPr marL="180000" indent="-180000">
          <a:buFont typeface="Wingdings" panose="05000000000000000000" pitchFamily="2" charset="2"/>
          <a:buChar char="§"/>
          <a:defRPr dirty="0" err="1" smtClean="0"/>
        </a:defPPr>
      </a:lst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5F45D7C4394DA341A1E822DF0D68F542" ma:contentTypeVersion="6" ma:contentTypeDescription="Ein neues Dokument erstellen." ma:contentTypeScope="" ma:versionID="befc99527d5bdd63c18dd8df699621c5">
  <xsd:schema xmlns:xsd="http://www.w3.org/2001/XMLSchema" xmlns:xs="http://www.w3.org/2001/XMLSchema" xmlns:p="http://schemas.microsoft.com/office/2006/metadata/properties" xmlns:ns3="81908abe-58c4-4cd9-999c-6f8a116506c2" targetNamespace="http://schemas.microsoft.com/office/2006/metadata/properties" ma:root="true" ma:fieldsID="54d89aa8ba508247f0a6ba25a66e64d6" ns3:_="">
    <xsd:import namespace="81908abe-58c4-4cd9-999c-6f8a116506c2"/>
    <xsd:element name="properties">
      <xsd:complexType>
        <xsd:sequence>
          <xsd:element name="documentManagement">
            <xsd:complexType>
              <xsd:all>
                <xsd:element ref="ns3:_dlc_DocId" minOccurs="0"/>
                <xsd:element ref="ns3:_dlc_DocIdUrl" minOccurs="0"/>
                <xsd:element ref="ns3: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908abe-58c4-4cd9-999c-6f8a116506c2" elementFormDefault="qualified">
    <xsd:import namespace="http://schemas.microsoft.com/office/2006/documentManagement/types"/>
    <xsd:import namespace="http://schemas.microsoft.com/office/infopath/2007/PartnerControls"/>
    <xsd:element name="_dlc_DocId" ma:index="8" nillable="true" ma:displayName="Wert der Dokument-ID" ma:description="Der Wert der diesem Element zugewiesenen Dokument-ID." ma:internalName="_dlc_DocId" ma:readOnly="true">
      <xsd:simpleType>
        <xsd:restriction base="dms:Text"/>
      </xsd:simpleType>
    </xsd:element>
    <xsd:element name="_dlc_DocIdUrl" ma:index="9" nillable="true" ma:displayName="Dokument-ID" ma:description="Permanenter Hyperlink zu diesem Dok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BED8554-891E-4F46-AB55-BA4CC7F68D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908abe-58c4-4cd9-999c-6f8a116506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F3C9579-379A-4428-85B0-168BEB0F2E09}">
  <ds:schemaRefs>
    <ds:schemaRef ds:uri="http://purl.org/dc/dcmitype/"/>
    <ds:schemaRef ds:uri="http://schemas.openxmlformats.org/package/2006/metadata/core-properties"/>
    <ds:schemaRef ds:uri="http://purl.org/dc/terms/"/>
    <ds:schemaRef ds:uri="http://purl.org/dc/elements/1.1/"/>
    <ds:schemaRef ds:uri="http://www.w3.org/XML/1998/namespace"/>
    <ds:schemaRef ds:uri="http://schemas.microsoft.com/office/infopath/2007/PartnerControls"/>
    <ds:schemaRef ds:uri="81908abe-58c4-4cd9-999c-6f8a116506c2"/>
    <ds:schemaRef ds:uri="http://schemas.microsoft.com/office/2006/documentManagement/types"/>
    <ds:schemaRef ds:uri="http://schemas.microsoft.com/office/2006/metadata/properties"/>
  </ds:schemaRefs>
</ds:datastoreItem>
</file>

<file path=customXml/itemProps3.xml><?xml version="1.0" encoding="utf-8"?>
<ds:datastoreItem xmlns:ds="http://schemas.openxmlformats.org/officeDocument/2006/customXml" ds:itemID="{E6F54812-7EA8-4246-A5D7-13CEDC446C3C}">
  <ds:schemaRefs>
    <ds:schemaRef ds:uri="http://schemas.microsoft.com/sharepoint/events"/>
  </ds:schemaRefs>
</ds:datastoreItem>
</file>

<file path=customXml/itemProps4.xml><?xml version="1.0" encoding="utf-8"?>
<ds:datastoreItem xmlns:ds="http://schemas.openxmlformats.org/officeDocument/2006/customXml" ds:itemID="{B2377FFF-7CC1-4E6E-B977-2D912661FDD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PowerpointTuZ</Template>
  <TotalTime>0</TotalTime>
  <Words>2037</Words>
  <Application>Microsoft Office PowerPoint</Application>
  <PresentationFormat>Bildschirmpräsentation (4:3)</PresentationFormat>
  <Paragraphs>444</Paragraphs>
  <Slides>62</Slides>
  <Notes>11</Notes>
  <HiddenSlides>0</HiddenSlides>
  <MMClips>62</MMClips>
  <ScaleCrop>false</ScaleCrop>
  <HeadingPairs>
    <vt:vector size="8" baseType="variant">
      <vt:variant>
        <vt:lpstr>Verwendete Schriftarten</vt:lpstr>
      </vt:variant>
      <vt:variant>
        <vt:i4>13</vt:i4>
      </vt:variant>
      <vt:variant>
        <vt:lpstr>Design</vt:lpstr>
      </vt:variant>
      <vt:variant>
        <vt:i4>1</vt:i4>
      </vt:variant>
      <vt:variant>
        <vt:lpstr>Eingebettete OLE-Server</vt:lpstr>
      </vt:variant>
      <vt:variant>
        <vt:i4>1</vt:i4>
      </vt:variant>
      <vt:variant>
        <vt:lpstr>Folientitel</vt:lpstr>
      </vt:variant>
      <vt:variant>
        <vt:i4>62</vt:i4>
      </vt:variant>
    </vt:vector>
  </HeadingPairs>
  <TitlesOfParts>
    <vt:vector size="77" baseType="lpstr">
      <vt:lpstr>Arial Unicode MS</vt:lpstr>
      <vt:lpstr>ＭＳ Ｐゴシック</vt:lpstr>
      <vt:lpstr>SimSun</vt:lpstr>
      <vt:lpstr>Arial</vt:lpstr>
      <vt:lpstr>Book Antiqua</vt:lpstr>
      <vt:lpstr>Calibri</vt:lpstr>
      <vt:lpstr>Franklin Gothic Book</vt:lpstr>
      <vt:lpstr>Franklin Gothic Medium</vt:lpstr>
      <vt:lpstr>Minion</vt:lpstr>
      <vt:lpstr>Palatino Linotype</vt:lpstr>
      <vt:lpstr>Times</vt:lpstr>
      <vt:lpstr>Times New Roman</vt:lpstr>
      <vt:lpstr>Wingdings</vt:lpstr>
      <vt:lpstr>Asklepios_PPT-Vorlage_2015</vt:lpstr>
      <vt:lpstr>think-cell Folie</vt:lpstr>
      <vt:lpstr>Wie entsteht Krebs? - biologische und medizinische Grundlagen   PD Dr. Georgia Schilling</vt:lpstr>
      <vt:lpstr>Was ist Krebs?</vt:lpstr>
      <vt:lpstr>Was ist Krebs?</vt:lpstr>
      <vt:lpstr>„Onkos“</vt:lpstr>
      <vt:lpstr>biologische und medizinische Grundlagen  von Krebs</vt:lpstr>
      <vt:lpstr>PowerPoint-Präsentation</vt:lpstr>
      <vt:lpstr>Neuerkrankungs- und Sterberaten 1970-2010</vt:lpstr>
      <vt:lpstr>Situation in der BRD</vt:lpstr>
      <vt:lpstr>Verteilung des 5-Jahres ÜL auf die verschiedenen  Entitäten</vt:lpstr>
      <vt:lpstr>Altersverteilung</vt:lpstr>
      <vt:lpstr>PowerPoint-Präsentation</vt:lpstr>
      <vt:lpstr>normale und maligne Zellen</vt:lpstr>
      <vt:lpstr>normale Zelle – transformierte Zelle</vt:lpstr>
      <vt:lpstr>normales Gleichgewicht</vt:lpstr>
      <vt:lpstr>Kanzerogenese</vt:lpstr>
      <vt:lpstr>Kanzerogenese – „multiple hit model“</vt:lpstr>
      <vt:lpstr>Kanzerogenese</vt:lpstr>
      <vt:lpstr>Kanzerogenese – physikalische Onkogene</vt:lpstr>
      <vt:lpstr>Kanzerogenese - Kokanzerogene</vt:lpstr>
      <vt:lpstr>Kanzerogenese - Onkogene</vt:lpstr>
      <vt:lpstr>Kanzerogenese – chemische Kanzerogene</vt:lpstr>
      <vt:lpstr>Adenom-Karzinom-Sequenz bei Darmkrebs</vt:lpstr>
      <vt:lpstr>PowerPoint-Präsentation</vt:lpstr>
      <vt:lpstr>PowerPoint-Präsentation</vt:lpstr>
      <vt:lpstr>„Krebsauslöser“</vt:lpstr>
      <vt:lpstr>Krebs einfach nur Pech?</vt:lpstr>
      <vt:lpstr>Krebs einfach nur Pech?</vt:lpstr>
      <vt:lpstr>PowerPoint-Präsentation</vt:lpstr>
      <vt:lpstr>Metastasierung</vt:lpstr>
      <vt:lpstr>Metastasierungswege</vt:lpstr>
      <vt:lpstr>Metastasierungsmuster</vt:lpstr>
      <vt:lpstr>PowerPoint-Präsentation</vt:lpstr>
      <vt:lpstr>PowerPoint-Präsentation</vt:lpstr>
      <vt:lpstr>PowerPoint-Präsentation</vt:lpstr>
      <vt:lpstr>lokal-ablative Verfahren</vt:lpstr>
      <vt:lpstr>systemische Therapie</vt:lpstr>
      <vt:lpstr>PowerPoint-Präsentation</vt:lpstr>
      <vt:lpstr>Signaltransduktion</vt:lpstr>
      <vt:lpstr>„Knotenpunkte“</vt:lpstr>
      <vt:lpstr>„Knotenpunkte“ richtig treffen</vt:lpstr>
      <vt:lpstr>Einteilung klassischer Zytostatika</vt:lpstr>
      <vt:lpstr>Einteilung nach Angriffspunkt im Zellzyklus</vt:lpstr>
      <vt:lpstr>Wirkmechanismen der Chemotherapie</vt:lpstr>
      <vt:lpstr>„neue“ = molekulare = zielgerichtete Therapien</vt:lpstr>
      <vt:lpstr>„Targets“/“Ziele“ in der onkologischen Therapie</vt:lpstr>
      <vt:lpstr>zielgerichtete Therapien</vt:lpstr>
      <vt:lpstr>Wirkmechanismen „neuer Substanzen“</vt:lpstr>
      <vt:lpstr>PowerPoint-Präsentation</vt:lpstr>
      <vt:lpstr>Nebenwirkungen sind nicht einfach voraus zu sehen oder zu erklären</vt:lpstr>
      <vt:lpstr>akute Nebenwirkungen von Chemotherapien oder  neuen Substanzen </vt:lpstr>
      <vt:lpstr>Spättoxizität</vt:lpstr>
      <vt:lpstr>Spättoxizität</vt:lpstr>
      <vt:lpstr>Fatigue-Symptomatik</vt:lpstr>
      <vt:lpstr>Bedeutung der Therapie- Nebenwirkungen für Patienten</vt:lpstr>
      <vt:lpstr>PowerPoint-Präsentation</vt:lpstr>
      <vt:lpstr>Entwicklung neuer Substanzen</vt:lpstr>
      <vt:lpstr>Überlebenszeiten mit chronischen  internistischen Erkrankungen </vt:lpstr>
      <vt:lpstr>exazerbierte COPD, Mortalität nach Entlassung </vt:lpstr>
      <vt:lpstr>LANGZEITÜBERLEBEN</vt:lpstr>
      <vt:lpstr>Spezialsprechstunde</vt:lpstr>
      <vt:lpstr>PowerPoint-Präsentation</vt:lpstr>
      <vt:lpstr>Danke für Ihre Aufmerksamkeit!</vt:lpstr>
    </vt:vector>
  </TitlesOfParts>
  <Company>Asklepios Kliniken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Thema der Präsentation</dc:subject>
  <dc:creator>Friedrich Hagenmüller</dc:creator>
  <dc:description>Optimiert für PowerPoint 2007.</dc:description>
  <cp:lastModifiedBy>Schilling, Georgia</cp:lastModifiedBy>
  <cp:revision>30</cp:revision>
  <cp:lastPrinted>2015-05-22T08:32:07Z</cp:lastPrinted>
  <dcterms:created xsi:type="dcterms:W3CDTF">2017-02-12T21:26:02Z</dcterms:created>
  <dcterms:modified xsi:type="dcterms:W3CDTF">2020-04-22T07:55:08Z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0x0101005F45D7C4394DA341A1E822DF0D68F542</vt:lpwstr>
  </property>
</Properties>
</file>