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m4a" ContentType="audio/mp4"/>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heme/theme3.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7.xml" ContentType="application/vnd.openxmlformats-officedocument.presentationml.tags+xml"/>
  <Override PartName="/ppt/notesSlides/notesSlide22.xml" ContentType="application/vnd.openxmlformats-officedocument.presentationml.notesSlide+xml"/>
  <Override PartName="/ppt/tags/tag28.xml" ContentType="application/vnd.openxmlformats-officedocument.presentationml.tags+xml"/>
  <Override PartName="/ppt/notesSlides/notesSlide23.xml" ContentType="application/vnd.openxmlformats-officedocument.presentationml.notesSlide+xml"/>
  <Override PartName="/ppt/tags/tag2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51"/>
  </p:notesMasterIdLst>
  <p:handoutMasterIdLst>
    <p:handoutMasterId r:id="rId52"/>
  </p:handoutMasterIdLst>
  <p:sldIdLst>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3" r:id="rId48"/>
    <p:sldId id="325" r:id="rId49"/>
    <p:sldId id="324" r:id="rId50"/>
  </p:sldIdLst>
  <p:sldSz cx="9144000" cy="6858000" type="screen4x3"/>
  <p:notesSz cx="6858000" cy="9144000"/>
  <p:custDataLst>
    <p:tags r:id="rId53"/>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35">
          <p15:clr>
            <a:srgbClr val="A4A3A4"/>
          </p15:clr>
        </p15:guide>
        <p15:guide id="2" orient="horz" pos="3884">
          <p15:clr>
            <a:srgbClr val="A4A3A4"/>
          </p15:clr>
        </p15:guide>
        <p15:guide id="3" orient="horz" pos="663">
          <p15:clr>
            <a:srgbClr val="A4A3A4"/>
          </p15:clr>
        </p15:guide>
        <p15:guide id="4" pos="5511">
          <p15:clr>
            <a:srgbClr val="A4A3A4"/>
          </p15:clr>
        </p15:guide>
        <p15:guide id="5" pos="249">
          <p15:clr>
            <a:srgbClr val="A4A3A4"/>
          </p15:clr>
        </p15:guide>
      </p15:sldGuideLst>
    </p:ext>
    <p:ext uri="{2D200454-40CA-4A62-9FC3-DE9A4176ACB9}">
      <p15:notesGuideLst xmlns:p15="http://schemas.microsoft.com/office/powerpoint/2012/main">
        <p15:guide id="1" orient="horz" pos="5602">
          <p15:clr>
            <a:srgbClr val="A4A3A4"/>
          </p15:clr>
        </p15:guide>
        <p15:guide id="2" orient="horz" pos="5375">
          <p15:clr>
            <a:srgbClr val="A4A3A4"/>
          </p15:clr>
        </p15:guide>
        <p15:guide id="3" pos="346">
          <p15:clr>
            <a:srgbClr val="A4A3A4"/>
          </p15:clr>
        </p15:guide>
        <p15:guide id="4" pos="3974">
          <p15:clr>
            <a:srgbClr val="A4A3A4"/>
          </p15:clr>
        </p15:guide>
        <p15:guide id="5" pos="111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ette Elwert" initials="a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107F4E9-9DCA-4DDE-A1D2-A53A3229F052}">
  <a:tblStyle styleId="{C107F4E9-9DCA-4DDE-A1D2-A53A3229F052}" styleName="Asklepios Tabelle">
    <a:wholeTbl>
      <a:tcTxStyle>
        <a:fontRef idx="minor">
          <a:prstClr val="black"/>
        </a:fontRef>
        <a:schemeClr val="dk1"/>
      </a:tcTxStyle>
      <a:tcStyle>
        <a:tcBdr>
          <a:left>
            <a:ln>
              <a:noFill/>
            </a:ln>
          </a:left>
          <a:right>
            <a:ln>
              <a:noFill/>
            </a:ln>
          </a:right>
          <a:top>
            <a:ln>
              <a:noFill/>
            </a:ln>
          </a:top>
          <a:bottom>
            <a:ln w="9525" cmpd="sng">
              <a:solidFill>
                <a:srgbClr val="6E6E6E"/>
              </a:solidFill>
            </a:ln>
          </a:bottom>
          <a:insideH>
            <a:ln w="9525" cmpd="sng">
              <a:solidFill>
                <a:srgbClr val="6E6E6E"/>
              </a:solidFill>
            </a:ln>
          </a:insideH>
          <a:insideV>
            <a:ln>
              <a:noFill/>
            </a:ln>
          </a:insideV>
        </a:tcBdr>
        <a:fill>
          <a:noFill/>
        </a:fill>
      </a:tcStyle>
    </a:wholeTbl>
    <a:lastCol>
      <a:tcTxStyle>
        <a:fontRef idx="minor">
          <a:prstClr val="black"/>
        </a:fontRef>
        <a:schemeClr val="accent2"/>
      </a:tcTxStyle>
      <a:tcStyle>
        <a:tcBdr/>
      </a:tcStyle>
    </a:lastCol>
  </a:tblStyle>
  <a:tblStyle styleId="{E089D475-31BC-458A-B892-42E9EC374E00}" styleName="Asklepios Agenda">
    <a:wholeTbl>
      <a:tcTxStyle>
        <a:fontRef idx="major">
          <a:prstClr val="black"/>
        </a:fontRef>
        <a:schemeClr val="accent1"/>
      </a:tcTxStyle>
      <a:tcStyle>
        <a:tcBdr>
          <a:left>
            <a:ln>
              <a:noFill/>
            </a:ln>
          </a:left>
          <a:right>
            <a:ln>
              <a:noFill/>
            </a:ln>
          </a:right>
          <a:top>
            <a:ln>
              <a:noFill/>
            </a:ln>
          </a:top>
          <a:bottom>
            <a:ln w="9525" cmpd="sng">
              <a:solidFill>
                <a:srgbClr val="6E6E6E"/>
              </a:solidFill>
            </a:ln>
          </a:bottom>
          <a:insideH>
            <a:ln w="9525" cmpd="sng">
              <a:solidFill>
                <a:srgbClr val="6E6E6E"/>
              </a:solidFill>
            </a:ln>
          </a:insideH>
          <a:insideV>
            <a:ln>
              <a:noFill/>
            </a:ln>
          </a:insideV>
        </a:tcBdr>
        <a:fill>
          <a:noFill/>
        </a:fill>
      </a:tcStyle>
    </a:wholeTbl>
    <a:lastCol>
      <a:tcTxStyle>
        <a:fontRef idx="major">
          <a:prstClr val="black"/>
        </a:fontRef>
        <a:schemeClr val="accent1"/>
      </a:tcTxStyle>
      <a:tcStyle>
        <a:tcBdr/>
      </a:tcStyle>
    </a:lastCo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70" autoAdjust="0"/>
    <p:restoredTop sz="94660"/>
  </p:normalViewPr>
  <p:slideViewPr>
    <p:cSldViewPr showGuides="1">
      <p:cViewPr varScale="1">
        <p:scale>
          <a:sx n="75" d="100"/>
          <a:sy n="75" d="100"/>
        </p:scale>
        <p:origin x="1548" y="54"/>
      </p:cViewPr>
      <p:guideLst>
        <p:guide orient="horz" pos="935"/>
        <p:guide orient="horz" pos="3884"/>
        <p:guide orient="horz" pos="663"/>
        <p:guide pos="5511"/>
        <p:guide pos="249"/>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76" d="100"/>
          <a:sy n="76" d="100"/>
        </p:scale>
        <p:origin x="-2634" y="-90"/>
      </p:cViewPr>
      <p:guideLst>
        <p:guide orient="horz" pos="5602"/>
        <p:guide orient="horz" pos="5375"/>
        <p:guide pos="346"/>
        <p:guide pos="3974"/>
        <p:guide pos="111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gs" Target="tags/tag1.xml"/><Relationship Id="rId58"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heme" Target="../theme/theme3.xml"/><Relationship Id="rId4" Type="http://schemas.openxmlformats.org/officeDocument/2006/relationships/image" Target="../media/image9.em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eck 8"/>
          <p:cNvSpPr/>
          <p:nvPr>
            <p:custDataLst>
              <p:tags r:id="rId2"/>
            </p:custDataLst>
          </p:nvPr>
        </p:nvSpPr>
        <p:spPr bwMode="gray">
          <a:xfrm>
            <a:off x="0" y="8893176"/>
            <a:ext cx="6876000" cy="2873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Datumsplatzhalter 2"/>
          <p:cNvSpPr>
            <a:spLocks noGrp="1"/>
          </p:cNvSpPr>
          <p:nvPr>
            <p:ph type="dt" sz="quarter" idx="1"/>
          </p:nvPr>
        </p:nvSpPr>
        <p:spPr bwMode="gray">
          <a:xfrm>
            <a:off x="549276" y="8893175"/>
            <a:ext cx="1223541" cy="250824"/>
          </a:xfrm>
          <a:prstGeom prst="rect">
            <a:avLst/>
          </a:prstGeom>
        </p:spPr>
        <p:txBody>
          <a:bodyPr vert="horz" lIns="0" tIns="0" rIns="0" bIns="0" rtlCol="0" anchor="ctr" anchorCtr="0"/>
          <a:lstStyle>
            <a:lvl1pPr algn="r">
              <a:defRPr sz="1200"/>
            </a:lvl1pPr>
          </a:lstStyle>
          <a:p>
            <a:pPr algn="l"/>
            <a:fld id="{19651D50-4654-4391-A0C4-A323962745EE}" type="datetime1">
              <a:rPr lang="de-DE" sz="1000" smtClean="0">
                <a:solidFill>
                  <a:schemeClr val="bg1"/>
                </a:solidFill>
                <a:latin typeface="Franklin Gothic Book" pitchFamily="34" charset="0"/>
              </a:rPr>
              <a:pPr algn="l"/>
              <a:t>16.04.2020</a:t>
            </a:fld>
            <a:endParaRPr lang="de-DE" sz="1000">
              <a:solidFill>
                <a:schemeClr val="bg1"/>
              </a:solidFill>
              <a:latin typeface="Franklin Gothic Book" pitchFamily="34" charset="0"/>
            </a:endParaRPr>
          </a:p>
        </p:txBody>
      </p:sp>
      <p:sp>
        <p:nvSpPr>
          <p:cNvPr id="4" name="Fußzeilenplatzhalter 3"/>
          <p:cNvSpPr>
            <a:spLocks noGrp="1"/>
          </p:cNvSpPr>
          <p:nvPr>
            <p:ph type="ftr" sz="quarter" idx="2"/>
          </p:nvPr>
        </p:nvSpPr>
        <p:spPr bwMode="gray">
          <a:xfrm>
            <a:off x="1844824" y="8893175"/>
            <a:ext cx="3888432" cy="249238"/>
          </a:xfrm>
          <a:prstGeom prst="rect">
            <a:avLst/>
          </a:prstGeom>
        </p:spPr>
        <p:txBody>
          <a:bodyPr vert="horz" lIns="0" tIns="0" rIns="0" bIns="0" rtlCol="0" anchor="ctr" anchorCtr="0"/>
          <a:lstStyle>
            <a:lvl1pPr algn="l">
              <a:defRPr sz="1200"/>
            </a:lvl1pPr>
          </a:lstStyle>
          <a:p>
            <a:endParaRPr lang="de-DE" sz="1000" dirty="0">
              <a:solidFill>
                <a:schemeClr val="bg1"/>
              </a:solidFill>
              <a:latin typeface="Franklin Gothic Book" pitchFamily="34" charset="0"/>
            </a:endParaRPr>
          </a:p>
        </p:txBody>
      </p:sp>
      <p:sp>
        <p:nvSpPr>
          <p:cNvPr id="5" name="Foliennummernplatzhalter 4"/>
          <p:cNvSpPr>
            <a:spLocks noGrp="1"/>
          </p:cNvSpPr>
          <p:nvPr>
            <p:ph type="sldNum" sz="quarter" idx="3"/>
          </p:nvPr>
        </p:nvSpPr>
        <p:spPr bwMode="gray">
          <a:xfrm>
            <a:off x="5805264" y="8893175"/>
            <a:ext cx="503461" cy="249238"/>
          </a:xfrm>
          <a:prstGeom prst="rect">
            <a:avLst/>
          </a:prstGeom>
        </p:spPr>
        <p:txBody>
          <a:bodyPr vert="horz" lIns="0" tIns="0" rIns="0" bIns="0" rtlCol="0" anchor="ctr" anchorCtr="0"/>
          <a:lstStyle>
            <a:lvl1pPr algn="r">
              <a:defRPr sz="1200"/>
            </a:lvl1pPr>
          </a:lstStyle>
          <a:p>
            <a:fld id="{8B3CF8FF-8231-4FB1-9DEA-6FA9542D5EE1}" type="slidenum">
              <a:rPr lang="de-DE" sz="1000" smtClean="0">
                <a:solidFill>
                  <a:schemeClr val="bg1"/>
                </a:solidFill>
                <a:latin typeface="Franklin Gothic Book" pitchFamily="34" charset="0"/>
              </a:rPr>
              <a:pPr/>
              <a:t>‹Nr.›</a:t>
            </a:fld>
            <a:endParaRPr lang="de-DE" sz="1000">
              <a:solidFill>
                <a:schemeClr val="bg1"/>
              </a:solidFill>
              <a:latin typeface="Franklin Gothic Book" pitchFamily="34" charset="0"/>
            </a:endParaRPr>
          </a:p>
        </p:txBody>
      </p:sp>
      <p:pic>
        <p:nvPicPr>
          <p:cNvPr id="10" name="Picture 9"/>
          <p:cNvPicPr>
            <a:picLocks noChangeAspect="1" noChangeArrowheads="1"/>
          </p:cNvPicPr>
          <p:nvPr>
            <p:custDataLst>
              <p:tags r:id="rId3"/>
            </p:custDataLst>
          </p:nvPr>
        </p:nvPicPr>
        <p:blipFill>
          <a:blip r:embed="rId4" cstate="print">
            <a:extLst>
              <a:ext uri="{28A0092B-C50C-407E-A947-70E740481C1C}">
                <a14:useLocalDpi xmlns:a14="http://schemas.microsoft.com/office/drawing/2010/main" val="0"/>
              </a:ext>
            </a:extLst>
          </a:blip>
          <a:srcRect b="30486"/>
          <a:stretch>
            <a:fillRect/>
          </a:stretch>
        </p:blipFill>
        <p:spPr bwMode="gray">
          <a:xfrm>
            <a:off x="4509121" y="310505"/>
            <a:ext cx="1800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93036390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2" Type="http://schemas.openxmlformats.org/officeDocument/2006/relationships/tags" Target="../tags/tag22.xml"/><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hteck 7"/>
          <p:cNvSpPr/>
          <p:nvPr>
            <p:custDataLst>
              <p:tags r:id="rId2"/>
            </p:custDataLst>
          </p:nvPr>
        </p:nvSpPr>
        <p:spPr bwMode="gray">
          <a:xfrm>
            <a:off x="0" y="8893176"/>
            <a:ext cx="6876000" cy="2873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Datumsplatzhalter 2"/>
          <p:cNvSpPr>
            <a:spLocks noGrp="1"/>
          </p:cNvSpPr>
          <p:nvPr>
            <p:ph type="dt" idx="1"/>
          </p:nvPr>
        </p:nvSpPr>
        <p:spPr bwMode="gray">
          <a:xfrm>
            <a:off x="549276" y="8894762"/>
            <a:ext cx="1223963" cy="249238"/>
          </a:xfrm>
          <a:prstGeom prst="rect">
            <a:avLst/>
          </a:prstGeom>
        </p:spPr>
        <p:txBody>
          <a:bodyPr vert="horz" lIns="0" tIns="0" rIns="0" bIns="0" rtlCol="0" anchor="ctr" anchorCtr="0"/>
          <a:lstStyle>
            <a:lvl1pPr algn="l">
              <a:defRPr sz="1000">
                <a:solidFill>
                  <a:schemeClr val="bg1"/>
                </a:solidFill>
                <a:latin typeface="Franklin Gothic Book" pitchFamily="34" charset="0"/>
              </a:defRPr>
            </a:lvl1pPr>
          </a:lstStyle>
          <a:p>
            <a:fld id="{683BA933-7109-4FB4-8904-50F821E60B1D}" type="datetime1">
              <a:rPr lang="de-DE" smtClean="0"/>
              <a:pPr/>
              <a:t>16.04.2020</a:t>
            </a:fld>
            <a:endParaRPr lang="de-DE" dirty="0"/>
          </a:p>
        </p:txBody>
      </p:sp>
      <p:sp>
        <p:nvSpPr>
          <p:cNvPr id="4" name="Folienbildplatzhalter 3"/>
          <p:cNvSpPr>
            <a:spLocks noGrp="1" noRot="1" noChangeAspect="1"/>
          </p:cNvSpPr>
          <p:nvPr>
            <p:ph type="sldImg" idx="2"/>
          </p:nvPr>
        </p:nvSpPr>
        <p:spPr bwMode="gray">
          <a:xfrm>
            <a:off x="549275"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gray">
          <a:xfrm>
            <a:off x="549275" y="4343399"/>
            <a:ext cx="5759450" cy="4189413"/>
          </a:xfrm>
          <a:prstGeom prst="rect">
            <a:avLst/>
          </a:prstGeom>
        </p:spPr>
        <p:txBody>
          <a:bodyPr vert="horz" lIns="0" tIns="0" rIns="0" bIns="0" rtlCol="0">
            <a:no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6" name="Fußzeilenplatzhalter 5"/>
          <p:cNvSpPr>
            <a:spLocks noGrp="1"/>
          </p:cNvSpPr>
          <p:nvPr>
            <p:ph type="ftr" sz="quarter" idx="4"/>
          </p:nvPr>
        </p:nvSpPr>
        <p:spPr bwMode="gray">
          <a:xfrm>
            <a:off x="1844824" y="8893175"/>
            <a:ext cx="3888433" cy="249238"/>
          </a:xfrm>
          <a:prstGeom prst="rect">
            <a:avLst/>
          </a:prstGeom>
        </p:spPr>
        <p:txBody>
          <a:bodyPr vert="horz" lIns="0" tIns="0" rIns="0" bIns="0" rtlCol="0" anchor="ctr" anchorCtr="0"/>
          <a:lstStyle>
            <a:lvl1pPr algn="l">
              <a:defRPr sz="1000">
                <a:solidFill>
                  <a:schemeClr val="bg1"/>
                </a:solidFill>
                <a:latin typeface="Franklin Gothic Book" pitchFamily="34" charset="0"/>
              </a:defRPr>
            </a:lvl1pPr>
          </a:lstStyle>
          <a:p>
            <a:endParaRPr lang="de-DE" dirty="0"/>
          </a:p>
        </p:txBody>
      </p:sp>
      <p:sp>
        <p:nvSpPr>
          <p:cNvPr id="7" name="Foliennummernplatzhalter 6"/>
          <p:cNvSpPr>
            <a:spLocks noGrp="1"/>
          </p:cNvSpPr>
          <p:nvPr>
            <p:ph type="sldNum" sz="quarter" idx="5"/>
          </p:nvPr>
        </p:nvSpPr>
        <p:spPr bwMode="gray">
          <a:xfrm>
            <a:off x="5805489" y="8893175"/>
            <a:ext cx="503236" cy="249238"/>
          </a:xfrm>
          <a:prstGeom prst="rect">
            <a:avLst/>
          </a:prstGeom>
        </p:spPr>
        <p:txBody>
          <a:bodyPr vert="horz" lIns="0" tIns="0" rIns="0" bIns="0" rtlCol="0" anchor="ctr" anchorCtr="0"/>
          <a:lstStyle>
            <a:lvl1pPr algn="r">
              <a:defRPr sz="1000">
                <a:solidFill>
                  <a:schemeClr val="bg1"/>
                </a:solidFill>
                <a:latin typeface="Franklin Gothic Book" pitchFamily="34" charset="0"/>
              </a:defRPr>
            </a:lvl1pPr>
          </a:lstStyle>
          <a:p>
            <a:fld id="{5407C051-E29B-41C6-878A-34F5899A9332}" type="slidenum">
              <a:rPr lang="de-DE" smtClean="0"/>
              <a:pPr/>
              <a:t>‹Nr.›</a:t>
            </a:fld>
            <a:endParaRPr lang="de-DE"/>
          </a:p>
        </p:txBody>
      </p:sp>
    </p:spTree>
    <p:extLst>
      <p:ext uri="{BB962C8B-B14F-4D97-AF65-F5344CB8AC3E}">
        <p14:creationId xmlns:p14="http://schemas.microsoft.com/office/powerpoint/2010/main" val="2500409795"/>
      </p:ext>
    </p:extLst>
  </p:cSld>
  <p:clrMap bg1="lt1" tx1="dk1" bg2="lt2" tx2="dk2" accent1="accent1" accent2="accent2" accent3="accent3" accent4="accent4" accent5="accent5" accent6="accent6" hlink="hlink" folHlink="folHlink"/>
  <p:hf hdr="0"/>
  <p:notesStyle>
    <a:lvl1pPr marL="0" algn="l" defTabSz="914400" rtl="0" eaLnBrk="1" latinLnBrk="0" hangingPunct="1">
      <a:spcAft>
        <a:spcPts val="400"/>
      </a:spcAft>
      <a:defRPr sz="1200" kern="1200">
        <a:solidFill>
          <a:schemeClr val="accent2"/>
        </a:solidFill>
        <a:latin typeface="+mj-lt"/>
        <a:ea typeface="+mn-ea"/>
        <a:cs typeface="+mn-cs"/>
      </a:defRPr>
    </a:lvl1pPr>
    <a:lvl2pPr marL="0" indent="0" algn="l" defTabSz="914400" rtl="0" eaLnBrk="1" latinLnBrk="0" hangingPunct="1">
      <a:spcAft>
        <a:spcPts val="200"/>
      </a:spcAft>
      <a:defRPr sz="1200" kern="1200">
        <a:solidFill>
          <a:schemeClr val="tx1"/>
        </a:solidFill>
        <a:latin typeface="+mn-lt"/>
        <a:ea typeface="+mn-ea"/>
        <a:cs typeface="+mn-cs"/>
      </a:defRPr>
    </a:lvl2pPr>
    <a:lvl3pPr marL="108000" indent="-108000" algn="l" defTabSz="914400" rtl="0" eaLnBrk="1" latinLnBrk="0" hangingPunct="1">
      <a:buClr>
        <a:schemeClr val="accent2"/>
      </a:buClr>
      <a:buFont typeface="Arial" pitchFamily="34" charset="0"/>
      <a:buChar char="•"/>
      <a:defRPr sz="1200" kern="1200">
        <a:solidFill>
          <a:schemeClr val="tx1"/>
        </a:solidFill>
        <a:latin typeface="+mn-lt"/>
        <a:ea typeface="+mn-ea"/>
        <a:cs typeface="+mn-cs"/>
      </a:defRPr>
    </a:lvl3pPr>
    <a:lvl4pPr marL="216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4pPr>
    <a:lvl5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5pPr>
    <a:lvl6pPr marL="324000" indent="-108000" algn="l" defTabSz="914400" rtl="0" eaLnBrk="1" latinLnBrk="0" hangingPunct="1">
      <a:buClr>
        <a:schemeClr val="accent2"/>
      </a:buClr>
      <a:buFont typeface="Book Antiqua" pitchFamily="18" charset="0"/>
      <a:buChar char="–"/>
      <a:defRPr sz="1200" kern="1200" baseline="0">
        <a:solidFill>
          <a:schemeClr val="tx1"/>
        </a:solidFill>
        <a:latin typeface="+mn-lt"/>
        <a:ea typeface="+mn-ea"/>
        <a:cs typeface="+mn-cs"/>
      </a:defRPr>
    </a:lvl6pPr>
    <a:lvl7pPr marL="324000" indent="-108000" algn="l" defTabSz="914400" rtl="0" eaLnBrk="1" latinLnBrk="0" hangingPunct="1">
      <a:buClr>
        <a:schemeClr val="accent2"/>
      </a:buClr>
      <a:buFont typeface="Book Antiqua" pitchFamily="18" charset="0"/>
      <a:buChar char="–"/>
      <a:defRPr sz="1200" kern="1200" baseline="0">
        <a:solidFill>
          <a:schemeClr val="tx1"/>
        </a:solidFill>
        <a:latin typeface="+mn-lt"/>
        <a:ea typeface="+mn-ea"/>
        <a:cs typeface="+mn-cs"/>
      </a:defRPr>
    </a:lvl7pPr>
    <a:lvl8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8pPr>
    <a:lvl9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flexikon.doccheck.com/de/Patient"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Quantitativ zunehmend</a:t>
            </a:r>
          </a:p>
          <a:p>
            <a:r>
              <a:rPr lang="de-DE" dirty="0" err="1" smtClean="0"/>
              <a:t>Therapiebegrenzend</a:t>
            </a:r>
            <a:r>
              <a:rPr lang="de-DE" dirty="0" smtClean="0"/>
              <a:t>, </a:t>
            </a:r>
            <a:r>
              <a:rPr lang="de-DE" dirty="0" err="1" smtClean="0"/>
              <a:t>dosislimitierende</a:t>
            </a:r>
            <a:r>
              <a:rPr lang="de-DE" dirty="0" smtClean="0"/>
              <a:t> Toxizität, frühzeitige Therapieunterbrechungen</a:t>
            </a:r>
          </a:p>
          <a:p>
            <a:r>
              <a:rPr lang="de-DE" dirty="0" smtClean="0"/>
              <a:t>Durch die gute </a:t>
            </a:r>
            <a:r>
              <a:rPr lang="de-DE" dirty="0" err="1" smtClean="0"/>
              <a:t>Supportivtherapie</a:t>
            </a:r>
            <a:r>
              <a:rPr lang="de-DE" dirty="0" smtClean="0"/>
              <a:t> von </a:t>
            </a:r>
            <a:r>
              <a:rPr lang="de-DE" dirty="0" err="1" smtClean="0"/>
              <a:t>Hämatotox</a:t>
            </a:r>
            <a:r>
              <a:rPr lang="de-DE" baseline="0" dirty="0" smtClean="0"/>
              <a:t> und </a:t>
            </a:r>
            <a:r>
              <a:rPr lang="de-DE" baseline="0" dirty="0" err="1" smtClean="0"/>
              <a:t>Emesis</a:t>
            </a:r>
            <a:r>
              <a:rPr lang="de-DE" baseline="0" dirty="0" smtClean="0"/>
              <a:t> treten NW wie die </a:t>
            </a:r>
            <a:r>
              <a:rPr lang="de-DE" baseline="0" dirty="0" err="1" smtClean="0"/>
              <a:t>PnP</a:t>
            </a:r>
            <a:r>
              <a:rPr lang="de-DE" baseline="0" dirty="0" smtClean="0"/>
              <a:t> jetzt mehr in den Vordergrund</a:t>
            </a:r>
          </a:p>
          <a:p>
            <a:r>
              <a:rPr lang="de-DE" baseline="0" dirty="0" smtClean="0"/>
              <a:t>Einsatz von </a:t>
            </a:r>
            <a:r>
              <a:rPr lang="de-DE" baseline="0" dirty="0" err="1" smtClean="0"/>
              <a:t>Oxaliplatin</a:t>
            </a:r>
            <a:r>
              <a:rPr lang="de-DE" baseline="0" dirty="0" smtClean="0"/>
              <a:t> oder </a:t>
            </a:r>
            <a:r>
              <a:rPr lang="de-DE" baseline="0" dirty="0" err="1" smtClean="0"/>
              <a:t>Taxanen</a:t>
            </a:r>
            <a:r>
              <a:rPr lang="de-DE" baseline="0" dirty="0" smtClean="0"/>
              <a:t> in der </a:t>
            </a:r>
            <a:r>
              <a:rPr lang="de-DE" baseline="0" dirty="0" err="1" smtClean="0"/>
              <a:t>adjuvanten</a:t>
            </a:r>
            <a:r>
              <a:rPr lang="de-DE" baseline="0" dirty="0" smtClean="0"/>
              <a:t> Therapiesituation</a:t>
            </a:r>
          </a:p>
          <a:p>
            <a:r>
              <a:rPr lang="de-DE" baseline="0" dirty="0" smtClean="0"/>
              <a:t>Tritt in bis zu 38% auf, je nach Protokoll, Kombis und Substanzen</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1</a:t>
            </a:fld>
            <a:endParaRPr lang="de-DE"/>
          </a:p>
        </p:txBody>
      </p:sp>
    </p:spTree>
    <p:extLst>
      <p:ext uri="{BB962C8B-B14F-4D97-AF65-F5344CB8AC3E}">
        <p14:creationId xmlns:p14="http://schemas.microsoft.com/office/powerpoint/2010/main" val="556769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15</a:t>
            </a:fld>
            <a:endParaRPr lang="de-DE"/>
          </a:p>
        </p:txBody>
      </p:sp>
    </p:spTree>
    <p:extLst>
      <p:ext uri="{BB962C8B-B14F-4D97-AF65-F5344CB8AC3E}">
        <p14:creationId xmlns:p14="http://schemas.microsoft.com/office/powerpoint/2010/main" val="1398572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baseline="0" dirty="0" smtClean="0">
                <a:solidFill>
                  <a:schemeClr val="tx1"/>
                </a:solidFill>
                <a:latin typeface="Arial" charset="0"/>
                <a:ea typeface="+mn-ea"/>
                <a:cs typeface="+mn-cs"/>
              </a:rPr>
              <a:t>Zur Bestimmung der Nervenleitgeschwindigkeit (Elektroneurogramm) werden über dem Verlauf</a:t>
            </a:r>
          </a:p>
          <a:p>
            <a:r>
              <a:rPr lang="de-DE" sz="1200" kern="1200" baseline="0" dirty="0" smtClean="0">
                <a:solidFill>
                  <a:schemeClr val="tx1"/>
                </a:solidFill>
                <a:latin typeface="Arial" charset="0"/>
                <a:ea typeface="+mn-ea"/>
                <a:cs typeface="+mn-cs"/>
              </a:rPr>
              <a:t>eines Nervs mehrere Elektroden auf die Haut gesetzt. Gemessen wird, wie schnell der Nerv einen</a:t>
            </a:r>
          </a:p>
          <a:p>
            <a:r>
              <a:rPr lang="de-DE" sz="1200" kern="1200" baseline="0" dirty="0" smtClean="0">
                <a:solidFill>
                  <a:schemeClr val="tx1"/>
                </a:solidFill>
                <a:latin typeface="Arial" charset="0"/>
                <a:ea typeface="+mn-ea"/>
                <a:cs typeface="+mn-cs"/>
              </a:rPr>
              <a:t>elektrischen Impuls zwischen zwei Elektroden weiterleitet. Ist ein Nerv geschädigt, kann die Nervenleitgeschwindigkeit</a:t>
            </a:r>
          </a:p>
          <a:p>
            <a:r>
              <a:rPr lang="de-DE" sz="1200" kern="1200" baseline="0" dirty="0" smtClean="0">
                <a:solidFill>
                  <a:schemeClr val="tx1"/>
                </a:solidFill>
                <a:latin typeface="Arial" charset="0"/>
                <a:ea typeface="+mn-ea"/>
                <a:cs typeface="+mn-cs"/>
              </a:rPr>
              <a:t>abnehmen oder ganz ausfallen. Aus ihrem Wert kann die Art und Schwere der</a:t>
            </a:r>
          </a:p>
          <a:p>
            <a:r>
              <a:rPr lang="de-DE" sz="1200" kern="1200" baseline="0" dirty="0" smtClean="0">
                <a:solidFill>
                  <a:schemeClr val="tx1"/>
                </a:solidFill>
                <a:latin typeface="Arial" charset="0"/>
                <a:ea typeface="+mn-ea"/>
                <a:cs typeface="+mn-cs"/>
              </a:rPr>
              <a:t>Schädigung eingeschätzt werden. Zur Bestimmung der elektrischen Aktivität im Muskel (</a:t>
            </a:r>
            <a:r>
              <a:rPr lang="de-DE" sz="1200" kern="1200" baseline="0" dirty="0" err="1" smtClean="0">
                <a:solidFill>
                  <a:schemeClr val="tx1"/>
                </a:solidFill>
                <a:latin typeface="Arial" charset="0"/>
                <a:ea typeface="+mn-ea"/>
                <a:cs typeface="+mn-cs"/>
              </a:rPr>
              <a:t>Elektromyogramm</a:t>
            </a:r>
            <a:r>
              <a:rPr lang="de-DE" sz="1200" kern="1200" baseline="0" dirty="0" smtClean="0">
                <a:solidFill>
                  <a:schemeClr val="tx1"/>
                </a:solidFill>
                <a:latin typeface="Arial" charset="0"/>
                <a:ea typeface="+mn-ea"/>
                <a:cs typeface="+mn-cs"/>
              </a:rPr>
              <a:t>) werden feine Nadel-</a:t>
            </a:r>
          </a:p>
          <a:p>
            <a:r>
              <a:rPr lang="de-DE" sz="1200" kern="1200" baseline="0" dirty="0" smtClean="0">
                <a:solidFill>
                  <a:schemeClr val="tx1"/>
                </a:solidFill>
                <a:latin typeface="Arial" charset="0"/>
                <a:ea typeface="+mn-ea"/>
                <a:cs typeface="+mn-cs"/>
              </a:rPr>
              <a:t>Elektroden durch die Haut in den Muskel gestochen. In Ruhe und bei Anspannung erfassen sie die</a:t>
            </a:r>
          </a:p>
          <a:p>
            <a:r>
              <a:rPr lang="de-DE" sz="1200" kern="1200" baseline="0" dirty="0" smtClean="0">
                <a:solidFill>
                  <a:schemeClr val="tx1"/>
                </a:solidFill>
                <a:latin typeface="Arial" charset="0"/>
                <a:ea typeface="+mn-ea"/>
                <a:cs typeface="+mn-cs"/>
              </a:rPr>
              <a:t>elektrische Spannung im Muskel, die bei Nervenschädigungen verändert ist. </a:t>
            </a:r>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16</a:t>
            </a:fld>
            <a:endParaRPr lang="de-DE"/>
          </a:p>
        </p:txBody>
      </p:sp>
    </p:spTree>
    <p:extLst>
      <p:ext uri="{BB962C8B-B14F-4D97-AF65-F5344CB8AC3E}">
        <p14:creationId xmlns:p14="http://schemas.microsoft.com/office/powerpoint/2010/main" val="687803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r>
              <a:rPr lang="de-DE" sz="1200" kern="1200" dirty="0" smtClean="0">
                <a:solidFill>
                  <a:schemeClr val="tx1"/>
                </a:solidFill>
                <a:latin typeface="Arial" charset="0"/>
                <a:ea typeface="+mn-ea"/>
                <a:cs typeface="+mn-cs"/>
                <a:hlinkClick r:id="rId3"/>
              </a:rPr>
              <a:t>Romberg: Der</a:t>
            </a:r>
            <a:r>
              <a:rPr lang="de-DE" sz="1200" kern="1200" baseline="0" dirty="0" smtClean="0">
                <a:solidFill>
                  <a:schemeClr val="tx1"/>
                </a:solidFill>
                <a:latin typeface="Arial" charset="0"/>
                <a:ea typeface="+mn-ea"/>
                <a:cs typeface="+mn-cs"/>
                <a:hlinkClick r:id="rId3"/>
              </a:rPr>
              <a:t> </a:t>
            </a:r>
            <a:r>
              <a:rPr lang="de-DE" sz="1200" kern="1200" dirty="0" smtClean="0">
                <a:solidFill>
                  <a:schemeClr val="tx1"/>
                </a:solidFill>
                <a:latin typeface="Arial" charset="0"/>
                <a:ea typeface="+mn-ea"/>
                <a:cs typeface="+mn-cs"/>
                <a:hlinkClick r:id="rId3"/>
              </a:rPr>
              <a:t>Patient steht mit aneinanderliegenden Füßen, vorgestreckten Armen und geschlossenen Augen aufrecht im Raum. Der Untersucher achtet dabei auf (vor allem Schwank-) Bewegungen des Körpers.</a:t>
            </a:r>
            <a:r>
              <a:rPr lang="de-DE" sz="1200" kern="1200" dirty="0" smtClean="0">
                <a:solidFill>
                  <a:schemeClr val="tx1"/>
                </a:solidFill>
                <a:latin typeface="Arial" charset="0"/>
                <a:ea typeface="+mn-ea"/>
                <a:cs typeface="+mn-cs"/>
              </a:rPr>
              <a:t> Testet die Standsicherheit</a:t>
            </a:r>
          </a:p>
          <a:p>
            <a:r>
              <a:rPr lang="de-DE" dirty="0" smtClean="0"/>
              <a:t>Tandemstand: Sturzrisiko</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17</a:t>
            </a:fld>
            <a:endParaRPr lang="de-DE"/>
          </a:p>
        </p:txBody>
      </p:sp>
    </p:spTree>
    <p:extLst>
      <p:ext uri="{BB962C8B-B14F-4D97-AF65-F5344CB8AC3E}">
        <p14:creationId xmlns:p14="http://schemas.microsoft.com/office/powerpoint/2010/main" val="1770354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baseline="0" dirty="0" smtClean="0">
              <a:solidFill>
                <a:schemeClr val="tx1"/>
              </a:solidFill>
              <a:latin typeface="Arial" charset="0"/>
              <a:ea typeface="+mn-ea"/>
              <a:cs typeface="+mn-cs"/>
            </a:endParaRPr>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18</a:t>
            </a:fld>
            <a:endParaRPr lang="de-DE"/>
          </a:p>
        </p:txBody>
      </p:sp>
    </p:spTree>
    <p:extLst>
      <p:ext uri="{BB962C8B-B14F-4D97-AF65-F5344CB8AC3E}">
        <p14:creationId xmlns:p14="http://schemas.microsoft.com/office/powerpoint/2010/main" val="11208677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19</a:t>
            </a:fld>
            <a:endParaRPr lang="de-DE"/>
          </a:p>
        </p:txBody>
      </p:sp>
    </p:spTree>
    <p:extLst>
      <p:ext uri="{BB962C8B-B14F-4D97-AF65-F5344CB8AC3E}">
        <p14:creationId xmlns:p14="http://schemas.microsoft.com/office/powerpoint/2010/main" val="235914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20</a:t>
            </a:fld>
            <a:endParaRPr lang="de-DE"/>
          </a:p>
        </p:txBody>
      </p:sp>
    </p:spTree>
    <p:extLst>
      <p:ext uri="{BB962C8B-B14F-4D97-AF65-F5344CB8AC3E}">
        <p14:creationId xmlns:p14="http://schemas.microsoft.com/office/powerpoint/2010/main" val="1227585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ADL:</a:t>
            </a:r>
            <a:r>
              <a:rPr lang="de-DE" baseline="0" dirty="0" smtClean="0"/>
              <a:t> </a:t>
            </a:r>
            <a:r>
              <a:rPr lang="de-DE" baseline="0" dirty="0" err="1" smtClean="0"/>
              <a:t>Activities</a:t>
            </a:r>
            <a:r>
              <a:rPr lang="de-DE" baseline="0" dirty="0" smtClean="0"/>
              <a:t> in </a:t>
            </a:r>
            <a:r>
              <a:rPr lang="de-DE" baseline="0" dirty="0" err="1" smtClean="0"/>
              <a:t>daily</a:t>
            </a:r>
            <a:r>
              <a:rPr lang="de-DE" baseline="0" dirty="0" smtClean="0"/>
              <a:t> </a:t>
            </a:r>
            <a:r>
              <a:rPr lang="de-DE" baseline="0" dirty="0" err="1" smtClean="0"/>
              <a:t>living</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21</a:t>
            </a:fld>
            <a:endParaRPr lang="de-DE"/>
          </a:p>
        </p:txBody>
      </p:sp>
    </p:spTree>
    <p:extLst>
      <p:ext uri="{BB962C8B-B14F-4D97-AF65-F5344CB8AC3E}">
        <p14:creationId xmlns:p14="http://schemas.microsoft.com/office/powerpoint/2010/main" val="13863309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22</a:t>
            </a:fld>
            <a:endParaRPr lang="de-DE"/>
          </a:p>
        </p:txBody>
      </p:sp>
    </p:spTree>
    <p:extLst>
      <p:ext uri="{BB962C8B-B14F-4D97-AF65-F5344CB8AC3E}">
        <p14:creationId xmlns:p14="http://schemas.microsoft.com/office/powerpoint/2010/main" val="754214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Hydroelektrisches Vollbad</a:t>
            </a:r>
          </a:p>
          <a:p>
            <a:r>
              <a:rPr lang="de-DE" dirty="0" err="1" smtClean="0"/>
              <a:t>Stangerbad</a:t>
            </a:r>
            <a:endParaRPr lang="de-DE" dirty="0" smtClean="0"/>
          </a:p>
          <a:p>
            <a:r>
              <a:rPr lang="de-DE" dirty="0" smtClean="0"/>
              <a:t>Gleichstrom plus Wärme</a:t>
            </a:r>
          </a:p>
          <a:p>
            <a:r>
              <a:rPr lang="de-DE" dirty="0" smtClean="0"/>
              <a:t>Durchblutungssteigerung und </a:t>
            </a:r>
            <a:r>
              <a:rPr lang="de-DE" dirty="0" err="1" smtClean="0"/>
              <a:t>Muskeltonussenkung</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23</a:t>
            </a:fld>
            <a:endParaRPr lang="de-DE"/>
          </a:p>
        </p:txBody>
      </p:sp>
    </p:spTree>
    <p:extLst>
      <p:ext uri="{BB962C8B-B14F-4D97-AF65-F5344CB8AC3E}">
        <p14:creationId xmlns:p14="http://schemas.microsoft.com/office/powerpoint/2010/main" val="1020930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Vier-/Zweizellenbad</a:t>
            </a:r>
          </a:p>
          <a:p>
            <a:r>
              <a:rPr lang="de-DE" dirty="0" smtClean="0"/>
              <a:t>Cave Lymphödem!!!</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24</a:t>
            </a:fld>
            <a:endParaRPr lang="de-DE"/>
          </a:p>
        </p:txBody>
      </p:sp>
    </p:spTree>
    <p:extLst>
      <p:ext uri="{BB962C8B-B14F-4D97-AF65-F5344CB8AC3E}">
        <p14:creationId xmlns:p14="http://schemas.microsoft.com/office/powerpoint/2010/main" val="419415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baseline="0" dirty="0" smtClean="0">
                <a:solidFill>
                  <a:schemeClr val="tx1"/>
                </a:solidFill>
                <a:latin typeface="Arial" charset="0"/>
                <a:ea typeface="+mn-ea"/>
                <a:cs typeface="+mn-cs"/>
              </a:rPr>
              <a:t>Mechanismen noch weitestgehend unbekannt</a:t>
            </a:r>
          </a:p>
          <a:p>
            <a:endParaRPr lang="de-DE" sz="1200" kern="1200" baseline="0" dirty="0" smtClean="0">
              <a:solidFill>
                <a:schemeClr val="tx1"/>
              </a:solidFill>
              <a:latin typeface="Arial"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a:t>
            </a:fld>
            <a:endParaRPr lang="de-DE"/>
          </a:p>
        </p:txBody>
      </p:sp>
    </p:spTree>
    <p:extLst>
      <p:ext uri="{BB962C8B-B14F-4D97-AF65-F5344CB8AC3E}">
        <p14:creationId xmlns:p14="http://schemas.microsoft.com/office/powerpoint/2010/main" val="603725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TENS = </a:t>
            </a:r>
            <a:r>
              <a:rPr lang="de-DE" dirty="0" err="1" smtClean="0"/>
              <a:t>Transkutane-Elektro-Neuro-Stimulation</a:t>
            </a:r>
            <a:endParaRPr lang="de-DE" dirty="0" smtClean="0"/>
          </a:p>
          <a:p>
            <a:r>
              <a:rPr lang="de-DE" dirty="0" smtClean="0"/>
              <a:t>Schmerzschwelle</a:t>
            </a:r>
            <a:r>
              <a:rPr lang="de-DE" baseline="0" dirty="0" smtClean="0"/>
              <a:t> soll heraufgesetzt werden</a:t>
            </a:r>
          </a:p>
          <a:p>
            <a:r>
              <a:rPr lang="de-DE" baseline="0" dirty="0" err="1" smtClean="0"/>
              <a:t>Afferente</a:t>
            </a:r>
            <a:r>
              <a:rPr lang="de-DE" baseline="0" dirty="0" smtClean="0"/>
              <a:t> Bahnen: Schmerzweiterleitung zum Gehirn wird verringert</a:t>
            </a:r>
          </a:p>
          <a:p>
            <a:r>
              <a:rPr lang="de-DE" baseline="0" dirty="0" smtClean="0"/>
              <a:t>Absteigende Bahnen sollen angeregt und die Endorphinfreisetzung gesteigert werden</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25</a:t>
            </a:fld>
            <a:endParaRPr lang="de-DE"/>
          </a:p>
        </p:txBody>
      </p:sp>
    </p:spTree>
    <p:extLst>
      <p:ext uri="{BB962C8B-B14F-4D97-AF65-F5344CB8AC3E}">
        <p14:creationId xmlns:p14="http://schemas.microsoft.com/office/powerpoint/2010/main" val="12914506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Muskelvibrationstraining</a:t>
            </a:r>
          </a:p>
        </p:txBody>
      </p:sp>
      <p:sp>
        <p:nvSpPr>
          <p:cNvPr id="4" name="Foliennummernplatzhalter 3"/>
          <p:cNvSpPr>
            <a:spLocks noGrp="1"/>
          </p:cNvSpPr>
          <p:nvPr>
            <p:ph type="sldNum" sz="quarter" idx="10"/>
          </p:nvPr>
        </p:nvSpPr>
        <p:spPr/>
        <p:txBody>
          <a:bodyPr/>
          <a:lstStyle/>
          <a:p>
            <a:fld id="{52B8C0CC-18F4-6649-9E1F-1EB3DA7B6EDC}" type="slidenum">
              <a:rPr lang="de-DE" smtClean="0"/>
              <a:pPr/>
              <a:t>26</a:t>
            </a:fld>
            <a:endParaRPr lang="de-DE"/>
          </a:p>
        </p:txBody>
      </p:sp>
    </p:spTree>
    <p:extLst>
      <p:ext uri="{BB962C8B-B14F-4D97-AF65-F5344CB8AC3E}">
        <p14:creationId xmlns:p14="http://schemas.microsoft.com/office/powerpoint/2010/main" val="1630687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Förderung von Geschicklichkeit,</a:t>
            </a:r>
            <a:r>
              <a:rPr lang="de-DE" baseline="0" dirty="0" smtClean="0"/>
              <a:t> Koordination, Gangsicherheit, Mobilität, </a:t>
            </a:r>
            <a:r>
              <a:rPr lang="de-DE" baseline="0" dirty="0" err="1" smtClean="0"/>
              <a:t>dynam</a:t>
            </a:r>
            <a:r>
              <a:rPr lang="de-DE" baseline="0" dirty="0" smtClean="0"/>
              <a:t>. Stabilität, Standsicherheit, Ausdauer, Kraft, Kondition</a:t>
            </a:r>
          </a:p>
          <a:p>
            <a:r>
              <a:rPr lang="de-DE" baseline="0" dirty="0" smtClean="0"/>
              <a:t>Normalisierung der Muskelspannung</a:t>
            </a:r>
          </a:p>
          <a:p>
            <a:r>
              <a:rPr lang="de-DE" baseline="0" dirty="0" smtClean="0"/>
              <a:t>Schulung der Körperwahrnehmung</a:t>
            </a:r>
          </a:p>
          <a:p>
            <a:r>
              <a:rPr lang="de-DE" baseline="0" dirty="0" smtClean="0"/>
              <a:t>Senkung des Sturzrisikos</a:t>
            </a:r>
          </a:p>
          <a:p>
            <a:r>
              <a:rPr lang="de-DE" baseline="0" dirty="0" smtClean="0"/>
              <a:t>Wiedererlangung des Gleichgewichts</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27</a:t>
            </a:fld>
            <a:endParaRPr lang="de-DE"/>
          </a:p>
        </p:txBody>
      </p:sp>
    </p:spTree>
    <p:extLst>
      <p:ext uri="{BB962C8B-B14F-4D97-AF65-F5344CB8AC3E}">
        <p14:creationId xmlns:p14="http://schemas.microsoft.com/office/powerpoint/2010/main" val="13459935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Verbesserung und Normalisierung der Nervenaktivität durch mechanische und physikalische Reize</a:t>
            </a:r>
          </a:p>
          <a:p>
            <a:r>
              <a:rPr lang="de-DE" dirty="0" smtClean="0"/>
              <a:t>Ausbau der Muskeleigendynamik</a:t>
            </a:r>
          </a:p>
          <a:p>
            <a:r>
              <a:rPr lang="de-DE" dirty="0" smtClean="0"/>
              <a:t>Motor. Funktionserhalt</a:t>
            </a:r>
          </a:p>
          <a:p>
            <a:r>
              <a:rPr lang="de-DE" dirty="0" smtClean="0"/>
              <a:t>Förderung der manuellen Geschicklichkeit und Körperwahrnehmung,</a:t>
            </a:r>
            <a:r>
              <a:rPr lang="de-DE" baseline="0" dirty="0" smtClean="0"/>
              <a:t> Durchblutung</a:t>
            </a:r>
          </a:p>
          <a:p>
            <a:r>
              <a:rPr lang="de-DE" baseline="0" dirty="0" smtClean="0"/>
              <a:t>Sensibilitätstraining</a:t>
            </a:r>
          </a:p>
          <a:p>
            <a:r>
              <a:rPr lang="de-DE" baseline="0" dirty="0" smtClean="0"/>
              <a:t>Stärkung der Muskulatur</a:t>
            </a:r>
            <a:endParaRPr lang="de-DE" dirty="0" smtClean="0"/>
          </a:p>
        </p:txBody>
      </p:sp>
      <p:sp>
        <p:nvSpPr>
          <p:cNvPr id="4" name="Foliennummernplatzhalter 3"/>
          <p:cNvSpPr>
            <a:spLocks noGrp="1"/>
          </p:cNvSpPr>
          <p:nvPr>
            <p:ph type="sldNum" sz="quarter" idx="10"/>
          </p:nvPr>
        </p:nvSpPr>
        <p:spPr/>
        <p:txBody>
          <a:bodyPr/>
          <a:lstStyle/>
          <a:p>
            <a:fld id="{52B8C0CC-18F4-6649-9E1F-1EB3DA7B6EDC}" type="slidenum">
              <a:rPr lang="de-DE" smtClean="0"/>
              <a:pPr/>
              <a:t>28</a:t>
            </a:fld>
            <a:endParaRPr lang="de-DE"/>
          </a:p>
        </p:txBody>
      </p:sp>
    </p:spTree>
    <p:extLst>
      <p:ext uri="{BB962C8B-B14F-4D97-AF65-F5344CB8AC3E}">
        <p14:creationId xmlns:p14="http://schemas.microsoft.com/office/powerpoint/2010/main" val="2255422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DE" dirty="0" err="1" smtClean="0"/>
              <a:t>Thiamin</a:t>
            </a:r>
            <a:r>
              <a:rPr lang="de-DE" dirty="0" smtClean="0"/>
              <a:t>, </a:t>
            </a:r>
            <a:r>
              <a:rPr lang="de-DE" dirty="0" err="1" smtClean="0"/>
              <a:t>Pyridoxin</a:t>
            </a:r>
            <a:r>
              <a:rPr lang="de-DE" dirty="0" smtClean="0"/>
              <a:t>, </a:t>
            </a:r>
            <a:r>
              <a:rPr lang="de-DE" dirty="0" err="1" smtClean="0"/>
              <a:t>Cobalamin</a:t>
            </a:r>
            <a:endParaRPr lang="de-DE" dirty="0" smtClean="0"/>
          </a:p>
          <a:p>
            <a:r>
              <a:rPr lang="de-DE" dirty="0" err="1" smtClean="0"/>
              <a:t>Amifostin</a:t>
            </a:r>
            <a:r>
              <a:rPr lang="de-DE" dirty="0" smtClean="0"/>
              <a:t>:</a:t>
            </a:r>
            <a:r>
              <a:rPr lang="de-DE" baseline="0" dirty="0" smtClean="0"/>
              <a:t> 1 Studie bei </a:t>
            </a:r>
            <a:r>
              <a:rPr lang="de-DE" baseline="0" dirty="0" err="1" smtClean="0"/>
              <a:t>Cis/Cyclo</a:t>
            </a:r>
            <a:r>
              <a:rPr lang="de-DE" baseline="0" dirty="0" smtClean="0"/>
              <a:t> positiv, bei </a:t>
            </a:r>
            <a:r>
              <a:rPr lang="de-DE" baseline="0" dirty="0" err="1" smtClean="0"/>
              <a:t>Pacli</a:t>
            </a:r>
            <a:r>
              <a:rPr lang="de-DE" baseline="0" dirty="0" smtClean="0"/>
              <a:t> </a:t>
            </a:r>
            <a:r>
              <a:rPr lang="de-DE" baseline="0" dirty="0" err="1" smtClean="0"/>
              <a:t>widersprüchl</a:t>
            </a:r>
            <a:r>
              <a:rPr lang="de-DE" baseline="0" dirty="0" smtClean="0"/>
              <a:t>. Daten, Einsatz derzeit nicht gerechtfertigt, 1 </a:t>
            </a:r>
            <a:r>
              <a:rPr lang="de-DE" baseline="0" dirty="0" err="1" smtClean="0"/>
              <a:t>nicht-randomisierte</a:t>
            </a:r>
            <a:r>
              <a:rPr lang="de-DE" baseline="0" dirty="0" smtClean="0"/>
              <a:t> Studie bei </a:t>
            </a:r>
            <a:r>
              <a:rPr lang="de-DE" baseline="0" dirty="0" err="1" smtClean="0"/>
              <a:t>Oxaliplatin</a:t>
            </a:r>
            <a:r>
              <a:rPr lang="de-DE" baseline="0" dirty="0" smtClean="0"/>
              <a:t> positiv, weitere Phase II Studien nötig mit größeren Patientenzahlen</a:t>
            </a:r>
          </a:p>
          <a:p>
            <a:r>
              <a:rPr lang="de-DE" baseline="0" dirty="0" err="1" smtClean="0"/>
              <a:t>Gluthation</a:t>
            </a:r>
            <a:r>
              <a:rPr lang="de-DE" baseline="0" dirty="0" smtClean="0"/>
              <a:t>: in einigen Studien mit Cis und </a:t>
            </a:r>
            <a:r>
              <a:rPr lang="de-DE" baseline="0" dirty="0" err="1" smtClean="0"/>
              <a:t>Ox</a:t>
            </a:r>
            <a:r>
              <a:rPr lang="de-DE" baseline="0" dirty="0" smtClean="0"/>
              <a:t> positive Ergebnisse, weitere Studien fehlen</a:t>
            </a:r>
          </a:p>
          <a:p>
            <a:r>
              <a:rPr lang="de-DE" baseline="0" dirty="0" smtClean="0"/>
              <a:t>NGF: nach </a:t>
            </a:r>
            <a:r>
              <a:rPr lang="de-DE" baseline="0" dirty="0" err="1" smtClean="0"/>
              <a:t>zytostat</a:t>
            </a:r>
            <a:r>
              <a:rPr lang="de-DE" baseline="0" dirty="0" smtClean="0"/>
              <a:t>. Behandlung bei einigen Pat. nicht mehr nachweisbar, dies korrelierte mit dem Schweregrad der </a:t>
            </a:r>
            <a:r>
              <a:rPr lang="de-DE" baseline="0" dirty="0" err="1" smtClean="0"/>
              <a:t>PnP</a:t>
            </a:r>
            <a:endParaRPr lang="de-DE" baseline="0" dirty="0" smtClean="0"/>
          </a:p>
          <a:p>
            <a:r>
              <a:rPr lang="de-DE" baseline="0" dirty="0" smtClean="0"/>
              <a:t>WF </a:t>
            </a:r>
            <a:r>
              <a:rPr lang="de-DE" baseline="0" dirty="0" err="1" smtClean="0"/>
              <a:t>insg</a:t>
            </a:r>
            <a:r>
              <a:rPr lang="de-DE" baseline="0" dirty="0" smtClean="0"/>
              <a:t>. </a:t>
            </a:r>
            <a:r>
              <a:rPr lang="de-DE" baseline="0" dirty="0" err="1" smtClean="0"/>
              <a:t>widersprüchl</a:t>
            </a:r>
            <a:r>
              <a:rPr lang="de-DE" baseline="0" dirty="0" smtClean="0"/>
              <a:t>. Daten</a:t>
            </a:r>
          </a:p>
          <a:p>
            <a:r>
              <a:rPr lang="de-DE" baseline="0" dirty="0" smtClean="0"/>
              <a:t>Glutamin: sehr kleine Fallzahlen </a:t>
            </a:r>
          </a:p>
          <a:p>
            <a:r>
              <a:rPr lang="de-DE" baseline="0" dirty="0" err="1" smtClean="0"/>
              <a:t>Antiepileptika</a:t>
            </a:r>
            <a:r>
              <a:rPr lang="de-DE" baseline="0" dirty="0" smtClean="0"/>
              <a:t>???</a:t>
            </a:r>
          </a:p>
          <a:p>
            <a:pPr>
              <a:spcAft>
                <a:spcPts val="1800"/>
              </a:spcAft>
            </a:pPr>
            <a:r>
              <a:rPr lang="de-DE" dirty="0" err="1" smtClean="0"/>
              <a:t>Amifostin</a:t>
            </a:r>
            <a:endParaRPr lang="de-DE" dirty="0" smtClean="0"/>
          </a:p>
          <a:p>
            <a:pPr>
              <a:spcAft>
                <a:spcPts val="1800"/>
              </a:spcAft>
            </a:pPr>
            <a:r>
              <a:rPr lang="de-DE" dirty="0" err="1" smtClean="0"/>
              <a:t>Erythropoetin</a:t>
            </a:r>
            <a:endParaRPr lang="de-DE" dirty="0" smtClean="0"/>
          </a:p>
          <a:p>
            <a:pPr>
              <a:spcAft>
                <a:spcPts val="1800"/>
              </a:spcAft>
            </a:pPr>
            <a:r>
              <a:rPr lang="de-DE" dirty="0" err="1" smtClean="0"/>
              <a:t>Gluthation</a:t>
            </a:r>
            <a:endParaRPr lang="de-DE" dirty="0" smtClean="0"/>
          </a:p>
          <a:p>
            <a:pPr>
              <a:spcAft>
                <a:spcPts val="1800"/>
              </a:spcAft>
            </a:pPr>
            <a:r>
              <a:rPr lang="de-DE" dirty="0" smtClean="0"/>
              <a:t>Glutamin</a:t>
            </a:r>
          </a:p>
          <a:p>
            <a:pPr>
              <a:spcAft>
                <a:spcPts val="1800"/>
              </a:spcAft>
            </a:pPr>
            <a:r>
              <a:rPr lang="de-DE" dirty="0" err="1" smtClean="0"/>
              <a:t>N-Acetylcystein</a:t>
            </a:r>
            <a:endParaRPr lang="de-DE" dirty="0" smtClean="0"/>
          </a:p>
          <a:p>
            <a:pPr>
              <a:spcAft>
                <a:spcPts val="1800"/>
              </a:spcAft>
            </a:pPr>
            <a:r>
              <a:rPr lang="de-DE" dirty="0" smtClean="0"/>
              <a:t>Wachstumsfaktoren</a:t>
            </a:r>
          </a:p>
          <a:p>
            <a:pPr>
              <a:spcAft>
                <a:spcPts val="1800"/>
              </a:spcAft>
            </a:pPr>
            <a:r>
              <a:rPr lang="de-DE" dirty="0" err="1" smtClean="0"/>
              <a:t>neurotrope</a:t>
            </a:r>
            <a:r>
              <a:rPr lang="de-DE" dirty="0" smtClean="0"/>
              <a:t> Vitamine </a:t>
            </a:r>
            <a:r>
              <a:rPr lang="de-DE" sz="1100" dirty="0" smtClean="0"/>
              <a:t>(Vit. B 6, Vit. B 1, Vit. B 12)</a:t>
            </a:r>
            <a:endParaRPr lang="de-DE" dirty="0" smtClean="0"/>
          </a:p>
          <a:p>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30</a:t>
            </a:fld>
            <a:endParaRPr lang="de-DE"/>
          </a:p>
        </p:txBody>
      </p:sp>
    </p:spTree>
    <p:extLst>
      <p:ext uri="{BB962C8B-B14F-4D97-AF65-F5344CB8AC3E}">
        <p14:creationId xmlns:p14="http://schemas.microsoft.com/office/powerpoint/2010/main" val="269683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ASCO</a:t>
            </a:r>
            <a:r>
              <a:rPr lang="de-DE" baseline="0" dirty="0" smtClean="0"/>
              <a:t> 2012</a:t>
            </a:r>
          </a:p>
          <a:p>
            <a:r>
              <a:rPr lang="de-DE" baseline="0" dirty="0" smtClean="0"/>
              <a:t>59% der Pat. erhielten </a:t>
            </a:r>
            <a:r>
              <a:rPr lang="de-DE" baseline="0" dirty="0" err="1" smtClean="0"/>
              <a:t>Oxaliplatin</a:t>
            </a:r>
            <a:endParaRPr lang="de-DE" baseline="0" dirty="0" smtClean="0"/>
          </a:p>
          <a:p>
            <a:r>
              <a:rPr lang="de-DE" baseline="0" dirty="0" err="1" smtClean="0"/>
              <a:t>Haupt-NW</a:t>
            </a:r>
            <a:r>
              <a:rPr lang="de-DE" baseline="0" dirty="0" smtClean="0"/>
              <a:t> </a:t>
            </a:r>
            <a:r>
              <a:rPr lang="de-DE" baseline="0" dirty="0" err="1" smtClean="0"/>
              <a:t>Fatigue</a:t>
            </a:r>
            <a:r>
              <a:rPr lang="de-DE" baseline="0" dirty="0" smtClean="0"/>
              <a:t> II°+</a:t>
            </a:r>
          </a:p>
          <a:p>
            <a:r>
              <a:rPr lang="de-DE" baseline="0" dirty="0" smtClean="0"/>
              <a:t>Nachweisbare Schmerzreduktion</a:t>
            </a:r>
          </a:p>
          <a:p>
            <a:r>
              <a:rPr lang="de-DE" baseline="0" dirty="0" smtClean="0"/>
              <a:t>Eigentlich eingesetzt zur Therapie der </a:t>
            </a:r>
            <a:r>
              <a:rPr lang="de-DE" baseline="0" dirty="0" err="1" smtClean="0"/>
              <a:t>diabet</a:t>
            </a:r>
            <a:r>
              <a:rPr lang="de-DE" baseline="0" dirty="0" smtClean="0"/>
              <a:t>. Neuropathie</a:t>
            </a:r>
          </a:p>
          <a:p>
            <a:r>
              <a:rPr lang="de-DE" baseline="0" dirty="0" smtClean="0"/>
              <a:t>Verstärkung der absteigenden hemmenden Schmerzbahnen im ZNS</a:t>
            </a:r>
          </a:p>
          <a:p>
            <a:pPr>
              <a:spcAft>
                <a:spcPts val="1800"/>
              </a:spcAft>
            </a:pPr>
            <a:r>
              <a:rPr lang="de-DE" b="1" dirty="0" smtClean="0"/>
              <a:t>Keine Empfehlung:</a:t>
            </a:r>
          </a:p>
          <a:p>
            <a:pPr>
              <a:spcAft>
                <a:spcPts val="1800"/>
              </a:spcAft>
            </a:pPr>
            <a:r>
              <a:rPr lang="de-DE" dirty="0" smtClean="0"/>
              <a:t>ALC</a:t>
            </a:r>
          </a:p>
          <a:p>
            <a:pPr>
              <a:spcAft>
                <a:spcPts val="1800"/>
              </a:spcAft>
            </a:pPr>
            <a:r>
              <a:rPr lang="de-DE" dirty="0" err="1" smtClean="0"/>
              <a:t>trizyklische</a:t>
            </a:r>
            <a:r>
              <a:rPr lang="de-DE" dirty="0" smtClean="0"/>
              <a:t> Antidepressiva</a:t>
            </a:r>
          </a:p>
          <a:p>
            <a:pPr>
              <a:spcAft>
                <a:spcPts val="1800"/>
              </a:spcAft>
            </a:pPr>
            <a:r>
              <a:rPr lang="de-DE" dirty="0" err="1" smtClean="0"/>
              <a:t>Gabapentin</a:t>
            </a:r>
            <a:endParaRPr lang="de-DE" dirty="0" smtClean="0"/>
          </a:p>
          <a:p>
            <a:pPr>
              <a:spcAft>
                <a:spcPts val="1800"/>
              </a:spcAft>
            </a:pPr>
            <a:r>
              <a:rPr lang="de-DE" dirty="0" err="1" smtClean="0"/>
              <a:t>topisches</a:t>
            </a:r>
            <a:r>
              <a:rPr lang="de-DE" dirty="0" smtClean="0"/>
              <a:t> Gel aus </a:t>
            </a:r>
            <a:r>
              <a:rPr lang="de-DE" dirty="0" err="1" smtClean="0"/>
              <a:t>Baclofen</a:t>
            </a:r>
            <a:r>
              <a:rPr lang="de-DE" dirty="0" smtClean="0"/>
              <a:t>, </a:t>
            </a:r>
            <a:r>
              <a:rPr lang="de-DE" dirty="0" err="1" smtClean="0"/>
              <a:t>Amitriptylin</a:t>
            </a:r>
            <a:r>
              <a:rPr lang="de-DE" dirty="0" smtClean="0"/>
              <a:t>, </a:t>
            </a:r>
            <a:r>
              <a:rPr lang="de-DE" dirty="0" err="1" smtClean="0"/>
              <a:t>Ketamin</a:t>
            </a:r>
            <a:endParaRPr lang="de-DE" dirty="0" smtClean="0"/>
          </a:p>
          <a:p>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31</a:t>
            </a:fld>
            <a:endParaRPr lang="de-DE"/>
          </a:p>
        </p:txBody>
      </p:sp>
    </p:spTree>
    <p:extLst>
      <p:ext uri="{BB962C8B-B14F-4D97-AF65-F5344CB8AC3E}">
        <p14:creationId xmlns:p14="http://schemas.microsoft.com/office/powerpoint/2010/main" val="6532065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34</a:t>
            </a:fld>
            <a:endParaRPr lang="de-DE"/>
          </a:p>
        </p:txBody>
      </p:sp>
    </p:spTree>
    <p:extLst>
      <p:ext uri="{BB962C8B-B14F-4D97-AF65-F5344CB8AC3E}">
        <p14:creationId xmlns:p14="http://schemas.microsoft.com/office/powerpoint/2010/main" val="9685348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35</a:t>
            </a:fld>
            <a:endParaRPr lang="de-DE"/>
          </a:p>
        </p:txBody>
      </p:sp>
    </p:spTree>
    <p:extLst>
      <p:ext uri="{BB962C8B-B14F-4D97-AF65-F5344CB8AC3E}">
        <p14:creationId xmlns:p14="http://schemas.microsoft.com/office/powerpoint/2010/main" val="8757250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baseline="0" dirty="0" smtClean="0">
                <a:solidFill>
                  <a:schemeClr val="tx1"/>
                </a:solidFill>
                <a:latin typeface="Arial" charset="0"/>
                <a:ea typeface="+mn-ea"/>
                <a:cs typeface="+mn-cs"/>
              </a:rPr>
              <a:t>Das für die Nervenfunktion wichtige Vitamin B 6 kann selbst zu Nervenschäden führen, wenn es länger in höherer Dosis eingenommen wird.</a:t>
            </a:r>
          </a:p>
          <a:p>
            <a:r>
              <a:rPr lang="de-DE" sz="1200" kern="1200" baseline="0" dirty="0" smtClean="0">
                <a:solidFill>
                  <a:schemeClr val="tx1"/>
                </a:solidFill>
                <a:latin typeface="Arial" charset="0"/>
                <a:ea typeface="+mn-ea"/>
                <a:cs typeface="+mn-cs"/>
              </a:rPr>
              <a:t>Bei </a:t>
            </a:r>
            <a:r>
              <a:rPr lang="de-DE" sz="1200" kern="1200" baseline="0" dirty="0" err="1" smtClean="0">
                <a:solidFill>
                  <a:schemeClr val="tx1"/>
                </a:solidFill>
                <a:latin typeface="Arial" charset="0"/>
                <a:ea typeface="+mn-ea"/>
                <a:cs typeface="+mn-cs"/>
              </a:rPr>
              <a:t>veganer</a:t>
            </a:r>
            <a:r>
              <a:rPr lang="de-DE" sz="1200" kern="1200" baseline="0" dirty="0" smtClean="0">
                <a:solidFill>
                  <a:schemeClr val="tx1"/>
                </a:solidFill>
                <a:latin typeface="Arial" charset="0"/>
                <a:ea typeface="+mn-ea"/>
                <a:cs typeface="+mn-cs"/>
              </a:rPr>
              <a:t> Ernährung kann ein Vitamin B 12-Mangel auftreten, der dann gezielt ausgeglichen werden sollte.</a:t>
            </a:r>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36</a:t>
            </a:fld>
            <a:endParaRPr lang="de-DE"/>
          </a:p>
        </p:txBody>
      </p:sp>
    </p:spTree>
    <p:extLst>
      <p:ext uri="{BB962C8B-B14F-4D97-AF65-F5344CB8AC3E}">
        <p14:creationId xmlns:p14="http://schemas.microsoft.com/office/powerpoint/2010/main" val="943412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37</a:t>
            </a:fld>
            <a:endParaRPr lang="de-DE"/>
          </a:p>
        </p:txBody>
      </p:sp>
    </p:spTree>
    <p:extLst>
      <p:ext uri="{BB962C8B-B14F-4D97-AF65-F5344CB8AC3E}">
        <p14:creationId xmlns:p14="http://schemas.microsoft.com/office/powerpoint/2010/main" val="1818110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4</a:t>
            </a:fld>
            <a:endParaRPr lang="de-DE"/>
          </a:p>
        </p:txBody>
      </p:sp>
    </p:spTree>
    <p:extLst>
      <p:ext uri="{BB962C8B-B14F-4D97-AF65-F5344CB8AC3E}">
        <p14:creationId xmlns:p14="http://schemas.microsoft.com/office/powerpoint/2010/main" val="132254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38</a:t>
            </a:fld>
            <a:endParaRPr lang="de-DE"/>
          </a:p>
        </p:txBody>
      </p:sp>
    </p:spTree>
    <p:extLst>
      <p:ext uri="{BB962C8B-B14F-4D97-AF65-F5344CB8AC3E}">
        <p14:creationId xmlns:p14="http://schemas.microsoft.com/office/powerpoint/2010/main" val="1333113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39</a:t>
            </a:fld>
            <a:endParaRPr lang="de-DE"/>
          </a:p>
        </p:txBody>
      </p:sp>
    </p:spTree>
    <p:extLst>
      <p:ext uri="{BB962C8B-B14F-4D97-AF65-F5344CB8AC3E}">
        <p14:creationId xmlns:p14="http://schemas.microsoft.com/office/powerpoint/2010/main" val="11280304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40</a:t>
            </a:fld>
            <a:endParaRPr lang="de-DE"/>
          </a:p>
        </p:txBody>
      </p:sp>
    </p:spTree>
    <p:extLst>
      <p:ext uri="{BB962C8B-B14F-4D97-AF65-F5344CB8AC3E}">
        <p14:creationId xmlns:p14="http://schemas.microsoft.com/office/powerpoint/2010/main" val="18839694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Untersucht wurden </a:t>
            </a:r>
            <a:r>
              <a:rPr lang="de-DE" baseline="0" dirty="0" err="1" smtClean="0"/>
              <a:t>SNPs</a:t>
            </a:r>
            <a:r>
              <a:rPr lang="de-DE" baseline="0" dirty="0" smtClean="0"/>
              <a:t> in Genen, die in den </a:t>
            </a:r>
            <a:r>
              <a:rPr lang="de-DE" baseline="0" dirty="0" err="1" smtClean="0"/>
              <a:t>Oxaliplatin</a:t>
            </a:r>
            <a:r>
              <a:rPr lang="de-DE" baseline="0" dirty="0" smtClean="0"/>
              <a:t> Metabolismus, </a:t>
            </a:r>
            <a:r>
              <a:rPr lang="de-DE" baseline="0" dirty="0" err="1" smtClean="0"/>
              <a:t>DANN-Reparaturmechanismen</a:t>
            </a:r>
            <a:r>
              <a:rPr lang="de-DE" baseline="0" dirty="0" smtClean="0"/>
              <a:t>, Zellzyklus-Kontrolle, </a:t>
            </a:r>
            <a:r>
              <a:rPr lang="de-DE" baseline="0" dirty="0" err="1" smtClean="0"/>
              <a:t>Detoxifikation</a:t>
            </a:r>
            <a:r>
              <a:rPr lang="de-DE" baseline="0" dirty="0" smtClean="0"/>
              <a:t> oder Exkretionsmechanismen involviert sind</a:t>
            </a:r>
          </a:p>
          <a:p>
            <a:endParaRPr lang="de-DE" baseline="0" dirty="0" smtClean="0"/>
          </a:p>
          <a:p>
            <a:r>
              <a:rPr lang="de-DE" baseline="0" dirty="0" err="1" smtClean="0"/>
              <a:t>Cyclin</a:t>
            </a:r>
            <a:r>
              <a:rPr lang="de-DE" baseline="0" dirty="0" smtClean="0"/>
              <a:t> H:	Rolle in der Zellzyklusprogression, Transkriptionsaktivität der </a:t>
            </a:r>
            <a:r>
              <a:rPr lang="de-DE" baseline="0" dirty="0" err="1" smtClean="0"/>
              <a:t>RNA-Polymerase</a:t>
            </a:r>
            <a:r>
              <a:rPr lang="de-DE" baseline="0" dirty="0" smtClean="0"/>
              <a:t> II und in der DNA-Reparatur</a:t>
            </a:r>
          </a:p>
          <a:p>
            <a:r>
              <a:rPr lang="de-DE" baseline="0" dirty="0" smtClean="0"/>
              <a:t>		Rolle bei der Reparatur der dorsalen Wurzelganglien nach </a:t>
            </a:r>
            <a:r>
              <a:rPr lang="de-DE" baseline="0" dirty="0" err="1" smtClean="0"/>
              <a:t>Oxaliplation-Exposition</a:t>
            </a:r>
            <a:endParaRPr lang="de-DE" baseline="0" dirty="0" smtClean="0"/>
          </a:p>
          <a:p>
            <a:endParaRPr lang="de-DE" baseline="0" dirty="0" smtClean="0"/>
          </a:p>
          <a:p>
            <a:r>
              <a:rPr lang="de-DE" dirty="0" err="1" smtClean="0"/>
              <a:t>ATP-binding</a:t>
            </a:r>
            <a:r>
              <a:rPr lang="de-DE" dirty="0" smtClean="0"/>
              <a:t> </a:t>
            </a:r>
            <a:r>
              <a:rPr lang="de-DE" dirty="0" err="1" smtClean="0"/>
              <a:t>cassette</a:t>
            </a:r>
            <a:r>
              <a:rPr lang="de-DE" dirty="0" smtClean="0"/>
              <a:t> </a:t>
            </a:r>
            <a:r>
              <a:rPr lang="de-DE" dirty="0" err="1" smtClean="0"/>
              <a:t>subfamily</a:t>
            </a:r>
            <a:r>
              <a:rPr lang="de-DE" dirty="0" smtClean="0"/>
              <a:t> G, </a:t>
            </a:r>
            <a:r>
              <a:rPr lang="de-DE" dirty="0" err="1" smtClean="0"/>
              <a:t>member</a:t>
            </a:r>
            <a:r>
              <a:rPr lang="de-DE" dirty="0" smtClean="0"/>
              <a:t> 2:	Expression</a:t>
            </a:r>
            <a:r>
              <a:rPr lang="de-DE" baseline="0" dirty="0" smtClean="0"/>
              <a:t> in verschiedenen Geweben incl. ZNS und </a:t>
            </a:r>
            <a:r>
              <a:rPr lang="de-DE" baseline="0" dirty="0" err="1" smtClean="0"/>
              <a:t>Perizyten</a:t>
            </a:r>
            <a:endParaRPr lang="de-DE" baseline="0" dirty="0" smtClean="0"/>
          </a:p>
          <a:p>
            <a:r>
              <a:rPr lang="de-DE" baseline="0" dirty="0" smtClean="0"/>
              <a:t>							Multi Drug </a:t>
            </a:r>
            <a:r>
              <a:rPr lang="de-DE" baseline="0" dirty="0" err="1" smtClean="0"/>
              <a:t>Efflux</a:t>
            </a:r>
            <a:r>
              <a:rPr lang="de-DE" baseline="0" dirty="0" smtClean="0"/>
              <a:t> Pump</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41</a:t>
            </a:fld>
            <a:endParaRPr lang="de-DE"/>
          </a:p>
        </p:txBody>
      </p:sp>
    </p:spTree>
    <p:extLst>
      <p:ext uri="{BB962C8B-B14F-4D97-AF65-F5344CB8AC3E}">
        <p14:creationId xmlns:p14="http://schemas.microsoft.com/office/powerpoint/2010/main" val="1161291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idR</a:t>
            </a:r>
            <a:r>
              <a:rPr lang="de-DE" dirty="0" smtClean="0"/>
              <a:t> zumindest teilweise</a:t>
            </a:r>
            <a:r>
              <a:rPr lang="de-DE" baseline="0" dirty="0" smtClean="0"/>
              <a:t> reversibel, häufig auch noch nach 48 Mo nachweisbar</a:t>
            </a:r>
          </a:p>
          <a:p>
            <a:r>
              <a:rPr lang="de-DE" baseline="0" dirty="0" smtClean="0"/>
              <a:t>Akute OIPN: </a:t>
            </a:r>
            <a:r>
              <a:rPr lang="de-DE" baseline="0" dirty="0" err="1" smtClean="0"/>
              <a:t>Kälte-assoziiert/-getriggert</a:t>
            </a:r>
            <a:r>
              <a:rPr lang="de-DE" baseline="0" dirty="0" smtClean="0"/>
              <a:t>, </a:t>
            </a:r>
            <a:r>
              <a:rPr lang="de-DE" baseline="0" dirty="0" err="1" smtClean="0"/>
              <a:t>dist</a:t>
            </a:r>
            <a:r>
              <a:rPr lang="de-DE" baseline="0" dirty="0" smtClean="0"/>
              <a:t>. Parästhesien, </a:t>
            </a:r>
            <a:r>
              <a:rPr lang="de-DE" baseline="0" dirty="0" err="1" smtClean="0"/>
              <a:t>Dysästhesien</a:t>
            </a:r>
            <a:r>
              <a:rPr lang="de-DE" baseline="0" dirty="0" smtClean="0"/>
              <a:t>, Muskelkrämpfe in Händen, Füßen, Schlund</a:t>
            </a:r>
          </a:p>
          <a:p>
            <a:r>
              <a:rPr lang="de-DE" baseline="0" dirty="0" smtClean="0"/>
              <a:t>In 90% reversibel</a:t>
            </a:r>
          </a:p>
          <a:p>
            <a:r>
              <a:rPr lang="de-DE" sz="1200" kern="1200" baseline="0" dirty="0" err="1" smtClean="0">
                <a:solidFill>
                  <a:schemeClr val="tx1"/>
                </a:solidFill>
                <a:latin typeface="Arial" charset="0"/>
                <a:ea typeface="+mn-ea"/>
                <a:cs typeface="+mn-cs"/>
              </a:rPr>
              <a:t>Coasting</a:t>
            </a:r>
            <a:r>
              <a:rPr lang="de-DE" sz="1200" kern="1200" baseline="0" dirty="0" smtClean="0">
                <a:solidFill>
                  <a:schemeClr val="tx1"/>
                </a:solidFill>
                <a:latin typeface="Arial" charset="0"/>
                <a:ea typeface="+mn-ea"/>
                <a:cs typeface="+mn-cs"/>
              </a:rPr>
              <a:t> = Die Beschwerden können sich nach Ende der Chemotherapie noch einige Monate weiter verschlechtern</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6</a:t>
            </a:fld>
            <a:endParaRPr lang="de-DE"/>
          </a:p>
        </p:txBody>
      </p:sp>
    </p:spTree>
    <p:extLst>
      <p:ext uri="{BB962C8B-B14F-4D97-AF65-F5344CB8AC3E}">
        <p14:creationId xmlns:p14="http://schemas.microsoft.com/office/powerpoint/2010/main" val="628739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Führt zu schwerer Beeinträchtigung der Lebensqualität ,</a:t>
            </a:r>
            <a:r>
              <a:rPr lang="de-DE" baseline="0" dirty="0" smtClean="0"/>
              <a:t> auch mit Schlafstörungen</a:t>
            </a:r>
          </a:p>
          <a:p>
            <a:r>
              <a:rPr lang="de-DE" baseline="0" dirty="0" smtClean="0"/>
              <a:t>Schmerzen stehen selten im Vordergrund im Ggs. zur </a:t>
            </a:r>
            <a:r>
              <a:rPr lang="de-DE" baseline="0" dirty="0" err="1" smtClean="0"/>
              <a:t>diabet</a:t>
            </a:r>
            <a:r>
              <a:rPr lang="de-DE" baseline="0" dirty="0" smtClean="0"/>
              <a:t>. </a:t>
            </a:r>
            <a:r>
              <a:rPr lang="de-DE" baseline="0" dirty="0" err="1" smtClean="0"/>
              <a:t>PnP</a:t>
            </a:r>
            <a:endParaRPr lang="de-DE" baseline="0" dirty="0" smtClean="0"/>
          </a:p>
          <a:p>
            <a:r>
              <a:rPr lang="de-DE" sz="1200" kern="1200" dirty="0" err="1" smtClean="0">
                <a:solidFill>
                  <a:schemeClr val="tx1"/>
                </a:solidFill>
                <a:latin typeface="Arial" charset="0"/>
                <a:ea typeface="+mn-ea"/>
                <a:cs typeface="+mn-cs"/>
              </a:rPr>
              <a:t>Lhermitte-Zeichen</a:t>
            </a:r>
            <a:r>
              <a:rPr lang="de-DE" sz="1200" kern="1200" dirty="0" smtClean="0">
                <a:solidFill>
                  <a:schemeClr val="tx1"/>
                </a:solidFill>
                <a:latin typeface="Arial" charset="0"/>
                <a:ea typeface="+mn-ea"/>
                <a:cs typeface="+mn-cs"/>
              </a:rPr>
              <a:t>:</a:t>
            </a:r>
            <a:r>
              <a:rPr lang="de-DE" sz="1200" kern="1200" baseline="0" dirty="0" smtClean="0">
                <a:solidFill>
                  <a:schemeClr val="tx1"/>
                </a:solidFill>
                <a:latin typeface="Arial" charset="0"/>
                <a:ea typeface="+mn-ea"/>
                <a:cs typeface="+mn-cs"/>
              </a:rPr>
              <a:t> </a:t>
            </a:r>
            <a:r>
              <a:rPr lang="de-DE" sz="1200" kern="1200" dirty="0" smtClean="0">
                <a:solidFill>
                  <a:schemeClr val="tx1"/>
                </a:solidFill>
                <a:latin typeface="Arial" charset="0"/>
                <a:ea typeface="+mn-ea"/>
                <a:cs typeface="+mn-cs"/>
              </a:rPr>
              <a:t>Das Zeichen wird geprüft, indem der Arzt den Kopf des Patienten passiv nach vorn (mit dem Kinn auf die Brust) bewegt. Positiv ist es dann, wenn der Untersuchte ein unangenehmes bis schmerzhaftes, oft als elektrisierend geschildertes Gefühl in Armen, Rumpf oder Beinen verspürt, das im typischen Falle vom Nacken her dorthin ausstrahlt.</a:t>
            </a:r>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8</a:t>
            </a:fld>
            <a:endParaRPr lang="de-DE"/>
          </a:p>
        </p:txBody>
      </p:sp>
    </p:spTree>
    <p:extLst>
      <p:ext uri="{BB962C8B-B14F-4D97-AF65-F5344CB8AC3E}">
        <p14:creationId xmlns:p14="http://schemas.microsoft.com/office/powerpoint/2010/main" val="106182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9</a:t>
            </a:fld>
            <a:endParaRPr lang="de-DE"/>
          </a:p>
        </p:txBody>
      </p:sp>
    </p:spTree>
    <p:extLst>
      <p:ext uri="{BB962C8B-B14F-4D97-AF65-F5344CB8AC3E}">
        <p14:creationId xmlns:p14="http://schemas.microsoft.com/office/powerpoint/2010/main" val="1989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4FB99926-88EF-4EBB-9A08-66B16FE4DF48}" type="slidenum">
              <a:rPr lang="de-DE" smtClean="0"/>
              <a:pPr>
                <a:defRPr/>
              </a:pPr>
              <a:t>10</a:t>
            </a:fld>
            <a:endParaRPr lang="de-DE"/>
          </a:p>
        </p:txBody>
      </p:sp>
    </p:spTree>
    <p:extLst>
      <p:ext uri="{BB962C8B-B14F-4D97-AF65-F5344CB8AC3E}">
        <p14:creationId xmlns:p14="http://schemas.microsoft.com/office/powerpoint/2010/main" val="1214745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Pat. mit </a:t>
            </a:r>
            <a:r>
              <a:rPr lang="de-DE" dirty="0" err="1" smtClean="0"/>
              <a:t>neuropath</a:t>
            </a:r>
            <a:r>
              <a:rPr lang="de-DE" dirty="0" smtClean="0"/>
              <a:t>. Symptomen haben in allen Punkten eine </a:t>
            </a:r>
            <a:r>
              <a:rPr lang="de-DE" dirty="0" err="1" smtClean="0"/>
              <a:t>sig</a:t>
            </a:r>
            <a:r>
              <a:rPr lang="de-DE" dirty="0" smtClean="0"/>
              <a:t>. eingeschränkte </a:t>
            </a:r>
            <a:r>
              <a:rPr lang="de-DE" dirty="0" err="1" smtClean="0"/>
              <a:t>QoL</a:t>
            </a:r>
            <a:endParaRPr lang="de-DE" dirty="0" smtClean="0"/>
          </a:p>
          <a:p>
            <a:r>
              <a:rPr lang="de-DE" dirty="0" smtClean="0"/>
              <a:t>PROFILES Register:</a:t>
            </a:r>
            <a:r>
              <a:rPr lang="de-DE" baseline="0" dirty="0" smtClean="0"/>
              <a:t> Patient </a:t>
            </a:r>
            <a:r>
              <a:rPr lang="de-DE" baseline="0" dirty="0" err="1" smtClean="0"/>
              <a:t>Reported</a:t>
            </a:r>
            <a:r>
              <a:rPr lang="de-DE" baseline="0" dirty="0" smtClean="0"/>
              <a:t> </a:t>
            </a:r>
            <a:r>
              <a:rPr lang="de-DE" baseline="0" dirty="0" err="1" smtClean="0"/>
              <a:t>Outcomes</a:t>
            </a:r>
            <a:r>
              <a:rPr lang="de-DE" baseline="0" dirty="0" smtClean="0"/>
              <a:t> </a:t>
            </a:r>
            <a:r>
              <a:rPr lang="de-DE" baseline="0" dirty="0" err="1" smtClean="0"/>
              <a:t>Following</a:t>
            </a:r>
            <a:r>
              <a:rPr lang="de-DE" baseline="0" dirty="0" smtClean="0"/>
              <a:t> Initial Treatment and Long Term Evaluation of </a:t>
            </a:r>
            <a:r>
              <a:rPr lang="de-DE" baseline="0" dirty="0" err="1" smtClean="0"/>
              <a:t>Survivorship</a:t>
            </a:r>
            <a:r>
              <a:rPr lang="de-DE" baseline="0" dirty="0" smtClean="0"/>
              <a:t>, niederländisches Register </a:t>
            </a:r>
            <a:endParaRPr lang="de-DE" dirty="0" smtClean="0"/>
          </a:p>
          <a:p>
            <a:endParaRPr lang="de-DE" dirty="0"/>
          </a:p>
        </p:txBody>
      </p:sp>
      <p:sp>
        <p:nvSpPr>
          <p:cNvPr id="4" name="Foliennummernplatzhalter 3"/>
          <p:cNvSpPr>
            <a:spLocks noGrp="1"/>
          </p:cNvSpPr>
          <p:nvPr>
            <p:ph type="sldNum" sz="quarter" idx="10"/>
          </p:nvPr>
        </p:nvSpPr>
        <p:spPr/>
        <p:txBody>
          <a:bodyPr/>
          <a:lstStyle/>
          <a:p>
            <a:fld id="{E4559BA2-4413-B44B-9756-8883EBE25F60}" type="slidenum">
              <a:rPr lang="de-DE" smtClean="0"/>
              <a:pPr/>
              <a:t>12</a:t>
            </a:fld>
            <a:endParaRPr lang="de-DE"/>
          </a:p>
        </p:txBody>
      </p:sp>
    </p:spTree>
    <p:extLst>
      <p:ext uri="{BB962C8B-B14F-4D97-AF65-F5344CB8AC3E}">
        <p14:creationId xmlns:p14="http://schemas.microsoft.com/office/powerpoint/2010/main" val="1829543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Ausfall des</a:t>
            </a:r>
            <a:r>
              <a:rPr lang="de-DE" baseline="0" dirty="0" smtClean="0"/>
              <a:t> Achillessehnenreflexes ist ein frühes Zeichen einer CIPN</a:t>
            </a:r>
          </a:p>
          <a:p>
            <a:r>
              <a:rPr lang="de-DE" baseline="0" dirty="0" smtClean="0"/>
              <a:t>Der Achillessehnenreflex gilt dann als erloschen, wenn er am knienden Patienten nicht mehr auslösbar ist, der den </a:t>
            </a:r>
            <a:r>
              <a:rPr lang="de-DE" baseline="0" dirty="0" err="1" smtClean="0"/>
              <a:t>Jendrassek-Handgriff</a:t>
            </a:r>
            <a:r>
              <a:rPr lang="de-DE" baseline="0" dirty="0" smtClean="0"/>
              <a:t> ausübt</a:t>
            </a:r>
          </a:p>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Vermindertes Vibrationsempfinden ist Frühzeichen einer CIPN!</a:t>
            </a:r>
          </a:p>
          <a:p>
            <a:endParaRPr lang="de-DE" dirty="0"/>
          </a:p>
        </p:txBody>
      </p:sp>
      <p:sp>
        <p:nvSpPr>
          <p:cNvPr id="4" name="Foliennummernplatzhalter 3"/>
          <p:cNvSpPr>
            <a:spLocks noGrp="1"/>
          </p:cNvSpPr>
          <p:nvPr>
            <p:ph type="sldNum" sz="quarter" idx="10"/>
          </p:nvPr>
        </p:nvSpPr>
        <p:spPr/>
        <p:txBody>
          <a:bodyPr/>
          <a:lstStyle/>
          <a:p>
            <a:fld id="{52B8C0CC-18F4-6649-9E1F-1EB3DA7B6EDC}" type="slidenum">
              <a:rPr lang="de-DE" smtClean="0"/>
              <a:pPr/>
              <a:t>14</a:t>
            </a:fld>
            <a:endParaRPr lang="de-DE"/>
          </a:p>
        </p:txBody>
      </p:sp>
    </p:spTree>
    <p:extLst>
      <p:ext uri="{BB962C8B-B14F-4D97-AF65-F5344CB8AC3E}">
        <p14:creationId xmlns:p14="http://schemas.microsoft.com/office/powerpoint/2010/main" val="11851792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image" Target="../media/image6.jpe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image" Target="../media/image5.jpeg"/><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tags" Target="../tags/tag9.xml"/><Relationship Id="rId11" Type="http://schemas.openxmlformats.org/officeDocument/2006/relationships/image" Target="../media/image4.jpeg"/><Relationship Id="rId5" Type="http://schemas.openxmlformats.org/officeDocument/2006/relationships/tags" Target="../tags/tag8.xml"/><Relationship Id="rId10" Type="http://schemas.openxmlformats.org/officeDocument/2006/relationships/image" Target="../media/image3.emf"/><Relationship Id="rId4" Type="http://schemas.openxmlformats.org/officeDocument/2006/relationships/tags" Target="../tags/tag7.xml"/><Relationship Id="rId9" Type="http://schemas.openxmlformats.org/officeDocument/2006/relationships/oleObject" Target="../embeddings/oleObject2.bin"/><Relationship Id="rId1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5.xml"/><Relationship Id="rId7" Type="http://schemas.openxmlformats.org/officeDocument/2006/relationships/oleObject" Target="../embeddings/oleObject3.bin"/><Relationship Id="rId2" Type="http://schemas.openxmlformats.org/officeDocument/2006/relationships/tags" Target="../tags/tag14.xml"/><Relationship Id="rId1" Type="http://schemas.openxmlformats.org/officeDocument/2006/relationships/vmlDrawing" Target="../drawings/vmlDrawing3.v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 Id="rId9" Type="http://schemas.openxmlformats.org/officeDocument/2006/relationships/image" Target="../media/image8.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145550778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517" name="think-cell Folie" r:id="rId9" imgW="360" imgH="360" progId="">
                  <p:embed/>
                </p:oleObj>
              </mc:Choice>
              <mc:Fallback>
                <p:oleObj name="think-cell Folie" r:id="rId9" imgW="360" imgH="360" progId="">
                  <p:embed/>
                  <p:pic>
                    <p:nvPicPr>
                      <p:cNvPr id="0" name="Picture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hteck 26"/>
          <p:cNvSpPr/>
          <p:nvPr userDrawn="1">
            <p:custDataLst>
              <p:tags r:id="rId3"/>
            </p:custDataLst>
          </p:nvPr>
        </p:nvSpPr>
        <p:spPr bwMode="gray">
          <a:xfrm>
            <a:off x="0" y="4005263"/>
            <a:ext cx="9144000" cy="28527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rgbClr val="005C39"/>
              </a:solidFill>
              <a:latin typeface="Book Antiqua" panose="02040602050305030304" pitchFamily="18" charset="0"/>
              <a:cs typeface="Arial" panose="020B0604020202020204" pitchFamily="34" charset="0"/>
            </a:endParaRPr>
          </a:p>
        </p:txBody>
      </p:sp>
      <p:sp>
        <p:nvSpPr>
          <p:cNvPr id="26" name="Rechteck 25"/>
          <p:cNvSpPr/>
          <p:nvPr userDrawn="1">
            <p:custDataLst>
              <p:tags r:id="rId4"/>
            </p:custDataLst>
          </p:nvPr>
        </p:nvSpPr>
        <p:spPr bwMode="gray">
          <a:xfrm>
            <a:off x="0" y="1052513"/>
            <a:ext cx="9144000" cy="295275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pic>
        <p:nvPicPr>
          <p:cNvPr id="16" name="Picture 2" descr="K:\Asklepios\04_Präsentationsgestaltung\2015\3283.15.002_Überarbeitung Unternehmenspräsentation\07_Final\image40_neu.jpg"/>
          <p:cNvPicPr>
            <a:picLocks noChangeAspect="1" noChangeArrowheads="1"/>
          </p:cNvPicPr>
          <p:nvPr userDrawn="1"/>
        </p:nvPicPr>
        <p:blipFill rotWithShape="1">
          <a:blip r:embed="rId11" cstate="print">
            <a:extLst>
              <a:ext uri="{28A0092B-C50C-407E-A947-70E740481C1C}">
                <a14:useLocalDpi xmlns:a14="http://schemas.microsoft.com/office/drawing/2010/main" val="0"/>
              </a:ext>
            </a:extLst>
          </a:blip>
          <a:srcRect l="44216"/>
          <a:stretch/>
        </p:blipFill>
        <p:spPr bwMode="gray">
          <a:xfrm>
            <a:off x="3131840" y="1484314"/>
            <a:ext cx="2880319" cy="3466964"/>
          </a:xfrm>
          <a:prstGeom prst="rect">
            <a:avLst/>
          </a:prstGeom>
          <a:noFill/>
          <a:extLst>
            <a:ext uri="{909E8E84-426E-40DD-AFC4-6F175D3DCCD1}">
              <a14:hiddenFill xmlns:a14="http://schemas.microsoft.com/office/drawing/2010/main">
                <a:solidFill>
                  <a:srgbClr val="FFFFFF"/>
                </a:solidFill>
              </a14:hiddenFill>
            </a:ext>
          </a:extLst>
        </p:spPr>
      </p:pic>
      <p:sp>
        <p:nvSpPr>
          <p:cNvPr id="28" name="Rechteck 27"/>
          <p:cNvSpPr/>
          <p:nvPr userDrawn="1">
            <p:custDataLst>
              <p:tags r:id="rId5"/>
            </p:custDataLst>
          </p:nvPr>
        </p:nvSpPr>
        <p:spPr bwMode="gray">
          <a:xfrm>
            <a:off x="395288" y="4292600"/>
            <a:ext cx="8353425" cy="1873250"/>
          </a:xfrm>
          <a:prstGeom prst="rect">
            <a:avLst/>
          </a:prstGeom>
          <a:solidFill>
            <a:srgbClr val="00925A"/>
          </a:solidFill>
          <a:ln w="9525">
            <a:solidFill>
              <a:srgbClr val="00925A"/>
            </a:solidFill>
            <a:beve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spcAft>
                <a:spcPct val="0"/>
              </a:spcAft>
              <a:buClr>
                <a:schemeClr val="accent2"/>
              </a:buClr>
              <a:defRPr/>
            </a:pPr>
            <a:endParaRPr lang="de-DE" altLang="de-DE" sz="1200" dirty="0">
              <a:solidFill>
                <a:srgbClr val="00925A"/>
              </a:solidFill>
              <a:latin typeface="Palatino Linotype" panose="02040502050505030304" pitchFamily="18" charset="0"/>
              <a:cs typeface="Arial" panose="020B0604020202020204" pitchFamily="34" charset="0"/>
            </a:endParaRPr>
          </a:p>
        </p:txBody>
      </p:sp>
      <p:sp>
        <p:nvSpPr>
          <p:cNvPr id="2" name="Titel 1"/>
          <p:cNvSpPr>
            <a:spLocks noGrp="1"/>
          </p:cNvSpPr>
          <p:nvPr>
            <p:ph type="ctrTitle" hasCustomPrompt="1"/>
          </p:nvPr>
        </p:nvSpPr>
        <p:spPr bwMode="gray">
          <a:xfrm>
            <a:off x="611560" y="4435896"/>
            <a:ext cx="7920880" cy="649288"/>
          </a:xfrm>
        </p:spPr>
        <p:txBody>
          <a:bodyPr bIns="0"/>
          <a:lstStyle>
            <a:lvl1pPr>
              <a:defRPr sz="3600">
                <a:solidFill>
                  <a:schemeClr val="bg1"/>
                </a:solidFill>
                <a:effectLst/>
              </a:defRPr>
            </a:lvl1pPr>
          </a:lstStyle>
          <a:p>
            <a:r>
              <a:rPr lang="de-DE" dirty="0" smtClean="0"/>
              <a:t>Titelmaster durch Klicken bearbeiten</a:t>
            </a:r>
            <a:endParaRPr lang="de-DE" dirty="0"/>
          </a:p>
        </p:txBody>
      </p:sp>
      <p:sp>
        <p:nvSpPr>
          <p:cNvPr id="3" name="Untertitel 2"/>
          <p:cNvSpPr>
            <a:spLocks noGrp="1"/>
          </p:cNvSpPr>
          <p:nvPr>
            <p:ph type="subTitle" idx="1"/>
          </p:nvPr>
        </p:nvSpPr>
        <p:spPr bwMode="gray">
          <a:xfrm>
            <a:off x="611560" y="5085184"/>
            <a:ext cx="7920880" cy="936104"/>
          </a:xfrm>
        </p:spPr>
        <p:txBody>
          <a:bodyPr/>
          <a:lstStyle>
            <a:lvl1pPr marL="0" indent="0" algn="l">
              <a:spcAft>
                <a:spcPts val="1200"/>
              </a:spcAft>
              <a:buNone/>
              <a:defRPr sz="1800">
                <a:solidFill>
                  <a:schemeClr val="bg1"/>
                </a:solidFill>
                <a:latin typeface="+mn-lt"/>
              </a:defRPr>
            </a:lvl1pPr>
            <a:lvl2pPr marL="0" indent="0" algn="l">
              <a:spcAft>
                <a:spcPts val="0"/>
              </a:spcAft>
              <a:buNone/>
              <a:defRPr lang="de-DE" sz="1200" kern="1200" dirty="0" smtClean="0">
                <a:solidFill>
                  <a:srgbClr val="7BD3A7"/>
                </a:solidFill>
                <a:latin typeface="+mn-lt"/>
                <a:ea typeface="+mn-ea"/>
                <a:cs typeface="+mn-cs"/>
              </a:defRPr>
            </a:lvl2pPr>
            <a:lvl3pPr marL="0" indent="0" algn="l">
              <a:spcAft>
                <a:spcPts val="0"/>
              </a:spcAft>
              <a:buNone/>
              <a:defRPr lang="de-DE" sz="1200" kern="1200" dirty="0" smtClean="0">
                <a:solidFill>
                  <a:srgbClr val="7BD3A7"/>
                </a:solidFill>
                <a:latin typeface="+mn-lt"/>
                <a:ea typeface="+mn-ea"/>
                <a:cs typeface="+mn-cs"/>
              </a:defRPr>
            </a:lvl3pPr>
            <a:lvl4pPr marL="0" indent="0" algn="l">
              <a:spcAft>
                <a:spcPts val="0"/>
              </a:spcAft>
              <a:buNone/>
              <a:defRPr lang="de-DE" sz="1200" kern="1200" dirty="0" smtClean="0">
                <a:solidFill>
                  <a:srgbClr val="7BD3A7"/>
                </a:solidFill>
                <a:latin typeface="+mn-lt"/>
                <a:ea typeface="+mn-ea"/>
                <a:cs typeface="+mn-cs"/>
              </a:defRPr>
            </a:lvl4pPr>
            <a:lvl5pPr marL="0" indent="0" algn="l">
              <a:spcAft>
                <a:spcPts val="0"/>
              </a:spcAft>
              <a:buNone/>
              <a:defRPr lang="de-DE" sz="1200" kern="1200" dirty="0" smtClean="0">
                <a:solidFill>
                  <a:srgbClr val="7BD3A7"/>
                </a:solidFill>
                <a:latin typeface="+mn-lt"/>
                <a:ea typeface="+mn-ea"/>
                <a:cs typeface="+mn-cs"/>
              </a:defRPr>
            </a:lvl5pPr>
            <a:lvl6pPr marL="0" indent="0" algn="l">
              <a:spcAft>
                <a:spcPts val="0"/>
              </a:spcAft>
              <a:buNone/>
              <a:defRPr lang="de-DE" sz="1200" kern="1200" dirty="0" smtClean="0">
                <a:solidFill>
                  <a:srgbClr val="7BD3A7"/>
                </a:solidFill>
                <a:latin typeface="+mn-lt"/>
                <a:ea typeface="+mn-ea"/>
                <a:cs typeface="+mn-cs"/>
              </a:defRPr>
            </a:lvl6pPr>
            <a:lvl7pPr marL="0" indent="0" algn="l">
              <a:spcAft>
                <a:spcPts val="0"/>
              </a:spcAft>
              <a:buNone/>
              <a:defRPr lang="de-DE" sz="1200" kern="1200" dirty="0" smtClean="0">
                <a:solidFill>
                  <a:srgbClr val="7BD3A7"/>
                </a:solidFill>
                <a:latin typeface="+mn-lt"/>
                <a:ea typeface="+mn-ea"/>
                <a:cs typeface="+mn-cs"/>
              </a:defRPr>
            </a:lvl7pPr>
            <a:lvl8pPr marL="0" indent="0" algn="l">
              <a:spcAft>
                <a:spcPts val="0"/>
              </a:spcAft>
              <a:buNone/>
              <a:defRPr lang="de-DE" sz="1200" kern="1200" dirty="0" smtClean="0">
                <a:solidFill>
                  <a:srgbClr val="7BD3A7"/>
                </a:solidFill>
                <a:latin typeface="+mn-lt"/>
                <a:ea typeface="+mn-ea"/>
                <a:cs typeface="+mn-cs"/>
              </a:defRPr>
            </a:lvl8pPr>
            <a:lvl9pPr marL="0" indent="0" algn="l">
              <a:spcAft>
                <a:spcPts val="0"/>
              </a:spcAft>
              <a:buNone/>
              <a:defRPr lang="de-DE" sz="1200" kern="1200" dirty="0" smtClean="0">
                <a:solidFill>
                  <a:srgbClr val="7BD3A7"/>
                </a:solidFill>
                <a:latin typeface="+mn-lt"/>
                <a:ea typeface="+mn-ea"/>
                <a:cs typeface="+mn-cs"/>
              </a:defRPr>
            </a:lvl9pPr>
          </a:lstStyle>
          <a:p>
            <a:pPr lvl="0"/>
            <a:r>
              <a:rPr lang="de-DE" smtClean="0"/>
              <a:t>Formatvorlage des Untertitelmasters durch Klicken bearbeiten</a:t>
            </a:r>
            <a:endParaRPr lang="de-DE" dirty="0" smtClean="0"/>
          </a:p>
        </p:txBody>
      </p:sp>
      <p:pic>
        <p:nvPicPr>
          <p:cNvPr id="30" name="Grafik 29"/>
          <p:cNvPicPr>
            <a:picLocks noChangeAspect="1"/>
          </p:cNvPicPr>
          <p:nvPr userDrawn="1">
            <p:custDataLst>
              <p:tags r:id="rId6"/>
            </p:custDataLst>
          </p:nvPr>
        </p:nvPicPr>
        <p:blipFill rotWithShape="1">
          <a:blip r:embed="rId12" cstate="print">
            <a:extLst>
              <a:ext uri="{28A0092B-C50C-407E-A947-70E740481C1C}">
                <a14:useLocalDpi xmlns:a14="http://schemas.microsoft.com/office/drawing/2010/main" val="0"/>
              </a:ext>
            </a:extLst>
          </a:blip>
          <a:srcRect l="13749" r="21207"/>
          <a:stretch/>
        </p:blipFill>
        <p:spPr bwMode="gray">
          <a:xfrm>
            <a:off x="395288" y="1484312"/>
            <a:ext cx="2736712" cy="2808783"/>
          </a:xfrm>
          <a:prstGeom prst="rect">
            <a:avLst/>
          </a:prstGeom>
          <a:noFill/>
          <a:ln w="9525">
            <a:noFill/>
            <a:miter lim="800000"/>
            <a:headEnd/>
            <a:tailEnd/>
          </a:ln>
        </p:spPr>
      </p:pic>
      <p:pic>
        <p:nvPicPr>
          <p:cNvPr id="32" name="Grafik 31"/>
          <p:cNvPicPr>
            <a:picLocks noChangeAspect="1"/>
          </p:cNvPicPr>
          <p:nvPr userDrawn="1">
            <p:custDataLst>
              <p:tags r:id="rId7"/>
            </p:custDataLst>
          </p:nvPr>
        </p:nvPicPr>
        <p:blipFill rotWithShape="1">
          <a:blip r:embed="rId13" cstate="print">
            <a:extLst>
              <a:ext uri="{28A0092B-C50C-407E-A947-70E740481C1C}">
                <a14:useLocalDpi xmlns:a14="http://schemas.microsoft.com/office/drawing/2010/main" val="0"/>
              </a:ext>
            </a:extLst>
          </a:blip>
          <a:srcRect t="4809" b="20349"/>
          <a:stretch/>
        </p:blipFill>
        <p:spPr bwMode="gray">
          <a:xfrm>
            <a:off x="6012713" y="1480850"/>
            <a:ext cx="2736000" cy="2812245"/>
          </a:xfrm>
          <a:prstGeom prst="rect">
            <a:avLst/>
          </a:prstGeom>
          <a:noFill/>
          <a:ln w="9525">
            <a:noFill/>
            <a:miter lim="800000"/>
            <a:headEnd/>
            <a:tailEnd/>
          </a:ln>
        </p:spPr>
      </p:pic>
      <p:sp>
        <p:nvSpPr>
          <p:cNvPr id="4" name="Rectangle 3"/>
          <p:cNvSpPr/>
          <p:nvPr userDrawn="1"/>
        </p:nvSpPr>
        <p:spPr bwMode="gray">
          <a:xfrm>
            <a:off x="395288" y="1484313"/>
            <a:ext cx="2736552"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sp>
        <p:nvSpPr>
          <p:cNvPr id="14" name="Rectangle 13"/>
          <p:cNvSpPr/>
          <p:nvPr userDrawn="1"/>
        </p:nvSpPr>
        <p:spPr bwMode="gray">
          <a:xfrm>
            <a:off x="3131840" y="1484784"/>
            <a:ext cx="2880320"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sp>
        <p:nvSpPr>
          <p:cNvPr id="15" name="Rectangle 14"/>
          <p:cNvSpPr/>
          <p:nvPr userDrawn="1"/>
        </p:nvSpPr>
        <p:spPr bwMode="gray">
          <a:xfrm>
            <a:off x="6012160" y="1485255"/>
            <a:ext cx="2736552"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pic>
        <p:nvPicPr>
          <p:cNvPr id="6" name="Grafik 5"/>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20072" y="44624"/>
            <a:ext cx="3726162" cy="966301"/>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D1618710-8757-4A02-94A8-B164ECE13DCA}"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9" name="Rechteck 8"/>
          <p:cNvSpPr/>
          <p:nvPr userDrawn="1"/>
        </p:nvSpPr>
        <p:spPr bwMode="gray">
          <a:xfrm>
            <a:off x="395288" y="1484313"/>
            <a:ext cx="8353425" cy="2592759"/>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1555651"/>
            <a:ext cx="4032498" cy="2449413"/>
          </a:xfrm>
        </p:spPr>
        <p:txBody>
          <a:bodyPr/>
          <a:lstStyle>
            <a:lvl1pPr>
              <a:defRPr>
                <a:solidFill>
                  <a:schemeClr val="accent1"/>
                </a:solidFill>
              </a:defRPr>
            </a:lvl1pPr>
          </a:lstStyle>
          <a:p>
            <a:r>
              <a:rPr lang="de-DE" smtClean="0"/>
              <a:t>Bild durch Klicken auf Symbol hinzufügen</a:t>
            </a:r>
            <a:endParaRPr lang="de-DE" dirty="0"/>
          </a:p>
        </p:txBody>
      </p:sp>
      <p:sp>
        <p:nvSpPr>
          <p:cNvPr id="13" name="Inhaltsplatzhalter 12"/>
          <p:cNvSpPr>
            <a:spLocks noGrp="1"/>
          </p:cNvSpPr>
          <p:nvPr>
            <p:ph sz="quarter" idx="17"/>
          </p:nvPr>
        </p:nvSpPr>
        <p:spPr bwMode="gray">
          <a:xfrm>
            <a:off x="395287" y="4221089"/>
            <a:ext cx="8353425" cy="1944762"/>
          </a:xfrm>
        </p:spPr>
        <p:txBody>
          <a:bodyPr/>
          <a:lstStyle/>
          <a:p>
            <a:pPr lvl="0"/>
            <a:r>
              <a:rPr lang="de-DE" smtClean="0"/>
              <a:t>Textmasterformat bearbeiten</a:t>
            </a:r>
          </a:p>
        </p:txBody>
      </p:sp>
      <p:sp>
        <p:nvSpPr>
          <p:cNvPr id="15" name="Bildplatzhalter 10"/>
          <p:cNvSpPr>
            <a:spLocks noGrp="1"/>
          </p:cNvSpPr>
          <p:nvPr>
            <p:ph type="pic" sz="quarter" idx="19"/>
          </p:nvPr>
        </p:nvSpPr>
        <p:spPr bwMode="gray">
          <a:xfrm>
            <a:off x="4572000" y="1555651"/>
            <a:ext cx="4104456" cy="2449413"/>
          </a:xfrm>
        </p:spPr>
        <p:txBody>
          <a:bodyPr/>
          <a:lstStyle>
            <a:lvl1pPr>
              <a:defRPr>
                <a:solidFill>
                  <a:schemeClr val="accent1"/>
                </a:solidFill>
              </a:defRPr>
            </a:lvl1pPr>
          </a:lstStyle>
          <a:p>
            <a:r>
              <a:rPr lang="de-DE" smtClean="0"/>
              <a:t>Bild durch Klicken auf Symbol hinzufügen</a:t>
            </a:r>
            <a:endParaRPr lang="de-D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oben)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4B918137-A820-4601-8926-1E6A686DF137}"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9" name="Rechteck 8"/>
          <p:cNvSpPr/>
          <p:nvPr userDrawn="1"/>
        </p:nvSpPr>
        <p:spPr bwMode="gray">
          <a:xfrm>
            <a:off x="395288" y="2132856"/>
            <a:ext cx="8353425" cy="4032994"/>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2204864"/>
            <a:ext cx="2664346" cy="3889573"/>
          </a:xfrm>
        </p:spPr>
        <p:txBody>
          <a:bodyPr/>
          <a:lstStyle>
            <a:lvl1pPr>
              <a:defRPr>
                <a:solidFill>
                  <a:schemeClr val="accent1"/>
                </a:solidFill>
              </a:defRPr>
            </a:lvl1pPr>
          </a:lstStyle>
          <a:p>
            <a:r>
              <a:rPr lang="de-DE" smtClean="0"/>
              <a:t>Bild durch Klicken auf Symbol hinzufügen</a:t>
            </a:r>
            <a:endParaRPr lang="de-DE"/>
          </a:p>
        </p:txBody>
      </p:sp>
      <p:sp>
        <p:nvSpPr>
          <p:cNvPr id="13" name="Inhaltsplatzhalter 12"/>
          <p:cNvSpPr>
            <a:spLocks noGrp="1"/>
          </p:cNvSpPr>
          <p:nvPr>
            <p:ph sz="quarter" idx="17"/>
          </p:nvPr>
        </p:nvSpPr>
        <p:spPr bwMode="gray">
          <a:xfrm>
            <a:off x="395287" y="1484313"/>
            <a:ext cx="8353425" cy="576535"/>
          </a:xfrm>
        </p:spPr>
        <p:txBody>
          <a:bodyPr/>
          <a:lstStyle/>
          <a:p>
            <a:pPr lvl="0"/>
            <a:r>
              <a:rPr lang="de-DE" smtClean="0"/>
              <a:t>Textmasterformat bearbeiten</a:t>
            </a:r>
          </a:p>
        </p:txBody>
      </p:sp>
      <p:sp>
        <p:nvSpPr>
          <p:cNvPr id="14" name="Bildplatzhalter 10"/>
          <p:cNvSpPr>
            <a:spLocks noGrp="1"/>
          </p:cNvSpPr>
          <p:nvPr>
            <p:ph type="pic" sz="quarter" idx="18"/>
          </p:nvPr>
        </p:nvSpPr>
        <p:spPr bwMode="gray">
          <a:xfrm>
            <a:off x="6012160" y="2204864"/>
            <a:ext cx="2664346" cy="3889573"/>
          </a:xfrm>
        </p:spPr>
        <p:txBody>
          <a:bodyPr/>
          <a:lstStyle>
            <a:lvl1pPr>
              <a:defRPr>
                <a:solidFill>
                  <a:schemeClr val="accent1"/>
                </a:solidFill>
              </a:defRPr>
            </a:lvl1pPr>
          </a:lstStyle>
          <a:p>
            <a:r>
              <a:rPr lang="de-DE" smtClean="0"/>
              <a:t>Bild durch Klicken auf Symbol hinzufügen</a:t>
            </a:r>
            <a:endParaRPr lang="de-DE"/>
          </a:p>
        </p:txBody>
      </p:sp>
      <p:sp>
        <p:nvSpPr>
          <p:cNvPr id="15" name="Bildplatzhalter 10"/>
          <p:cNvSpPr>
            <a:spLocks noGrp="1"/>
          </p:cNvSpPr>
          <p:nvPr>
            <p:ph type="pic" sz="quarter" idx="19"/>
          </p:nvPr>
        </p:nvSpPr>
        <p:spPr bwMode="gray">
          <a:xfrm>
            <a:off x="3203848" y="2204864"/>
            <a:ext cx="2736304" cy="3889573"/>
          </a:xfrm>
        </p:spPr>
        <p:txBody>
          <a:bodyPr/>
          <a:lstStyle>
            <a:lvl1pPr>
              <a:defRPr>
                <a:solidFill>
                  <a:schemeClr val="accent1"/>
                </a:solidFill>
              </a:defRPr>
            </a:lvl1pPr>
          </a:lstStyle>
          <a:p>
            <a:r>
              <a:rPr lang="de-DE" smtClean="0"/>
              <a:t>Bild durch Klicken auf Symbol hinzufügen</a:t>
            </a:r>
            <a:endParaRPr lang="de-DE"/>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unten)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2F1F10F5-53C4-4305-866C-6D70FEF44247}"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9" name="Rechteck 8"/>
          <p:cNvSpPr/>
          <p:nvPr userDrawn="1"/>
        </p:nvSpPr>
        <p:spPr bwMode="gray">
          <a:xfrm>
            <a:off x="395288" y="1484313"/>
            <a:ext cx="8353425" cy="4681537"/>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accent1"/>
              </a:solidFill>
            </a:endParaRPr>
          </a:p>
        </p:txBody>
      </p:sp>
      <p:sp>
        <p:nvSpPr>
          <p:cNvPr id="11" name="Bildplatzhalter 10"/>
          <p:cNvSpPr>
            <a:spLocks noGrp="1"/>
          </p:cNvSpPr>
          <p:nvPr>
            <p:ph type="pic" sz="quarter" idx="16"/>
          </p:nvPr>
        </p:nvSpPr>
        <p:spPr bwMode="gray">
          <a:xfrm>
            <a:off x="467494" y="1556792"/>
            <a:ext cx="2664346" cy="3528392"/>
          </a:xfrm>
        </p:spPr>
        <p:txBody>
          <a:bodyPr/>
          <a:lstStyle>
            <a:lvl1pPr>
              <a:defRPr>
                <a:solidFill>
                  <a:schemeClr val="accent1"/>
                </a:solidFill>
              </a:defRPr>
            </a:lvl1pPr>
          </a:lstStyle>
          <a:p>
            <a:r>
              <a:rPr lang="de-DE" smtClean="0"/>
              <a:t>Bild durch Klicken auf Symbol hinzufügen</a:t>
            </a:r>
            <a:endParaRPr lang="de-DE" dirty="0"/>
          </a:p>
        </p:txBody>
      </p:sp>
      <p:sp>
        <p:nvSpPr>
          <p:cNvPr id="10" name="Bildplatzhalter 10"/>
          <p:cNvSpPr>
            <a:spLocks noGrp="1"/>
          </p:cNvSpPr>
          <p:nvPr>
            <p:ph type="pic" sz="quarter" idx="17"/>
          </p:nvPr>
        </p:nvSpPr>
        <p:spPr bwMode="gray">
          <a:xfrm>
            <a:off x="6012160" y="1556792"/>
            <a:ext cx="2664346" cy="3528392"/>
          </a:xfrm>
        </p:spPr>
        <p:txBody>
          <a:bodyPr/>
          <a:lstStyle>
            <a:lvl1pPr>
              <a:defRPr>
                <a:solidFill>
                  <a:schemeClr val="accent1"/>
                </a:solidFill>
              </a:defRPr>
            </a:lvl1pPr>
          </a:lstStyle>
          <a:p>
            <a:r>
              <a:rPr lang="de-DE" smtClean="0"/>
              <a:t>Bild durch Klicken auf Symbol hinzufügen</a:t>
            </a:r>
            <a:endParaRPr lang="de-DE"/>
          </a:p>
        </p:txBody>
      </p:sp>
      <p:sp>
        <p:nvSpPr>
          <p:cNvPr id="14" name="Bildplatzhalter 10"/>
          <p:cNvSpPr>
            <a:spLocks noGrp="1"/>
          </p:cNvSpPr>
          <p:nvPr>
            <p:ph type="pic" sz="quarter" idx="18"/>
          </p:nvPr>
        </p:nvSpPr>
        <p:spPr bwMode="gray">
          <a:xfrm>
            <a:off x="3203848" y="1556792"/>
            <a:ext cx="2736304" cy="3528392"/>
          </a:xfrm>
        </p:spPr>
        <p:txBody>
          <a:bodyPr/>
          <a:lstStyle>
            <a:lvl1pPr>
              <a:defRPr>
                <a:solidFill>
                  <a:schemeClr val="accent1"/>
                </a:solidFill>
              </a:defRPr>
            </a:lvl1pPr>
          </a:lstStyle>
          <a:p>
            <a:r>
              <a:rPr lang="de-DE" smtClean="0"/>
              <a:t>Bild durch Klicken auf Symbol hinzufügen</a:t>
            </a:r>
            <a:endParaRPr lang="de-DE"/>
          </a:p>
        </p:txBody>
      </p:sp>
      <p:sp>
        <p:nvSpPr>
          <p:cNvPr id="16" name="Inhaltsplatzhalter 15"/>
          <p:cNvSpPr>
            <a:spLocks noGrp="1"/>
          </p:cNvSpPr>
          <p:nvPr>
            <p:ph sz="quarter" idx="19" hasCustomPrompt="1"/>
          </p:nvPr>
        </p:nvSpPr>
        <p:spPr bwMode="gray">
          <a:xfrm>
            <a:off x="467494" y="5157192"/>
            <a:ext cx="8208962" cy="935633"/>
          </a:xfrm>
        </p:spPr>
        <p:txBody>
          <a:bodyPr/>
          <a:lstStyle>
            <a:lvl2pPr>
              <a:defRPr/>
            </a:lvl2pPr>
            <a:lvl3pPr marL="0" indent="0">
              <a:buNone/>
              <a:defRPr/>
            </a:lvl3pPr>
          </a:lstStyle>
          <a:p>
            <a:pPr lvl="0"/>
            <a:r>
              <a:rPr lang="de-DE" dirty="0" smtClean="0"/>
              <a:t>Textmasterformate durch Klicken bearbeiten</a:t>
            </a:r>
          </a:p>
          <a:p>
            <a:pPr lvl="1"/>
            <a:r>
              <a:rPr lang="de-DE" dirty="0" smtClean="0"/>
              <a:t>Zweite Ebene</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Kontakt">
    <p:spTree>
      <p:nvGrpSpPr>
        <p:cNvPr id="1" name=""/>
        <p:cNvGrpSpPr/>
        <p:nvPr/>
      </p:nvGrpSpPr>
      <p:grpSpPr>
        <a:xfrm>
          <a:off x="0" y="0"/>
          <a:ext cx="0" cy="0"/>
          <a:chOff x="0" y="0"/>
          <a:chExt cx="0" cy="0"/>
        </a:xfrm>
      </p:grpSpPr>
      <p:sp>
        <p:nvSpPr>
          <p:cNvPr id="2" name="Datumsplatzhalter 1"/>
          <p:cNvSpPr>
            <a:spLocks noGrp="1"/>
          </p:cNvSpPr>
          <p:nvPr>
            <p:ph type="dt" sz="half" idx="10"/>
          </p:nvPr>
        </p:nvSpPr>
        <p:spPr bwMode="gray"/>
        <p:txBody>
          <a:bodyPr/>
          <a:lstStyle/>
          <a:p>
            <a:fld id="{057EC987-5F71-4467-B700-73D6D8B629D8}" type="datetime1">
              <a:rPr lang="de-DE" smtClean="0"/>
              <a:pPr/>
              <a:t>16.04.2020</a:t>
            </a:fld>
            <a:endParaRPr lang="de-DE" dirty="0"/>
          </a:p>
        </p:txBody>
      </p:sp>
      <p:sp>
        <p:nvSpPr>
          <p:cNvPr id="3" name="Fußzeilenplatzhalter 2"/>
          <p:cNvSpPr>
            <a:spLocks noGrp="1"/>
          </p:cNvSpPr>
          <p:nvPr>
            <p:ph type="ftr" sz="quarter" idx="11"/>
          </p:nvPr>
        </p:nvSpPr>
        <p:spPr bwMode="gray"/>
        <p:txBody>
          <a:bodyPr/>
          <a:lstStyle/>
          <a:p>
            <a:r>
              <a:rPr lang="de-DE" smtClean="0"/>
              <a:t>Titel der Präsentation</a:t>
            </a:r>
            <a:endParaRPr lang="de-DE" dirty="0"/>
          </a:p>
        </p:txBody>
      </p:sp>
      <p:sp>
        <p:nvSpPr>
          <p:cNvPr id="4" name="Foliennummernplatzhalter 3"/>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15" name="Textplatzhalter 7"/>
          <p:cNvSpPr>
            <a:spLocks noGrp="1"/>
          </p:cNvSpPr>
          <p:nvPr>
            <p:ph type="body" sz="quarter" idx="14"/>
          </p:nvPr>
        </p:nvSpPr>
        <p:spPr bwMode="gray">
          <a:xfrm>
            <a:off x="395288" y="3861048"/>
            <a:ext cx="4104704" cy="2304802"/>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6" name="Textplatzhalter 7"/>
          <p:cNvSpPr>
            <a:spLocks noGrp="1"/>
          </p:cNvSpPr>
          <p:nvPr>
            <p:ph type="body" sz="quarter" idx="15"/>
          </p:nvPr>
        </p:nvSpPr>
        <p:spPr bwMode="gray">
          <a:xfrm>
            <a:off x="4572000" y="1484312"/>
            <a:ext cx="4176713" cy="2304727"/>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7" name="Textplatzhalter 7"/>
          <p:cNvSpPr>
            <a:spLocks noGrp="1"/>
          </p:cNvSpPr>
          <p:nvPr>
            <p:ph type="body" sz="quarter" idx="16"/>
          </p:nvPr>
        </p:nvSpPr>
        <p:spPr bwMode="gray">
          <a:xfrm>
            <a:off x="4572000" y="3861048"/>
            <a:ext cx="4176713" cy="2304803"/>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8" name="Titel 17"/>
          <p:cNvSpPr>
            <a:spLocks noGrp="1"/>
          </p:cNvSpPr>
          <p:nvPr>
            <p:ph type="title"/>
          </p:nvPr>
        </p:nvSpPr>
        <p:spPr bwMode="gray"/>
        <p:txBody>
          <a:bodyPr/>
          <a:lstStyle/>
          <a:p>
            <a:r>
              <a:rPr lang="de-DE" smtClean="0"/>
              <a:t>Titelmasterformat durch Klicken bearbeiten</a:t>
            </a:r>
            <a:endParaRPr lang="de-DE" dirty="0"/>
          </a:p>
        </p:txBody>
      </p:sp>
      <p:sp>
        <p:nvSpPr>
          <p:cNvPr id="8" name="Textplatzhalter 7"/>
          <p:cNvSpPr>
            <a:spLocks noGrp="1"/>
          </p:cNvSpPr>
          <p:nvPr>
            <p:ph type="body" sz="quarter" idx="13" hasCustomPrompt="1"/>
          </p:nvPr>
        </p:nvSpPr>
        <p:spPr bwMode="gray">
          <a:xfrm>
            <a:off x="395288" y="1484312"/>
            <a:ext cx="4104704" cy="2304728"/>
          </a:xfrm>
          <a:solidFill>
            <a:schemeClr val="bg1"/>
          </a:solidFill>
          <a:ln>
            <a:solidFill>
              <a:schemeClr val="accent2"/>
            </a:solidFill>
          </a:ln>
          <a:effectLst/>
        </p:spPr>
        <p:txBody>
          <a:bodyPr lIns="144000" tIns="72000" rIns="144000" bIns="72000"/>
          <a:lstStyle>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540000" indent="0">
              <a:buNone/>
              <a:defRPr/>
            </a:lvl6pPr>
            <a:lvl8pPr>
              <a:defRPr/>
            </a:lvl8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	</a:t>
            </a:r>
            <a:endParaRPr lang="de-DE"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7C8C2063-9A4A-44EC-B946-319CF9AAFC4A}"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7" name="Rechteck 6"/>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2" name="Datumsplatzhalter 1"/>
          <p:cNvSpPr>
            <a:spLocks noGrp="1"/>
          </p:cNvSpPr>
          <p:nvPr>
            <p:ph type="dt" sz="half" idx="10"/>
          </p:nvPr>
        </p:nvSpPr>
        <p:spPr bwMode="gray"/>
        <p:txBody>
          <a:bodyPr/>
          <a:lstStyle/>
          <a:p>
            <a:fld id="{AFC94919-BF26-4254-B37F-B5C71519C6EA}" type="datetime1">
              <a:rPr lang="de-DE" smtClean="0"/>
              <a:pPr/>
              <a:t>16.04.2020</a:t>
            </a:fld>
            <a:endParaRPr lang="de-DE" dirty="0"/>
          </a:p>
        </p:txBody>
      </p:sp>
      <p:sp>
        <p:nvSpPr>
          <p:cNvPr id="3" name="Fußzeilenplatzhalter 2"/>
          <p:cNvSpPr>
            <a:spLocks noGrp="1"/>
          </p:cNvSpPr>
          <p:nvPr>
            <p:ph type="ftr" sz="quarter" idx="11"/>
          </p:nvPr>
        </p:nvSpPr>
        <p:spPr bwMode="gray"/>
        <p:txBody>
          <a:bodyPr/>
          <a:lstStyle/>
          <a:p>
            <a:r>
              <a:rPr lang="de-DE" smtClean="0"/>
              <a:t>Titel der Präsentation</a:t>
            </a:r>
            <a:endParaRPr lang="de-DE" dirty="0"/>
          </a:p>
        </p:txBody>
      </p:sp>
      <p:sp>
        <p:nvSpPr>
          <p:cNvPr id="4" name="Foliennummernplatzhalter 3"/>
          <p:cNvSpPr>
            <a:spLocks noGrp="1"/>
          </p:cNvSpPr>
          <p:nvPr>
            <p:ph type="sldNum" sz="quarter" idx="12"/>
          </p:nvPr>
        </p:nvSpPr>
        <p:spPr bwMode="gray"/>
        <p:txBody>
          <a:bodyPr/>
          <a:lstStyle/>
          <a:p>
            <a:fld id="{08D37431-3E78-41D2-AC69-D697C2CC4D59}" type="slidenum">
              <a:rPr lang="de-DE" smtClean="0"/>
              <a:pPr/>
              <a:t>‹Nr.›</a:t>
            </a:fld>
            <a:endParaRPr lang="de-DE" dirty="0"/>
          </a:p>
        </p:txBody>
      </p:sp>
      <p:pic>
        <p:nvPicPr>
          <p:cNvPr id="9" name="Grafi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und Inhalt mit weißem Balken ">
    <p:bg>
      <p:bgRef idx="1001">
        <a:schemeClr val="bg1"/>
      </p:bgRef>
    </p:bg>
    <p:spTree>
      <p:nvGrpSpPr>
        <p:cNvPr id="1" name=""/>
        <p:cNvGrpSpPr/>
        <p:nvPr/>
      </p:nvGrpSpPr>
      <p:grpSpPr>
        <a:xfrm>
          <a:off x="0" y="0"/>
          <a:ext cx="0" cy="0"/>
          <a:chOff x="0" y="0"/>
          <a:chExt cx="0" cy="0"/>
        </a:xfrm>
      </p:grpSpPr>
      <p:sp>
        <p:nvSpPr>
          <p:cNvPr id="10" name="Rechteck 9"/>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2" name="Rechteck 11"/>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p:txBody>
          <a:bodyPr/>
          <a:lstStyle>
            <a:lvl1pPr>
              <a:defRPr>
                <a:solidFill>
                  <a:schemeClr val="tx1"/>
                </a:solidFill>
              </a:defRPr>
            </a:lvl1pPr>
          </a:lstStyle>
          <a:p>
            <a:fld id="{7B190C4A-BE6F-451E-881C-9E6F0F0BD45E}" type="datetime1">
              <a:rPr lang="de-DE" smtClean="0"/>
              <a:pPr/>
              <a:t>16.04.2020</a:t>
            </a:fld>
            <a:endParaRPr lang="de-DE" dirty="0"/>
          </a:p>
        </p:txBody>
      </p:sp>
      <p:sp>
        <p:nvSpPr>
          <p:cNvPr id="3" name="Fußzeilenplatzhalter 2"/>
          <p:cNvSpPr>
            <a:spLocks noGrp="1"/>
          </p:cNvSpPr>
          <p:nvPr>
            <p:ph type="ftr" sz="quarter" idx="11"/>
          </p:nvPr>
        </p:nvSpPr>
        <p:spPr bwMode="gray"/>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sp>
        <p:nvSpPr>
          <p:cNvPr id="9" name="Inhaltsplatzhalter 8"/>
          <p:cNvSpPr>
            <a:spLocks noGrp="1"/>
          </p:cNvSpPr>
          <p:nvPr>
            <p:ph sz="quarter" idx="13" hasCustomPrompt="1"/>
          </p:nvPr>
        </p:nvSpPr>
        <p:spPr bwMode="gray"/>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13" name="Grafik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Zwei Inhalte mit weißem Balken ">
    <p:bg>
      <p:bgRef idx="1001">
        <a:schemeClr val="bg1"/>
      </p:bgRef>
    </p:bg>
    <p:spTree>
      <p:nvGrpSpPr>
        <p:cNvPr id="1" name=""/>
        <p:cNvGrpSpPr/>
        <p:nvPr/>
      </p:nvGrpSpPr>
      <p:grpSpPr>
        <a:xfrm>
          <a:off x="0" y="0"/>
          <a:ext cx="0" cy="0"/>
          <a:chOff x="0" y="0"/>
          <a:chExt cx="0" cy="0"/>
        </a:xfrm>
      </p:grpSpPr>
      <p:sp>
        <p:nvSpPr>
          <p:cNvPr id="14" name="Rechteck 13"/>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1" name="Inhaltsplatzhalter 8"/>
          <p:cNvSpPr>
            <a:spLocks noGrp="1"/>
          </p:cNvSpPr>
          <p:nvPr>
            <p:ph sz="quarter" idx="15" hasCustomPrompt="1"/>
          </p:nvPr>
        </p:nvSpPr>
        <p:spPr bwMode="gray">
          <a:xfrm>
            <a:off x="395287" y="1484314"/>
            <a:ext cx="4104705" cy="468153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3" name="Rechteck 12"/>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p:txBody>
          <a:bodyPr/>
          <a:lstStyle>
            <a:lvl1pPr>
              <a:defRPr>
                <a:solidFill>
                  <a:schemeClr val="tx1"/>
                </a:solidFill>
              </a:defRPr>
            </a:lvl1pPr>
          </a:lstStyle>
          <a:p>
            <a:fld id="{591FB298-8B1E-4689-93D0-FCC025CA4179}" type="datetime1">
              <a:rPr lang="de-DE" smtClean="0"/>
              <a:pPr/>
              <a:t>16.04.2020</a:t>
            </a:fld>
            <a:endParaRPr lang="de-DE" dirty="0"/>
          </a:p>
        </p:txBody>
      </p:sp>
      <p:sp>
        <p:nvSpPr>
          <p:cNvPr id="3" name="Fußzeilenplatzhalter 2"/>
          <p:cNvSpPr>
            <a:spLocks noGrp="1"/>
          </p:cNvSpPr>
          <p:nvPr>
            <p:ph type="ftr" sz="quarter" idx="11"/>
          </p:nvPr>
        </p:nvSpPr>
        <p:spPr bwMode="gray"/>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sp>
        <p:nvSpPr>
          <p:cNvPr id="15" name="Inhaltsplatzhalter 8"/>
          <p:cNvSpPr>
            <a:spLocks noGrp="1"/>
          </p:cNvSpPr>
          <p:nvPr>
            <p:ph sz="quarter" idx="13" hasCustomPrompt="1"/>
          </p:nvPr>
        </p:nvSpPr>
        <p:spPr bwMode="gray">
          <a:xfrm>
            <a:off x="4644008" y="1484314"/>
            <a:ext cx="4104705" cy="468153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16" name="Grafik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Vier Inhalte mit weißem Balken">
    <p:bg>
      <p:bgRef idx="1001">
        <a:schemeClr val="bg1"/>
      </p:bgRef>
    </p:bg>
    <p:spTree>
      <p:nvGrpSpPr>
        <p:cNvPr id="1" name=""/>
        <p:cNvGrpSpPr/>
        <p:nvPr/>
      </p:nvGrpSpPr>
      <p:grpSpPr>
        <a:xfrm>
          <a:off x="0" y="0"/>
          <a:ext cx="0" cy="0"/>
          <a:chOff x="0" y="0"/>
          <a:chExt cx="0" cy="0"/>
        </a:xfrm>
      </p:grpSpPr>
      <p:sp>
        <p:nvSpPr>
          <p:cNvPr id="13" name="Rechteck 12"/>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9" name="Inhaltsplatzhalter 8"/>
          <p:cNvSpPr>
            <a:spLocks noGrp="1"/>
          </p:cNvSpPr>
          <p:nvPr>
            <p:ph sz="quarter" idx="15" hasCustomPrompt="1"/>
          </p:nvPr>
        </p:nvSpPr>
        <p:spPr bwMode="gray">
          <a:xfrm>
            <a:off x="395287" y="1484314"/>
            <a:ext cx="4104705" cy="230472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0" name="Inhaltsplatzhalter 8"/>
          <p:cNvSpPr>
            <a:spLocks noGrp="1"/>
          </p:cNvSpPr>
          <p:nvPr>
            <p:ph sz="quarter" idx="13" hasCustomPrompt="1"/>
          </p:nvPr>
        </p:nvSpPr>
        <p:spPr bwMode="gray">
          <a:xfrm>
            <a:off x="4644008" y="1484314"/>
            <a:ext cx="4104705" cy="230472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1" name="Inhaltsplatzhalter 8"/>
          <p:cNvSpPr>
            <a:spLocks noGrp="1"/>
          </p:cNvSpPr>
          <p:nvPr>
            <p:ph sz="quarter" idx="21" hasCustomPrompt="1"/>
          </p:nvPr>
        </p:nvSpPr>
        <p:spPr bwMode="gray">
          <a:xfrm>
            <a:off x="395536" y="3933056"/>
            <a:ext cx="4104705" cy="2232248"/>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2" name="Inhaltsplatzhalter 8"/>
          <p:cNvSpPr>
            <a:spLocks noGrp="1"/>
          </p:cNvSpPr>
          <p:nvPr>
            <p:ph sz="quarter" idx="22" hasCustomPrompt="1"/>
          </p:nvPr>
        </p:nvSpPr>
        <p:spPr bwMode="gray">
          <a:xfrm>
            <a:off x="4644257" y="3933056"/>
            <a:ext cx="4104705" cy="2232248"/>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5" name="Rechteck 14"/>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p:txBody>
          <a:bodyPr/>
          <a:lstStyle>
            <a:lvl1pPr>
              <a:defRPr>
                <a:solidFill>
                  <a:schemeClr val="tx1"/>
                </a:solidFill>
              </a:defRPr>
            </a:lvl1pPr>
          </a:lstStyle>
          <a:p>
            <a:fld id="{3CA02641-D704-4379-97E8-C0ED672457F7}" type="datetime1">
              <a:rPr lang="de-DE" smtClean="0"/>
              <a:pPr/>
              <a:t>16.04.2020</a:t>
            </a:fld>
            <a:endParaRPr lang="de-DE" dirty="0"/>
          </a:p>
        </p:txBody>
      </p:sp>
      <p:sp>
        <p:nvSpPr>
          <p:cNvPr id="3" name="Fußzeilenplatzhalter 2"/>
          <p:cNvSpPr>
            <a:spLocks noGrp="1"/>
          </p:cNvSpPr>
          <p:nvPr>
            <p:ph type="ftr" sz="quarter" idx="11"/>
          </p:nvPr>
        </p:nvSpPr>
        <p:spPr bwMode="gray"/>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pic>
        <p:nvPicPr>
          <p:cNvPr id="16" name="Grafik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trenner">
    <p:spTree>
      <p:nvGrpSpPr>
        <p:cNvPr id="1" name=""/>
        <p:cNvGrpSpPr/>
        <p:nvPr/>
      </p:nvGrpSpPr>
      <p:grpSpPr>
        <a:xfrm>
          <a:off x="0" y="0"/>
          <a:ext cx="0" cy="0"/>
          <a:chOff x="0" y="0"/>
          <a:chExt cx="0" cy="0"/>
        </a:xfrm>
      </p:grpSpPr>
      <p:sp>
        <p:nvSpPr>
          <p:cNvPr id="5" name="Rechteck 4"/>
          <p:cNvSpPr/>
          <p:nvPr userDrawn="1">
            <p:custDataLst>
              <p:tags r:id="rId1"/>
            </p:custDataLst>
          </p:nvPr>
        </p:nvSpPr>
        <p:spPr bwMode="gray">
          <a:xfrm>
            <a:off x="0" y="1"/>
            <a:ext cx="9144000" cy="685800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6" name="Titel 1"/>
          <p:cNvSpPr>
            <a:spLocks noGrp="1"/>
          </p:cNvSpPr>
          <p:nvPr>
            <p:ph type="title" hasCustomPrompt="1"/>
          </p:nvPr>
        </p:nvSpPr>
        <p:spPr bwMode="gray">
          <a:xfrm>
            <a:off x="395289" y="2996952"/>
            <a:ext cx="4032696" cy="1800200"/>
          </a:xfrm>
        </p:spPr>
        <p:txBody>
          <a:bodyPr/>
          <a:lstStyle>
            <a:lvl1pPr algn="r">
              <a:defRPr sz="14200">
                <a:solidFill>
                  <a:schemeClr val="accent1"/>
                </a:solidFill>
                <a:effectLst/>
                <a:latin typeface="Franklin Gothic Book" pitchFamily="34" charset="0"/>
              </a:defRPr>
            </a:lvl1pPr>
          </a:lstStyle>
          <a:p>
            <a:r>
              <a:rPr lang="de-DE" dirty="0" smtClean="0"/>
              <a:t>Nr.</a:t>
            </a:r>
            <a:endParaRPr lang="de-DE" dirty="0"/>
          </a:p>
        </p:txBody>
      </p:sp>
      <p:cxnSp>
        <p:nvCxnSpPr>
          <p:cNvPr id="8" name="Gerade Verbindung 7"/>
          <p:cNvCxnSpPr/>
          <p:nvPr userDrawn="1"/>
        </p:nvCxnSpPr>
        <p:spPr bwMode="gray">
          <a:xfrm rot="5400000">
            <a:off x="3599892" y="3681028"/>
            <a:ext cx="194421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Inhaltsplatzhalter 8"/>
          <p:cNvSpPr>
            <a:spLocks noGrp="1"/>
          </p:cNvSpPr>
          <p:nvPr>
            <p:ph sz="quarter" idx="10" hasCustomPrompt="1"/>
          </p:nvPr>
        </p:nvSpPr>
        <p:spPr bwMode="gray">
          <a:xfrm>
            <a:off x="4716016" y="3068687"/>
            <a:ext cx="4032697" cy="1368425"/>
          </a:xfrm>
        </p:spPr>
        <p:txBody>
          <a:bodyPr bIns="54000" anchor="b" anchorCtr="0"/>
          <a:lstStyle>
            <a:lvl1pPr>
              <a:defRPr>
                <a:solidFill>
                  <a:schemeClr val="accent1"/>
                </a:solidFill>
              </a:defRPr>
            </a:lvl1pPr>
            <a:lvl2pPr>
              <a:defRPr>
                <a:solidFill>
                  <a:schemeClr val="accent1"/>
                </a:solidFill>
              </a:defRPr>
            </a:lvl2pPr>
            <a:lvl3pPr marL="180000" indent="-180000">
              <a:buClrTx/>
              <a:buFont typeface="Wingdings" panose="05000000000000000000" pitchFamily="2" charset="2"/>
              <a:buChar char="§"/>
              <a:defRPr>
                <a:solidFill>
                  <a:schemeClr val="accent1"/>
                </a:solidFill>
              </a:defRPr>
            </a:lvl3pPr>
            <a:lvl4pPr>
              <a:buClrTx/>
              <a:defRPr>
                <a:solidFill>
                  <a:schemeClr val="accent1"/>
                </a:solidFill>
              </a:defRPr>
            </a:lvl4pPr>
            <a:lvl5pPr>
              <a:buClrTx/>
              <a:defRPr>
                <a:solidFill>
                  <a:schemeClr val="accent1"/>
                </a:solidFill>
              </a:defRPr>
            </a:lvl5pPr>
            <a:lvl6pPr>
              <a:buClrTx/>
              <a:defRPr>
                <a:solidFill>
                  <a:schemeClr val="accent1"/>
                </a:solidFill>
              </a:defRPr>
            </a:lvl6pPr>
            <a:lvl7pPr>
              <a:buClrTx/>
              <a:defRPr>
                <a:solidFill>
                  <a:schemeClr val="accent1"/>
                </a:solidFill>
              </a:defRPr>
            </a:lvl7pPr>
            <a:lvl8pPr>
              <a:buClrTx/>
              <a:defRPr>
                <a:solidFill>
                  <a:schemeClr val="accent1"/>
                </a:solidFill>
              </a:defRPr>
            </a:lvl8pPr>
            <a:lvl9pPr>
              <a:buClrTx/>
              <a:defRPr>
                <a:solidFill>
                  <a:schemeClr val="accent1"/>
                </a:solidFill>
              </a:defRPr>
            </a:lvl9pPr>
          </a:lstStyle>
          <a:p>
            <a:pPr lvl="0"/>
            <a:r>
              <a:rPr lang="de-DE" dirty="0" smtClean="0"/>
              <a:t>Textmasterformate durch Klicken bearbeiten</a:t>
            </a:r>
          </a:p>
          <a:p>
            <a:pPr lvl="1"/>
            <a:r>
              <a:rPr lang="de-DE" dirty="0" smtClean="0"/>
              <a:t>Zweite Ebene</a:t>
            </a:r>
          </a:p>
        </p:txBody>
      </p:sp>
    </p:spTree>
    <p:extLst>
      <p:ext uri="{BB962C8B-B14F-4D97-AF65-F5344CB8AC3E}">
        <p14:creationId xmlns:p14="http://schemas.microsoft.com/office/powerpoint/2010/main" val="28264701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p:spTree>
      <p:nvGrpSpPr>
        <p:cNvPr id="1" name=""/>
        <p:cNvGrpSpPr/>
        <p:nvPr/>
      </p:nvGrpSpPr>
      <p:grpSpPr>
        <a:xfrm>
          <a:off x="0" y="0"/>
          <a:ext cx="0" cy="0"/>
          <a:chOff x="0" y="0"/>
          <a:chExt cx="0" cy="0"/>
        </a:xfrm>
      </p:grpSpPr>
      <p:sp>
        <p:nvSpPr>
          <p:cNvPr id="5" name="Rechteck 4"/>
          <p:cNvSpPr/>
          <p:nvPr userDrawn="1">
            <p:custDataLst>
              <p:tags r:id="rId1"/>
            </p:custDataLst>
          </p:nvPr>
        </p:nvSpPr>
        <p:spPr bwMode="gray">
          <a:xfrm>
            <a:off x="0" y="27384"/>
            <a:ext cx="9144000" cy="685800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cxnSp>
        <p:nvCxnSpPr>
          <p:cNvPr id="6" name="Gerade Verbindung 5"/>
          <p:cNvCxnSpPr/>
          <p:nvPr userDrawn="1"/>
        </p:nvCxnSpPr>
        <p:spPr bwMode="gray">
          <a:xfrm>
            <a:off x="4572000" y="2204864"/>
            <a:ext cx="0" cy="244827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Bildplatzhalter 3"/>
          <p:cNvSpPr>
            <a:spLocks noGrp="1"/>
          </p:cNvSpPr>
          <p:nvPr>
            <p:ph type="pic" sz="quarter" idx="11"/>
          </p:nvPr>
        </p:nvSpPr>
        <p:spPr>
          <a:xfrm>
            <a:off x="395536" y="2204864"/>
            <a:ext cx="4032000" cy="2448008"/>
          </a:xfrm>
          <a:ln w="9525">
            <a:noFill/>
          </a:ln>
        </p:spPr>
        <p:txBody>
          <a:bodyPr/>
          <a:lstStyle/>
          <a:p>
            <a:r>
              <a:rPr lang="de-DE" smtClean="0"/>
              <a:t>Bild durch Klicken auf Symbol hinzufügen</a:t>
            </a:r>
            <a:endParaRPr lang="de-DE"/>
          </a:p>
        </p:txBody>
      </p:sp>
      <p:sp>
        <p:nvSpPr>
          <p:cNvPr id="11" name="Inhaltsplatzhalter 8"/>
          <p:cNvSpPr>
            <a:spLocks noGrp="1"/>
          </p:cNvSpPr>
          <p:nvPr>
            <p:ph sz="quarter" idx="10" hasCustomPrompt="1"/>
          </p:nvPr>
        </p:nvSpPr>
        <p:spPr bwMode="gray">
          <a:xfrm>
            <a:off x="4716016" y="3068687"/>
            <a:ext cx="4032697" cy="1368425"/>
          </a:xfrm>
        </p:spPr>
        <p:txBody>
          <a:bodyPr bIns="54000" anchor="b" anchorCtr="0"/>
          <a:lstStyle>
            <a:lvl1pPr>
              <a:defRPr>
                <a:solidFill>
                  <a:schemeClr val="accent1"/>
                </a:solidFill>
              </a:defRPr>
            </a:lvl1pPr>
            <a:lvl2pPr>
              <a:defRPr>
                <a:solidFill>
                  <a:schemeClr val="accent1"/>
                </a:solidFill>
              </a:defRPr>
            </a:lvl2pPr>
            <a:lvl3pPr marL="180000" indent="-180000">
              <a:buClrTx/>
              <a:buFont typeface="Wingdings" panose="05000000000000000000" pitchFamily="2" charset="2"/>
              <a:buChar char="§"/>
              <a:defRPr>
                <a:solidFill>
                  <a:schemeClr val="accent1"/>
                </a:solidFill>
              </a:defRPr>
            </a:lvl3pPr>
            <a:lvl4pPr>
              <a:buClrTx/>
              <a:defRPr>
                <a:solidFill>
                  <a:schemeClr val="accent1"/>
                </a:solidFill>
              </a:defRPr>
            </a:lvl4pPr>
            <a:lvl5pPr>
              <a:buClrTx/>
              <a:defRPr>
                <a:solidFill>
                  <a:schemeClr val="accent1"/>
                </a:solidFill>
              </a:defRPr>
            </a:lvl5pPr>
            <a:lvl6pPr>
              <a:buClrTx/>
              <a:defRPr>
                <a:solidFill>
                  <a:schemeClr val="accent1"/>
                </a:solidFill>
              </a:defRPr>
            </a:lvl6pPr>
            <a:lvl7pPr>
              <a:buClrTx/>
              <a:defRPr>
                <a:solidFill>
                  <a:schemeClr val="accent1"/>
                </a:solidFill>
              </a:defRPr>
            </a:lvl7pPr>
            <a:lvl8pPr>
              <a:buClrTx/>
              <a:defRPr>
                <a:solidFill>
                  <a:schemeClr val="accent1"/>
                </a:solidFill>
              </a:defRPr>
            </a:lvl8pPr>
            <a:lvl9pPr>
              <a:buClrTx/>
              <a:defRPr>
                <a:solidFill>
                  <a:schemeClr val="accent1"/>
                </a:solidFill>
              </a:defRPr>
            </a:lvl9pPr>
          </a:lstStyle>
          <a:p>
            <a:pPr lvl="0"/>
            <a:r>
              <a:rPr lang="de-DE" dirty="0" smtClean="0"/>
              <a:t>Textmasterformate durch Klicken bearbeiten</a:t>
            </a:r>
          </a:p>
          <a:p>
            <a:pPr lvl="1"/>
            <a:r>
              <a:rPr lang="de-DE" dirty="0" smtClean="0"/>
              <a:t>Zweite Ebene</a:t>
            </a:r>
          </a:p>
        </p:txBody>
      </p:sp>
    </p:spTree>
    <p:extLst>
      <p:ext uri="{BB962C8B-B14F-4D97-AF65-F5344CB8AC3E}">
        <p14:creationId xmlns:p14="http://schemas.microsoft.com/office/powerpoint/2010/main" val="33802385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4" name="Datumsplatzhalter 3"/>
          <p:cNvSpPr>
            <a:spLocks noGrp="1"/>
          </p:cNvSpPr>
          <p:nvPr>
            <p:ph type="dt" sz="half" idx="10"/>
          </p:nvPr>
        </p:nvSpPr>
        <p:spPr bwMode="gray"/>
        <p:txBody>
          <a:bodyPr/>
          <a:lstStyle/>
          <a:p>
            <a:fld id="{B1D0C740-32BB-4297-8579-618F53871AD8}" type="datetime1">
              <a:rPr lang="de-DE" smtClean="0"/>
              <a:pPr/>
              <a:t>16.04.2020</a:t>
            </a:fld>
            <a:endParaRPr lang="de-DE" dirty="0"/>
          </a:p>
        </p:txBody>
      </p:sp>
      <p:sp>
        <p:nvSpPr>
          <p:cNvPr id="5" name="Fußzeilenplatzhalter 4"/>
          <p:cNvSpPr>
            <a:spLocks noGrp="1"/>
          </p:cNvSpPr>
          <p:nvPr>
            <p:ph type="ftr" sz="quarter" idx="11"/>
          </p:nvPr>
        </p:nvSpPr>
        <p:spPr bwMode="gray"/>
        <p:txBody>
          <a:bodyPr/>
          <a:lstStyle/>
          <a:p>
            <a:r>
              <a:rPr lang="de-DE" smtClean="0"/>
              <a:t>Titel der Präsentation</a:t>
            </a:r>
            <a:endParaRPr lang="de-DE" dirty="0"/>
          </a:p>
        </p:txBody>
      </p:sp>
      <p:sp>
        <p:nvSpPr>
          <p:cNvPr id="6" name="Foliennummernplatzhalter 5"/>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56" name="Rechteck 55"/>
          <p:cNvSpPr/>
          <p:nvPr userDrawn="1">
            <p:custDataLst>
              <p:tags r:id="rId1"/>
            </p:custDataLst>
          </p:nvPr>
        </p:nvSpPr>
        <p:spPr bwMode="gray">
          <a:xfrm>
            <a:off x="0" y="1052513"/>
            <a:ext cx="9144000" cy="431800"/>
          </a:xfrm>
          <a:prstGeom prst="rect">
            <a:avLst/>
          </a:prstGeom>
          <a:solidFill>
            <a:srgbClr val="283D4F">
              <a:alpha val="8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9" name="Tabellenplatzhalter 6"/>
          <p:cNvSpPr>
            <a:spLocks noGrp="1"/>
          </p:cNvSpPr>
          <p:nvPr>
            <p:ph type="tbl" sz="quarter" idx="13" hasCustomPrompt="1"/>
          </p:nvPr>
        </p:nvSpPr>
        <p:spPr bwMode="gray">
          <a:xfrm>
            <a:off x="395288" y="1772816"/>
            <a:ext cx="8353425" cy="4537050"/>
          </a:xfrm>
        </p:spPr>
        <p:txBody>
          <a:bodyPr anchor="t"/>
          <a:lstStyle>
            <a:lvl1pPr>
              <a:spcAft>
                <a:spcPts val="0"/>
              </a:spcAft>
              <a:defRPr baseline="0">
                <a:solidFill>
                  <a:schemeClr val="accent1"/>
                </a:solidFill>
              </a:defRPr>
            </a:lvl1pPr>
          </a:lstStyle>
          <a:p>
            <a:r>
              <a:rPr lang="de-DE" dirty="0" smtClean="0"/>
              <a:t>Verwenden Sie bitte das Tabellenlayout „Asklepios Tabelle“.</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ischenagenda">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71468567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51" name="think-cell Folie" r:id="rId7" imgW="360" imgH="360" progId="">
                  <p:embed/>
                </p:oleObj>
              </mc:Choice>
              <mc:Fallback>
                <p:oleObj name="think-cell Folie" r:id="rId7" imgW="360" imgH="360" progId="">
                  <p:embed/>
                  <p:pic>
                    <p:nvPicPr>
                      <p:cNvPr id="0" name="Picture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val="0"/>
              </a:ext>
            </a:extLst>
          </a:blip>
          <a:srcRect b="9414"/>
          <a:stretch/>
        </p:blipFill>
        <p:spPr bwMode="gray">
          <a:xfrm>
            <a:off x="0" y="1052736"/>
            <a:ext cx="9144000" cy="5544914"/>
          </a:xfrm>
          <a:prstGeom prst="rect">
            <a:avLst/>
          </a:prstGeom>
        </p:spPr>
      </p:pic>
      <p:sp>
        <p:nvSpPr>
          <p:cNvPr id="10" name="Rechteck 9"/>
          <p:cNvSpPr/>
          <p:nvPr userDrawn="1">
            <p:custDataLst>
              <p:tags r:id="rId3"/>
            </p:custDataLst>
          </p:nvPr>
        </p:nvSpPr>
        <p:spPr bwMode="gray">
          <a:xfrm>
            <a:off x="0" y="1052512"/>
            <a:ext cx="9144000" cy="5544000"/>
          </a:xfrm>
          <a:prstGeom prst="rect">
            <a:avLst/>
          </a:prstGeom>
          <a:solidFill>
            <a:schemeClr val="bg1">
              <a:alpha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4" name="Datumsplatzhalter 3"/>
          <p:cNvSpPr>
            <a:spLocks noGrp="1"/>
          </p:cNvSpPr>
          <p:nvPr>
            <p:ph type="dt" sz="half" idx="10"/>
          </p:nvPr>
        </p:nvSpPr>
        <p:spPr bwMode="gray"/>
        <p:txBody>
          <a:bodyPr/>
          <a:lstStyle/>
          <a:p>
            <a:fld id="{D648DB68-A398-47CC-9B57-BA4D71E27EA5}" type="datetime1">
              <a:rPr lang="de-DE" smtClean="0"/>
              <a:pPr/>
              <a:t>16.04.2020</a:t>
            </a:fld>
            <a:endParaRPr lang="de-DE" dirty="0"/>
          </a:p>
        </p:txBody>
      </p:sp>
      <p:sp>
        <p:nvSpPr>
          <p:cNvPr id="5" name="Fußzeilenplatzhalter 4"/>
          <p:cNvSpPr>
            <a:spLocks noGrp="1"/>
          </p:cNvSpPr>
          <p:nvPr>
            <p:ph type="ftr" sz="quarter" idx="11"/>
          </p:nvPr>
        </p:nvSpPr>
        <p:spPr bwMode="gray"/>
        <p:txBody>
          <a:bodyPr/>
          <a:lstStyle/>
          <a:p>
            <a:r>
              <a:rPr lang="de-DE" smtClean="0"/>
              <a:t>Titel der Präsentation</a:t>
            </a:r>
            <a:endParaRPr lang="de-DE" dirty="0"/>
          </a:p>
        </p:txBody>
      </p:sp>
      <p:sp>
        <p:nvSpPr>
          <p:cNvPr id="6" name="Foliennummernplatzhalter 5"/>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56" name="Rechteck 55"/>
          <p:cNvSpPr/>
          <p:nvPr userDrawn="1">
            <p:custDataLst>
              <p:tags r:id="rId4"/>
            </p:custDataLst>
          </p:nvPr>
        </p:nvSpPr>
        <p:spPr bwMode="gray">
          <a:xfrm>
            <a:off x="395288" y="1484313"/>
            <a:ext cx="1152525" cy="4681537"/>
          </a:xfrm>
          <a:prstGeom prst="rect">
            <a:avLst/>
          </a:prstGeom>
          <a:solidFill>
            <a:srgbClr val="446280">
              <a:alpha val="8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57" name="Freeform 5"/>
          <p:cNvSpPr>
            <a:spLocks/>
          </p:cNvSpPr>
          <p:nvPr userDrawn="1">
            <p:custDataLst>
              <p:tags r:id="rId5"/>
            </p:custDataLst>
          </p:nvPr>
        </p:nvSpPr>
        <p:spPr bwMode="gray">
          <a:xfrm>
            <a:off x="684213" y="1752600"/>
            <a:ext cx="619125" cy="998538"/>
          </a:xfrm>
          <a:custGeom>
            <a:avLst/>
            <a:gdLst>
              <a:gd name="T0" fmla="*/ 0 w 636"/>
              <a:gd name="T1" fmla="*/ 2147483647 h 1027"/>
              <a:gd name="T2" fmla="*/ 2147483647 w 636"/>
              <a:gd name="T3" fmla="*/ 2147483647 h 1027"/>
              <a:gd name="T4" fmla="*/ 0 w 636"/>
              <a:gd name="T5" fmla="*/ 2147483647 h 1027"/>
              <a:gd name="T6" fmla="*/ 2147483647 w 636"/>
              <a:gd name="T7" fmla="*/ 2147483647 h 1027"/>
              <a:gd name="T8" fmla="*/ 2147483647 w 636"/>
              <a:gd name="T9" fmla="*/ 2147483647 h 1027"/>
              <a:gd name="T10" fmla="*/ 2147483647 w 636"/>
              <a:gd name="T11" fmla="*/ 0 h 1027"/>
              <a:gd name="T12" fmla="*/ 0 w 636"/>
              <a:gd name="T13" fmla="*/ 2147483647 h 1027"/>
              <a:gd name="T14" fmla="*/ 0 60000 65536"/>
              <a:gd name="T15" fmla="*/ 0 60000 65536"/>
              <a:gd name="T16" fmla="*/ 0 60000 65536"/>
              <a:gd name="T17" fmla="*/ 0 60000 65536"/>
              <a:gd name="T18" fmla="*/ 0 60000 65536"/>
              <a:gd name="T19" fmla="*/ 0 60000 65536"/>
              <a:gd name="T20" fmla="*/ 0 60000 65536"/>
              <a:gd name="T21" fmla="*/ 0 w 636"/>
              <a:gd name="T22" fmla="*/ 0 h 1027"/>
              <a:gd name="T23" fmla="*/ 636 w 636"/>
              <a:gd name="T24" fmla="*/ 1027 h 10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6" h="1027">
                <a:moveTo>
                  <a:pt x="0" y="103"/>
                </a:moveTo>
                <a:lnTo>
                  <a:pt x="424" y="514"/>
                </a:lnTo>
                <a:lnTo>
                  <a:pt x="0" y="925"/>
                </a:lnTo>
                <a:lnTo>
                  <a:pt x="106" y="1027"/>
                </a:lnTo>
                <a:lnTo>
                  <a:pt x="636" y="514"/>
                </a:lnTo>
                <a:lnTo>
                  <a:pt x="106" y="0"/>
                </a:lnTo>
                <a:lnTo>
                  <a:pt x="0" y="103"/>
                </a:lnTo>
                <a:close/>
              </a:path>
            </a:pathLst>
          </a:custGeom>
          <a:solidFill>
            <a:srgbClr val="FFFFFF"/>
          </a:solidFill>
          <a:ln w="9525">
            <a:solidFill>
              <a:srgbClr val="FFFFFF"/>
            </a:solidFill>
            <a:round/>
            <a:headEnd/>
            <a:tailEnd/>
          </a:ln>
        </p:spPr>
        <p:txBody>
          <a:bodyPr/>
          <a:lstStyle/>
          <a:p>
            <a:endParaRPr lang="de-DE" dirty="0"/>
          </a:p>
        </p:txBody>
      </p:sp>
      <p:sp>
        <p:nvSpPr>
          <p:cNvPr id="7" name="Tabellenplatzhalter 6"/>
          <p:cNvSpPr>
            <a:spLocks noGrp="1"/>
          </p:cNvSpPr>
          <p:nvPr>
            <p:ph type="tbl" sz="quarter" idx="13" hasCustomPrompt="1"/>
          </p:nvPr>
        </p:nvSpPr>
        <p:spPr bwMode="gray">
          <a:xfrm>
            <a:off x="1619250" y="1484313"/>
            <a:ext cx="7129463" cy="4681537"/>
          </a:xfrm>
        </p:spPr>
        <p:txBody>
          <a:bodyPr/>
          <a:lstStyle>
            <a:lvl1pPr marL="0" marR="0" indent="0" algn="l" defTabSz="914400" rtl="0" eaLnBrk="1" fontAlgn="auto" latinLnBrk="0" hangingPunct="1">
              <a:lnSpc>
                <a:spcPct val="100000"/>
              </a:lnSpc>
              <a:spcBef>
                <a:spcPts val="0"/>
              </a:spcBef>
              <a:spcAft>
                <a:spcPts val="800"/>
              </a:spcAft>
              <a:buClrTx/>
              <a:buSzTx/>
              <a:buFont typeface="Arial" pitchFamily="34" charset="0"/>
              <a:buNone/>
              <a:tabLst/>
              <a:defRPr>
                <a:solidFill>
                  <a:schemeClr val="accent1"/>
                </a:solidFill>
              </a:defRPr>
            </a:lvl1pPr>
          </a:lstStyle>
          <a:p>
            <a:r>
              <a:rPr lang="de-DE" dirty="0" smtClean="0"/>
              <a:t>Verwenden Sie bitte das Tabellenlayout „Asklepios Tabelle“.</a:t>
            </a:r>
          </a:p>
          <a:p>
            <a:endParaRPr lang="de-DE" dirty="0"/>
          </a:p>
        </p:txBody>
      </p:sp>
    </p:spTree>
    <p:extLst>
      <p:ext uri="{BB962C8B-B14F-4D97-AF65-F5344CB8AC3E}">
        <p14:creationId xmlns:p14="http://schemas.microsoft.com/office/powerpoint/2010/main" val="38700947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Inhaltsplatzhalter 2"/>
          <p:cNvSpPr>
            <a:spLocks noGrp="1"/>
          </p:cNvSpPr>
          <p:nvPr>
            <p:ph idx="1" hasCustomPrompt="1"/>
          </p:nvPr>
        </p:nvSpPr>
        <p:spPr bwMode="gray">
          <a:xfrm>
            <a:off x="395536" y="1484784"/>
            <a:ext cx="8353176" cy="4681066"/>
          </a:xfrm>
        </p:spPr>
        <p:txBody>
          <a:bodyPr/>
          <a:lstStyle>
            <a:lvl5pPr>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endParaRPr lang="de-DE" dirty="0"/>
          </a:p>
        </p:txBody>
      </p:sp>
      <p:sp>
        <p:nvSpPr>
          <p:cNvPr id="4" name="Datumsplatzhalter 3"/>
          <p:cNvSpPr>
            <a:spLocks noGrp="1"/>
          </p:cNvSpPr>
          <p:nvPr>
            <p:ph type="dt" sz="half" idx="10"/>
          </p:nvPr>
        </p:nvSpPr>
        <p:spPr bwMode="gray"/>
        <p:txBody>
          <a:bodyPr/>
          <a:lstStyle/>
          <a:p>
            <a:fld id="{8F5BE634-6993-4E23-A68A-F5580604F020}" type="datetime1">
              <a:rPr lang="de-DE" smtClean="0"/>
              <a:pPr/>
              <a:t>16.04.2020</a:t>
            </a:fld>
            <a:endParaRPr lang="de-DE" dirty="0"/>
          </a:p>
        </p:txBody>
      </p:sp>
      <p:sp>
        <p:nvSpPr>
          <p:cNvPr id="5" name="Fußzeilenplatzhalter 4"/>
          <p:cNvSpPr>
            <a:spLocks noGrp="1"/>
          </p:cNvSpPr>
          <p:nvPr>
            <p:ph type="ftr" sz="quarter" idx="11"/>
          </p:nvPr>
        </p:nvSpPr>
        <p:spPr bwMode="gray"/>
        <p:txBody>
          <a:bodyPr/>
          <a:lstStyle/>
          <a:p>
            <a:r>
              <a:rPr lang="de-DE" smtClean="0"/>
              <a:t>Titel der Präsentation</a:t>
            </a:r>
            <a:endParaRPr lang="de-DE" dirty="0"/>
          </a:p>
        </p:txBody>
      </p:sp>
      <p:sp>
        <p:nvSpPr>
          <p:cNvPr id="6" name="Foliennummernplatzhalter 5"/>
          <p:cNvSpPr>
            <a:spLocks noGrp="1"/>
          </p:cNvSpPr>
          <p:nvPr>
            <p:ph type="sldNum" sz="quarter" idx="12"/>
          </p:nvPr>
        </p:nvSpPr>
        <p:spPr bwMode="gray"/>
        <p:txBody>
          <a:bodyPr/>
          <a:lstStyle/>
          <a:p>
            <a:fld id="{08D37431-3E78-41D2-AC69-D697C2CC4D59}" type="slidenum">
              <a:rPr lang="de-DE" smtClean="0"/>
              <a:pPr/>
              <a:t>‹Nr.›</a:t>
            </a:fld>
            <a:endParaRPr lang="de-DE"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5" name="Datumsplatzhalter 4"/>
          <p:cNvSpPr>
            <a:spLocks noGrp="1"/>
          </p:cNvSpPr>
          <p:nvPr>
            <p:ph type="dt" sz="half" idx="10"/>
          </p:nvPr>
        </p:nvSpPr>
        <p:spPr bwMode="gray"/>
        <p:txBody>
          <a:bodyPr/>
          <a:lstStyle/>
          <a:p>
            <a:fld id="{044946A7-8276-4C46-AA3E-6C4B180B3663}" type="datetime1">
              <a:rPr lang="de-DE" smtClean="0"/>
              <a:pPr/>
              <a:t>16.04.2020</a:t>
            </a:fld>
            <a:endParaRPr lang="de-DE" dirty="0"/>
          </a:p>
        </p:txBody>
      </p:sp>
      <p:sp>
        <p:nvSpPr>
          <p:cNvPr id="6" name="Fußzeilenplatzhalter 5"/>
          <p:cNvSpPr>
            <a:spLocks noGrp="1"/>
          </p:cNvSpPr>
          <p:nvPr>
            <p:ph type="ftr" sz="quarter" idx="11"/>
          </p:nvPr>
        </p:nvSpPr>
        <p:spPr bwMode="gray"/>
        <p:txBody>
          <a:bodyPr/>
          <a:lstStyle/>
          <a:p>
            <a:r>
              <a:rPr lang="de-DE" smtClean="0"/>
              <a:t>Titel der Präsentation</a:t>
            </a:r>
            <a:endParaRPr lang="de-DE" dirty="0"/>
          </a:p>
        </p:txBody>
      </p:sp>
      <p:sp>
        <p:nvSpPr>
          <p:cNvPr id="7" name="Foliennummernplatzhalter 6"/>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9" name="Inhaltsplatzhalter 8"/>
          <p:cNvSpPr>
            <a:spLocks noGrp="1"/>
          </p:cNvSpPr>
          <p:nvPr>
            <p:ph sz="quarter" idx="13"/>
          </p:nvPr>
        </p:nvSpPr>
        <p:spPr bwMode="gray">
          <a:xfrm>
            <a:off x="395536" y="1484784"/>
            <a:ext cx="4032002" cy="46810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Inhaltsplatzhalter 10"/>
          <p:cNvSpPr>
            <a:spLocks noGrp="1"/>
          </p:cNvSpPr>
          <p:nvPr>
            <p:ph sz="quarter" idx="14"/>
          </p:nvPr>
        </p:nvSpPr>
        <p:spPr bwMode="gray">
          <a:xfrm>
            <a:off x="4716463" y="1484313"/>
            <a:ext cx="4032250" cy="46815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r Bild">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F13448CF-6FC3-4516-992E-F97C86772330}"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7" name="Bildplatzhalter 6"/>
          <p:cNvSpPr>
            <a:spLocks noGrp="1"/>
          </p:cNvSpPr>
          <p:nvPr>
            <p:ph type="pic" sz="quarter" idx="13"/>
          </p:nvPr>
        </p:nvSpPr>
        <p:spPr bwMode="gray">
          <a:xfrm>
            <a:off x="395536" y="1484314"/>
            <a:ext cx="8353176" cy="4681536"/>
          </a:xfrm>
        </p:spPr>
        <p:txBody>
          <a:bodyPr/>
          <a:lstStyle>
            <a:lvl1pPr>
              <a:defRPr>
                <a:solidFill>
                  <a:schemeClr val="accent1"/>
                </a:solidFill>
              </a:defRPr>
            </a:lvl1pPr>
          </a:lstStyle>
          <a:p>
            <a:r>
              <a:rPr lang="de-DE" smtClean="0"/>
              <a:t>Bild durch Klicken auf Symbol hinzufügen</a:t>
            </a:r>
            <a:endParaRPr lang="de-DE"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Marginalie">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p:txBody>
          <a:bodyPr/>
          <a:lstStyle/>
          <a:p>
            <a:fld id="{208A72CC-0608-4824-BEDF-16C83F3625A7}" type="datetime1">
              <a:rPr lang="de-DE" smtClean="0"/>
              <a:pPr/>
              <a:t>16.04.2020</a:t>
            </a:fld>
            <a:endParaRPr lang="de-DE" dirty="0"/>
          </a:p>
        </p:txBody>
      </p:sp>
      <p:sp>
        <p:nvSpPr>
          <p:cNvPr id="4" name="Fußzeilenplatzhalter 3"/>
          <p:cNvSpPr>
            <a:spLocks noGrp="1"/>
          </p:cNvSpPr>
          <p:nvPr>
            <p:ph type="ftr" sz="quarter" idx="11"/>
          </p:nvPr>
        </p:nvSpPr>
        <p:spPr bwMode="gray"/>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p:txBody>
          <a:bodyPr/>
          <a:lstStyle/>
          <a:p>
            <a:fld id="{08D37431-3E78-41D2-AC69-D697C2CC4D59}" type="slidenum">
              <a:rPr lang="de-DE" smtClean="0"/>
              <a:pPr/>
              <a:t>‹Nr.›</a:t>
            </a:fld>
            <a:endParaRPr lang="de-DE" dirty="0"/>
          </a:p>
        </p:txBody>
      </p:sp>
      <p:sp>
        <p:nvSpPr>
          <p:cNvPr id="9" name="Rechteck 8"/>
          <p:cNvSpPr/>
          <p:nvPr userDrawn="1"/>
        </p:nvSpPr>
        <p:spPr bwMode="gray">
          <a:xfrm>
            <a:off x="395289" y="1484313"/>
            <a:ext cx="6408959" cy="4681537"/>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1556792"/>
            <a:ext cx="6264746" cy="4536504"/>
          </a:xfrm>
        </p:spPr>
        <p:txBody>
          <a:bodyPr/>
          <a:lstStyle>
            <a:lvl1pPr>
              <a:defRPr>
                <a:solidFill>
                  <a:schemeClr val="accent1"/>
                </a:solidFill>
              </a:defRPr>
            </a:lvl1pPr>
          </a:lstStyle>
          <a:p>
            <a:r>
              <a:rPr lang="de-DE" smtClean="0"/>
              <a:t>Bild durch Klicken auf Symbol hinzufügen</a:t>
            </a:r>
            <a:endParaRPr lang="de-DE" dirty="0"/>
          </a:p>
        </p:txBody>
      </p:sp>
      <p:sp>
        <p:nvSpPr>
          <p:cNvPr id="13" name="Inhaltsplatzhalter 12"/>
          <p:cNvSpPr>
            <a:spLocks noGrp="1"/>
          </p:cNvSpPr>
          <p:nvPr>
            <p:ph sz="quarter" idx="17"/>
          </p:nvPr>
        </p:nvSpPr>
        <p:spPr bwMode="gray">
          <a:xfrm>
            <a:off x="6948488" y="1484313"/>
            <a:ext cx="1800225" cy="4681537"/>
          </a:xfrm>
        </p:spPr>
        <p:txBody>
          <a:bodyPr/>
          <a:lstStyle>
            <a:lvl1pPr>
              <a:defRPr sz="1400"/>
            </a:lvl1pPr>
            <a:lvl2pPr>
              <a:defRPr sz="1400"/>
            </a:lvl2pPr>
            <a:lvl3pPr>
              <a:defRPr sz="1400"/>
            </a:lvl3pPr>
            <a:lvl4pPr>
              <a:defRPr sz="1400" baseline="0"/>
            </a:lvl4pPr>
            <a:lvl5pPr>
              <a:defRPr sz="1400" baseline="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jpeg"/><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oleObject" Target="../embeddings/oleObject1.bin"/><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1"/>
            </p:custDataLst>
            <p:extLst>
              <p:ext uri="{D42A27DB-BD31-4B8C-83A1-F6EECF244321}">
                <p14:modId xmlns:p14="http://schemas.microsoft.com/office/powerpoint/2010/main" val="248346110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83" name="think-cell Folie" r:id="rId24" imgW="360" imgH="360" progId="">
                  <p:embed/>
                </p:oleObj>
              </mc:Choice>
              <mc:Fallback>
                <p:oleObj name="think-cell Folie" r:id="rId24" imgW="360" imgH="360" progId="">
                  <p:embed/>
                  <p:pic>
                    <p:nvPicPr>
                      <p:cNvPr id="0" name="Picture 60"/>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hteck 13"/>
          <p:cNvSpPr/>
          <p:nvPr>
            <p:custDataLst>
              <p:tags r:id="rId22"/>
            </p:custDataLst>
          </p:nvPr>
        </p:nvSpPr>
        <p:spPr bwMode="gray">
          <a:xfrm>
            <a:off x="0" y="1052513"/>
            <a:ext cx="9144000" cy="5545137"/>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79388" indent="-179388"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358775" indent="-179388"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539750" indent="-179388"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9969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14541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19113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23685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3" name="Rechteck 12"/>
          <p:cNvSpPr/>
          <p:nvPr>
            <p:custDataLst>
              <p:tags r:id="rId23"/>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Textplatzhalter 2"/>
          <p:cNvSpPr>
            <a:spLocks noGrp="1"/>
          </p:cNvSpPr>
          <p:nvPr>
            <p:ph type="body" idx="1"/>
          </p:nvPr>
        </p:nvSpPr>
        <p:spPr bwMode="gray">
          <a:xfrm>
            <a:off x="395287" y="1484314"/>
            <a:ext cx="8353425" cy="4681536"/>
          </a:xfrm>
          <a:prstGeom prst="rect">
            <a:avLst/>
          </a:prstGeom>
        </p:spPr>
        <p:txBody>
          <a:bodyPr vert="horz" lIns="0" tIns="0" rIns="0" bIns="0" rtlCol="0">
            <a:no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4" name="Datumsplatzhalter 3"/>
          <p:cNvSpPr>
            <a:spLocks noGrp="1"/>
          </p:cNvSpPr>
          <p:nvPr>
            <p:ph type="dt" sz="half" idx="2"/>
          </p:nvPr>
        </p:nvSpPr>
        <p:spPr bwMode="gray">
          <a:xfrm>
            <a:off x="395288" y="6597650"/>
            <a:ext cx="1152376" cy="260350"/>
          </a:xfrm>
          <a:prstGeom prst="rect">
            <a:avLst/>
          </a:prstGeom>
        </p:spPr>
        <p:txBody>
          <a:bodyPr vert="horz" lIns="0" tIns="0" rIns="0" bIns="0" rtlCol="0" anchor="ctr"/>
          <a:lstStyle>
            <a:lvl1pPr algn="l">
              <a:defRPr sz="1000">
                <a:solidFill>
                  <a:schemeClr val="bg1"/>
                </a:solidFill>
                <a:latin typeface="Franklin Gothic Book" pitchFamily="34" charset="0"/>
              </a:defRPr>
            </a:lvl1pPr>
          </a:lstStyle>
          <a:p>
            <a:fld id="{6B06D979-4F8D-46D0-A4FC-EE37DB4A7444}" type="datetime1">
              <a:rPr lang="de-DE" smtClean="0"/>
              <a:pPr/>
              <a:t>16.04.2020</a:t>
            </a:fld>
            <a:endParaRPr lang="de-DE" dirty="0"/>
          </a:p>
        </p:txBody>
      </p:sp>
      <p:sp>
        <p:nvSpPr>
          <p:cNvPr id="5" name="Fußzeilenplatzhalter 4"/>
          <p:cNvSpPr>
            <a:spLocks noGrp="1"/>
          </p:cNvSpPr>
          <p:nvPr>
            <p:ph type="ftr" sz="quarter" idx="3"/>
          </p:nvPr>
        </p:nvSpPr>
        <p:spPr bwMode="gray">
          <a:xfrm>
            <a:off x="1619250" y="6597650"/>
            <a:ext cx="6625158" cy="260350"/>
          </a:xfrm>
          <a:prstGeom prst="rect">
            <a:avLst/>
          </a:prstGeom>
        </p:spPr>
        <p:txBody>
          <a:bodyPr vert="horz" lIns="0" tIns="0" rIns="0" bIns="0" rtlCol="0" anchor="ctr"/>
          <a:lstStyle>
            <a:lvl1pPr algn="l">
              <a:defRPr sz="1000">
                <a:solidFill>
                  <a:schemeClr val="bg1"/>
                </a:solidFill>
                <a:latin typeface="Franklin Gothic Book" pitchFamily="34" charset="0"/>
              </a:defRPr>
            </a:lvl1pPr>
          </a:lstStyle>
          <a:p>
            <a:r>
              <a:rPr lang="de-DE" smtClean="0"/>
              <a:t>Titel der Präsentation</a:t>
            </a:r>
            <a:endParaRPr lang="de-DE" dirty="0"/>
          </a:p>
        </p:txBody>
      </p:sp>
      <p:sp>
        <p:nvSpPr>
          <p:cNvPr id="6" name="Foliennummernplatzhalter 5"/>
          <p:cNvSpPr>
            <a:spLocks noGrp="1"/>
          </p:cNvSpPr>
          <p:nvPr>
            <p:ph type="sldNum" sz="quarter" idx="4"/>
          </p:nvPr>
        </p:nvSpPr>
        <p:spPr bwMode="gray">
          <a:xfrm>
            <a:off x="8316415" y="6597650"/>
            <a:ext cx="432297" cy="260350"/>
          </a:xfrm>
          <a:prstGeom prst="rect">
            <a:avLst/>
          </a:prstGeom>
        </p:spPr>
        <p:txBody>
          <a:bodyPr vert="horz" lIns="0" tIns="0" rIns="0" bIns="0" rtlCol="0" anchor="ctr"/>
          <a:lstStyle>
            <a:lvl1pPr algn="r">
              <a:defRPr sz="1000">
                <a:solidFill>
                  <a:schemeClr val="bg1"/>
                </a:solidFill>
                <a:latin typeface="Franklin Gothic Book" pitchFamily="34" charset="0"/>
              </a:defRPr>
            </a:lvl1pPr>
          </a:lstStyle>
          <a:p>
            <a:fld id="{08D37431-3E78-41D2-AC69-D697C2CC4D59}" type="slidenum">
              <a:rPr lang="de-DE" smtClean="0"/>
              <a:pPr/>
              <a:t>‹Nr.›</a:t>
            </a:fld>
            <a:endParaRPr lang="de-DE" dirty="0"/>
          </a:p>
        </p:txBody>
      </p:sp>
      <p:sp>
        <p:nvSpPr>
          <p:cNvPr id="2" name="Titelplatzhalter 1"/>
          <p:cNvSpPr>
            <a:spLocks noGrp="1"/>
          </p:cNvSpPr>
          <p:nvPr>
            <p:ph type="title"/>
          </p:nvPr>
        </p:nvSpPr>
        <p:spPr bwMode="gray">
          <a:xfrm>
            <a:off x="395288" y="405483"/>
            <a:ext cx="6408737" cy="503237"/>
          </a:xfrm>
          <a:prstGeom prst="rect">
            <a:avLst/>
          </a:prstGeom>
        </p:spPr>
        <p:txBody>
          <a:bodyPr vert="horz" lIns="0" tIns="0" rIns="0" bIns="72000" rtlCol="0" anchor="b" anchorCtr="0">
            <a:noAutofit/>
          </a:bodyPr>
          <a:lstStyle/>
          <a:p>
            <a:r>
              <a:rPr lang="de-DE" dirty="0" smtClean="0"/>
              <a:t>Titelmasterformat durch Klicken bearbeiten</a:t>
            </a:r>
            <a:endParaRPr lang="de-DE" dirty="0"/>
          </a:p>
        </p:txBody>
      </p:sp>
      <p:cxnSp>
        <p:nvCxnSpPr>
          <p:cNvPr id="15" name="Gerade Verbindung 14"/>
          <p:cNvCxnSpPr/>
          <p:nvPr/>
        </p:nvCxnSpPr>
        <p:spPr bwMode="gray">
          <a:xfrm>
            <a:off x="0" y="1053000"/>
            <a:ext cx="9144000" cy="0"/>
          </a:xfrm>
          <a:prstGeom prst="line">
            <a:avLst/>
          </a:prstGeom>
          <a:ln>
            <a:solidFill>
              <a:srgbClr val="BDC3C7"/>
            </a:solidFill>
          </a:ln>
        </p:spPr>
        <p:style>
          <a:lnRef idx="1">
            <a:schemeClr val="accent1"/>
          </a:lnRef>
          <a:fillRef idx="0">
            <a:schemeClr val="accent1"/>
          </a:fillRef>
          <a:effectRef idx="0">
            <a:schemeClr val="accent1"/>
          </a:effectRef>
          <a:fontRef idx="minor">
            <a:schemeClr val="tx1"/>
          </a:fontRef>
        </p:style>
      </p:cxnSp>
      <p:grpSp>
        <p:nvGrpSpPr>
          <p:cNvPr id="12" name="Gruppieren 11"/>
          <p:cNvGrpSpPr/>
          <p:nvPr/>
        </p:nvGrpSpPr>
        <p:grpSpPr bwMode="gray">
          <a:xfrm>
            <a:off x="-252520" y="-243392"/>
            <a:ext cx="9001233" cy="6407655"/>
            <a:chOff x="-252520" y="-243392"/>
            <a:chExt cx="9001233" cy="6407655"/>
          </a:xfrm>
        </p:grpSpPr>
        <p:cxnSp>
          <p:nvCxnSpPr>
            <p:cNvPr id="16" name="Gerade Verbindung 15"/>
            <p:cNvCxnSpPr/>
            <p:nvPr userDrawn="1"/>
          </p:nvCxnSpPr>
          <p:spPr bwMode="gray">
            <a:xfrm>
              <a:off x="-252520" y="148431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a:off x="-252520" y="616426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a:off x="399555" y="-243392"/>
              <a:ext cx="0" cy="14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a:off x="8748713" y="-243392"/>
              <a:ext cx="0" cy="14400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0" name="Grafik 19"/>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6" r:id="rId2"/>
    <p:sldLayoutId id="2147483677" r:id="rId3"/>
    <p:sldLayoutId id="2147483674" r:id="rId4"/>
    <p:sldLayoutId id="2147483675" r:id="rId5"/>
    <p:sldLayoutId id="2147483650" r:id="rId6"/>
    <p:sldLayoutId id="2147483652" r:id="rId7"/>
    <p:sldLayoutId id="2147483662" r:id="rId8"/>
    <p:sldLayoutId id="2147483665" r:id="rId9"/>
    <p:sldLayoutId id="2147483666" r:id="rId10"/>
    <p:sldLayoutId id="2147483663" r:id="rId11"/>
    <p:sldLayoutId id="2147483664" r:id="rId12"/>
    <p:sldLayoutId id="2147483669" r:id="rId13"/>
    <p:sldLayoutId id="2147483654" r:id="rId14"/>
    <p:sldLayoutId id="2147483655" r:id="rId15"/>
    <p:sldLayoutId id="2147483656" r:id="rId16"/>
    <p:sldLayoutId id="2147483657" r:id="rId17"/>
    <p:sldLayoutId id="2147483658" r:id="rId18"/>
  </p:sldLayoutIdLst>
  <p:timing>
    <p:tnLst>
      <p:par>
        <p:cTn id="1" dur="indefinite" restart="never" nodeType="tmRoot"/>
      </p:par>
    </p:tnLst>
  </p:timing>
  <p:hf hdr="0"/>
  <p:txStyles>
    <p:titleStyle>
      <a:lvl1pPr algn="l" defTabSz="914400" rtl="0" eaLnBrk="1" latinLnBrk="0" hangingPunct="1">
        <a:spcBef>
          <a:spcPct val="0"/>
        </a:spcBef>
        <a:buNone/>
        <a:defRPr sz="2200" b="1" kern="1200">
          <a:solidFill>
            <a:schemeClr val="accent1"/>
          </a:solidFill>
          <a:effectLst/>
          <a:latin typeface="+mn-lt"/>
          <a:ea typeface="+mj-ea"/>
          <a:cs typeface="+mj-cs"/>
        </a:defRPr>
      </a:lvl1pPr>
    </p:titleStyle>
    <p:bodyStyle>
      <a:lvl1pPr marL="0" indent="0" algn="l" defTabSz="914400" rtl="0" eaLnBrk="1" latinLnBrk="0" hangingPunct="1">
        <a:spcBef>
          <a:spcPts val="0"/>
        </a:spcBef>
        <a:spcAft>
          <a:spcPts val="800"/>
        </a:spcAft>
        <a:buFont typeface="Arial" pitchFamily="34" charset="0"/>
        <a:buNone/>
        <a:defRPr sz="1800" kern="1200">
          <a:solidFill>
            <a:schemeClr val="accent2"/>
          </a:solidFill>
          <a:latin typeface="+mj-lt"/>
          <a:ea typeface="+mn-ea"/>
          <a:cs typeface="+mn-cs"/>
        </a:defRPr>
      </a:lvl1pPr>
      <a:lvl2pPr marL="0" indent="0" algn="l" defTabSz="914400" rtl="0" eaLnBrk="1" latinLnBrk="0" hangingPunct="1">
        <a:spcBef>
          <a:spcPts val="0"/>
        </a:spcBef>
        <a:spcAft>
          <a:spcPts val="400"/>
        </a:spcAft>
        <a:buFont typeface="Arial" pitchFamily="34" charset="0"/>
        <a:buNone/>
        <a:defRPr sz="1800" kern="1200">
          <a:solidFill>
            <a:schemeClr val="tx1"/>
          </a:solidFill>
          <a:latin typeface="+mn-lt"/>
          <a:ea typeface="+mn-ea"/>
          <a:cs typeface="+mn-cs"/>
        </a:defRPr>
      </a:lvl2pPr>
      <a:lvl3pPr marL="180000" indent="-180000" algn="l" defTabSz="914400" rtl="0" eaLnBrk="1" latinLnBrk="0" hangingPunct="1">
        <a:spcBef>
          <a:spcPts val="0"/>
        </a:spcBef>
        <a:spcAft>
          <a:spcPts val="400"/>
        </a:spcAft>
        <a:buClr>
          <a:schemeClr val="accent2"/>
        </a:buClr>
        <a:buFont typeface="Wingdings" panose="05000000000000000000" pitchFamily="2" charset="2"/>
        <a:buChar char="§"/>
        <a:defRPr sz="1800" kern="1200">
          <a:solidFill>
            <a:schemeClr val="tx1"/>
          </a:solidFill>
          <a:latin typeface="+mn-lt"/>
          <a:ea typeface="+mn-ea"/>
          <a:cs typeface="+mn-cs"/>
        </a:defRPr>
      </a:lvl3pPr>
      <a:lvl4pPr marL="36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4pPr>
      <a:lvl5pPr marL="53975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5pPr>
      <a:lvl6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baseline="0">
          <a:solidFill>
            <a:schemeClr val="tx1"/>
          </a:solidFill>
          <a:latin typeface="+mn-lt"/>
          <a:ea typeface="+mn-ea"/>
          <a:cs typeface="+mn-cs"/>
        </a:defRPr>
      </a:lvl6pPr>
      <a:lvl7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7pPr>
      <a:lvl8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8pPr>
      <a:lvl9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400" kern="1200">
          <a:solidFill>
            <a:schemeClr val="tx1"/>
          </a:solidFill>
          <a:latin typeface="+mn-lt"/>
          <a:ea typeface="+mn-ea"/>
          <a:cs typeface="+mn-cs"/>
        </a:defRPr>
      </a:lvl6pPr>
      <a:lvl7pPr marL="2743200" algn="l" defTabSz="914400" rtl="0" eaLnBrk="1" latinLnBrk="0" hangingPunct="1">
        <a:defRPr sz="1400" kern="1200">
          <a:solidFill>
            <a:schemeClr val="tx1"/>
          </a:solidFill>
          <a:latin typeface="+mn-lt"/>
          <a:ea typeface="+mn-ea"/>
          <a:cs typeface="+mn-cs"/>
        </a:defRPr>
      </a:lvl7pPr>
      <a:lvl8pPr marL="3200400" algn="l" defTabSz="914400" rtl="0" eaLnBrk="1" latinLnBrk="0" hangingPunct="1">
        <a:defRPr sz="1400" kern="1200">
          <a:solidFill>
            <a:schemeClr val="tx1"/>
          </a:solidFill>
          <a:latin typeface="+mn-lt"/>
          <a:ea typeface="+mn-ea"/>
          <a:cs typeface="+mn-cs"/>
        </a:defRPr>
      </a:lvl8pPr>
      <a:lvl9pPr marL="3657600" algn="l" defTabSz="9144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0.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10.png"/><Relationship Id="rId4" Type="http://schemas.openxmlformats.org/officeDocument/2006/relationships/image" Target="../media/image20.tiff"/></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10.png"/><Relationship Id="rId4"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3.m4a"/><Relationship Id="rId1" Type="http://schemas.microsoft.com/office/2007/relationships/media" Target="../media/media13.m4a"/><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media14.m4a"/><Relationship Id="rId7" Type="http://schemas.openxmlformats.org/officeDocument/2006/relationships/image" Target="../media/image22.jpeg"/><Relationship Id="rId2" Type="http://schemas.microsoft.com/office/2007/relationships/media" Target="../media/media14.m4a"/><Relationship Id="rId1" Type="http://schemas.openxmlformats.org/officeDocument/2006/relationships/tags" Target="../tags/tag25.xml"/><Relationship Id="rId6" Type="http://schemas.openxmlformats.org/officeDocument/2006/relationships/image" Target="../media/image21.jpeg"/><Relationship Id="rId5" Type="http://schemas.openxmlformats.org/officeDocument/2006/relationships/notesSlide" Target="../notesSlides/notesSlide9.xml"/><Relationship Id="rId4"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0.png"/><Relationship Id="rId5" Type="http://schemas.openxmlformats.org/officeDocument/2006/relationships/image" Target="../media/image23.tiff"/><Relationship Id="rId4"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6.m4a"/><Relationship Id="rId1" Type="http://schemas.microsoft.com/office/2007/relationships/media" Target="../media/media16.m4a"/><Relationship Id="rId5" Type="http://schemas.openxmlformats.org/officeDocument/2006/relationships/image" Target="../media/image10.png"/><Relationship Id="rId4"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0.png"/><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8.m4a"/><Relationship Id="rId1" Type="http://schemas.microsoft.com/office/2007/relationships/media" Target="../media/media18.m4a"/><Relationship Id="rId5" Type="http://schemas.openxmlformats.org/officeDocument/2006/relationships/image" Target="../media/image10.png"/><Relationship Id="rId4"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9.m4a"/><Relationship Id="rId1" Type="http://schemas.microsoft.com/office/2007/relationships/media" Target="../media/media19.m4a"/><Relationship Id="rId5" Type="http://schemas.openxmlformats.org/officeDocument/2006/relationships/image" Target="../media/image10.png"/><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10.png"/><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media21.m4a"/><Relationship Id="rId7" Type="http://schemas.openxmlformats.org/officeDocument/2006/relationships/image" Target="../media/image25.tiff"/><Relationship Id="rId2" Type="http://schemas.microsoft.com/office/2007/relationships/media" Target="../media/media21.m4a"/><Relationship Id="rId1" Type="http://schemas.openxmlformats.org/officeDocument/2006/relationships/tags" Target="../tags/tag26.xml"/><Relationship Id="rId6" Type="http://schemas.openxmlformats.org/officeDocument/2006/relationships/image" Target="../media/image24.tiff"/><Relationship Id="rId5" Type="http://schemas.openxmlformats.org/officeDocument/2006/relationships/notesSlide" Target="../notesSlides/notesSlide16.xml"/><Relationship Id="rId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2.m4a"/><Relationship Id="rId1" Type="http://schemas.microsoft.com/office/2007/relationships/media" Target="../media/media22.m4a"/><Relationship Id="rId6" Type="http://schemas.openxmlformats.org/officeDocument/2006/relationships/image" Target="../media/image10.png"/><Relationship Id="rId5" Type="http://schemas.openxmlformats.org/officeDocument/2006/relationships/image" Target="../media/image26.tiff"/><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10.png"/><Relationship Id="rId5" Type="http://schemas.openxmlformats.org/officeDocument/2006/relationships/image" Target="../media/image27.tiff"/><Relationship Id="rId4"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0.png"/><Relationship Id="rId5" Type="http://schemas.openxmlformats.org/officeDocument/2006/relationships/image" Target="../media/image28.tiff"/><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0.png"/><Relationship Id="rId5" Type="http://schemas.openxmlformats.org/officeDocument/2006/relationships/image" Target="../media/image29.tiff"/><Relationship Id="rId4"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pn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notesSlide" Target="../notesSlides/notesSlide21.xml"/></Relationships>
</file>

<file path=ppt/slides/_rels/slide27.xml.rels><?xml version="1.0" encoding="UTF-8" standalone="yes"?>
<Relationships xmlns="http://schemas.openxmlformats.org/package/2006/relationships"><Relationship Id="rId3" Type="http://schemas.openxmlformats.org/officeDocument/2006/relationships/audio" Target="../media/media27.m4a"/><Relationship Id="rId7" Type="http://schemas.openxmlformats.org/officeDocument/2006/relationships/image" Target="../media/image10.png"/><Relationship Id="rId2" Type="http://schemas.microsoft.com/office/2007/relationships/media" Target="../media/media27.m4a"/><Relationship Id="rId1" Type="http://schemas.openxmlformats.org/officeDocument/2006/relationships/tags" Target="../tags/tag27.xml"/><Relationship Id="rId6" Type="http://schemas.openxmlformats.org/officeDocument/2006/relationships/image" Target="../media/image32.tiff"/><Relationship Id="rId5" Type="http://schemas.openxmlformats.org/officeDocument/2006/relationships/notesSlide" Target="../notesSlides/notesSlide22.xml"/><Relationship Id="rId4"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35.tiff"/><Relationship Id="rId3" Type="http://schemas.openxmlformats.org/officeDocument/2006/relationships/audio" Target="../media/media28.m4a"/><Relationship Id="rId7" Type="http://schemas.openxmlformats.org/officeDocument/2006/relationships/image" Target="../media/image34.tiff"/><Relationship Id="rId2" Type="http://schemas.microsoft.com/office/2007/relationships/media" Target="../media/media28.m4a"/><Relationship Id="rId1" Type="http://schemas.openxmlformats.org/officeDocument/2006/relationships/tags" Target="../tags/tag28.xml"/><Relationship Id="rId6" Type="http://schemas.openxmlformats.org/officeDocument/2006/relationships/image" Target="../media/image33.tiff"/><Relationship Id="rId5" Type="http://schemas.openxmlformats.org/officeDocument/2006/relationships/notesSlide" Target="../notesSlides/notesSlide23.xml"/><Relationship Id="rId4" Type="http://schemas.openxmlformats.org/officeDocument/2006/relationships/slideLayout" Target="../slideLayouts/slideLayout6.xml"/><Relationship Id="rId9"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29.m4a"/><Relationship Id="rId1" Type="http://schemas.microsoft.com/office/2007/relationships/media" Target="../media/media29.m4a"/><Relationship Id="rId5" Type="http://schemas.openxmlformats.org/officeDocument/2006/relationships/image" Target="../media/image10.png"/><Relationship Id="rId4" Type="http://schemas.openxmlformats.org/officeDocument/2006/relationships/image" Target="../media/image36.tif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0.png"/><Relationship Id="rId5" Type="http://schemas.openxmlformats.org/officeDocument/2006/relationships/image" Target="../media/image11.jpeg"/><Relationship Id="rId4"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audio" Target="../media/media30.m4a"/><Relationship Id="rId2" Type="http://schemas.microsoft.com/office/2007/relationships/media" Target="../media/media30.m4a"/><Relationship Id="rId1" Type="http://schemas.openxmlformats.org/officeDocument/2006/relationships/tags" Target="../tags/tag29.xml"/><Relationship Id="rId6" Type="http://schemas.openxmlformats.org/officeDocument/2006/relationships/image" Target="../media/image10.png"/><Relationship Id="rId5" Type="http://schemas.openxmlformats.org/officeDocument/2006/relationships/notesSlide" Target="../notesSlides/notesSlide24.xml"/><Relationship Id="rId4"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1.m4a"/><Relationship Id="rId1" Type="http://schemas.microsoft.com/office/2007/relationships/media" Target="../media/media31.m4a"/><Relationship Id="rId6" Type="http://schemas.openxmlformats.org/officeDocument/2006/relationships/image" Target="../media/image10.png"/><Relationship Id="rId5" Type="http://schemas.openxmlformats.org/officeDocument/2006/relationships/image" Target="../media/image37.png"/><Relationship Id="rId4"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2.m4a"/><Relationship Id="rId1" Type="http://schemas.microsoft.com/office/2007/relationships/media" Target="../media/media32.m4a"/><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3.m4a"/><Relationship Id="rId1" Type="http://schemas.microsoft.com/office/2007/relationships/media" Target="../media/media33.m4a"/><Relationship Id="rId5" Type="http://schemas.openxmlformats.org/officeDocument/2006/relationships/image" Target="../media/image10.png"/><Relationship Id="rId4" Type="http://schemas.openxmlformats.org/officeDocument/2006/relationships/image" Target="../media/image38.tiff"/></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4.m4a"/><Relationship Id="rId1" Type="http://schemas.microsoft.com/office/2007/relationships/media" Target="../media/media34.m4a"/><Relationship Id="rId5" Type="http://schemas.openxmlformats.org/officeDocument/2006/relationships/image" Target="../media/image10.png"/><Relationship Id="rId4" Type="http://schemas.openxmlformats.org/officeDocument/2006/relationships/notesSlide" Target="../notesSlides/notesSlide26.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5.m4a"/><Relationship Id="rId1" Type="http://schemas.microsoft.com/office/2007/relationships/media" Target="../media/media35.m4a"/><Relationship Id="rId6" Type="http://schemas.openxmlformats.org/officeDocument/2006/relationships/image" Target="../media/image10.png"/><Relationship Id="rId5" Type="http://schemas.openxmlformats.org/officeDocument/2006/relationships/image" Target="../media/image39.tiff"/><Relationship Id="rId4" Type="http://schemas.openxmlformats.org/officeDocument/2006/relationships/notesSlide" Target="../notesSlides/notesSlide2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6.m4a"/><Relationship Id="rId1" Type="http://schemas.microsoft.com/office/2007/relationships/media" Target="../media/media36.m4a"/><Relationship Id="rId5" Type="http://schemas.openxmlformats.org/officeDocument/2006/relationships/image" Target="../media/image10.png"/><Relationship Id="rId4"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7.m4a"/><Relationship Id="rId1" Type="http://schemas.microsoft.com/office/2007/relationships/media" Target="../media/media37.m4a"/><Relationship Id="rId5" Type="http://schemas.openxmlformats.org/officeDocument/2006/relationships/image" Target="../media/image10.png"/><Relationship Id="rId4" Type="http://schemas.openxmlformats.org/officeDocument/2006/relationships/notesSlide" Target="../notesSlides/notesSlide29.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10.png"/><Relationship Id="rId4" Type="http://schemas.openxmlformats.org/officeDocument/2006/relationships/notesSlide" Target="../notesSlides/notesSlide3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10.png"/><Relationship Id="rId4"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0.png"/><Relationship Id="rId4"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10.png"/><Relationship Id="rId4"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10.png"/><Relationship Id="rId4"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2.m4a"/><Relationship Id="rId1" Type="http://schemas.microsoft.com/office/2007/relationships/media" Target="../media/media42.m4a"/><Relationship Id="rId4" Type="http://schemas.openxmlformats.org/officeDocument/2006/relationships/image" Target="../media/image10.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3.m4a"/><Relationship Id="rId1" Type="http://schemas.microsoft.com/office/2007/relationships/media" Target="../media/media43.m4a"/><Relationship Id="rId6" Type="http://schemas.openxmlformats.org/officeDocument/2006/relationships/image" Target="../media/image10.png"/><Relationship Id="rId5" Type="http://schemas.openxmlformats.org/officeDocument/2006/relationships/image" Target="../media/image41.png"/><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4.m4a"/><Relationship Id="rId1" Type="http://schemas.microsoft.com/office/2007/relationships/media" Target="../media/media44.m4a"/><Relationship Id="rId5" Type="http://schemas.openxmlformats.org/officeDocument/2006/relationships/image" Target="../media/image10.png"/><Relationship Id="rId4" Type="http://schemas.openxmlformats.org/officeDocument/2006/relationships/image" Target="../media/image42.jpe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10.png"/><Relationship Id="rId4" Type="http://schemas.openxmlformats.org/officeDocument/2006/relationships/image" Target="../media/image43.tif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0.pn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7.m4a"/><Relationship Id="rId1" Type="http://schemas.microsoft.com/office/2007/relationships/media" Target="../media/media7.m4a"/><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10.png"/><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0.pn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797152"/>
            <a:ext cx="7772400" cy="1470025"/>
          </a:xfrm>
        </p:spPr>
        <p:txBody>
          <a:bodyPr/>
          <a:lstStyle/>
          <a:p>
            <a:r>
              <a:rPr lang="de-DE" sz="2800" dirty="0" smtClean="0"/>
              <a:t>Kribbeln, Taubheitsgefühle und Schmerzen nach einer Tumortherapie </a:t>
            </a:r>
            <a:r>
              <a:rPr lang="mr-IN" sz="2800" dirty="0" smtClean="0"/>
              <a:t>–</a:t>
            </a:r>
            <a:r>
              <a:rPr lang="de-DE" sz="2800" dirty="0" smtClean="0"/>
              <a:t> woher kommt das und was kann man dagegen tun?</a:t>
            </a:r>
            <a:br>
              <a:rPr lang="de-DE" sz="2800" dirty="0" smtClean="0"/>
            </a:br>
            <a:endParaRPr lang="de-DE" sz="2800" dirty="0"/>
          </a:p>
        </p:txBody>
      </p:sp>
      <p:sp>
        <p:nvSpPr>
          <p:cNvPr id="3" name="Textfeld 2"/>
          <p:cNvSpPr txBox="1"/>
          <p:nvPr/>
        </p:nvSpPr>
        <p:spPr bwMode="gray">
          <a:xfrm>
            <a:off x="683568" y="6309320"/>
            <a:ext cx="3898311" cy="430887"/>
          </a:xfrm>
          <a:prstGeom prst="rect">
            <a:avLst/>
          </a:prstGeom>
          <a:noFill/>
        </p:spPr>
        <p:txBody>
          <a:bodyPr wrap="none" lIns="0" tIns="0" rIns="0" bIns="0" rtlCol="0">
            <a:spAutoFit/>
          </a:bodyPr>
          <a:lstStyle/>
          <a:p>
            <a:r>
              <a:rPr lang="de-DE" sz="2800" dirty="0" smtClean="0">
                <a:solidFill>
                  <a:schemeClr val="bg1"/>
                </a:solidFill>
              </a:rPr>
              <a:t>PD Dr. Georgia Schilling</a:t>
            </a: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24878123"/>
      </p:ext>
    </p:extLst>
  </p:cSld>
  <p:clrMapOvr>
    <a:masterClrMapping/>
  </p:clrMapOvr>
  <mc:AlternateContent xmlns:mc="http://schemas.openxmlformats.org/markup-compatibility/2006" xmlns:p14="http://schemas.microsoft.com/office/powerpoint/2010/main">
    <mc:Choice Requires="p14">
      <p:transition spd="slow" p14:dur="2000" advTm="37294"/>
    </mc:Choice>
    <mc:Fallback xmlns="">
      <p:transition spd="slow" advTm="372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Wie eine CIPN beginnen kann...</a:t>
            </a:r>
            <a:endParaRPr lang="de-DE" dirty="0"/>
          </a:p>
        </p:txBody>
      </p:sp>
      <p:sp>
        <p:nvSpPr>
          <p:cNvPr id="3" name="Inhaltsplatzhalter 2"/>
          <p:cNvSpPr>
            <a:spLocks noGrp="1"/>
          </p:cNvSpPr>
          <p:nvPr>
            <p:ph idx="1"/>
          </p:nvPr>
        </p:nvSpPr>
        <p:spPr/>
        <p:txBody>
          <a:bodyPr/>
          <a:lstStyle/>
          <a:p>
            <a:pPr>
              <a:buNone/>
            </a:pPr>
            <a:r>
              <a:rPr lang="de-DE" sz="2400" dirty="0" smtClean="0"/>
              <a:t>typische Funktionsstörungen sind:</a:t>
            </a:r>
          </a:p>
          <a:p>
            <a:pPr>
              <a:buNone/>
            </a:pPr>
            <a:endParaRPr lang="de-DE" sz="2400" dirty="0" smtClean="0"/>
          </a:p>
          <a:p>
            <a:pPr marL="342900" indent="-342900">
              <a:spcAft>
                <a:spcPts val="600"/>
              </a:spcAft>
              <a:buFont typeface="Wingdings" charset="2"/>
              <a:buChar char="Ø"/>
            </a:pPr>
            <a:r>
              <a:rPr lang="de-DE" sz="2400" dirty="0" smtClean="0"/>
              <a:t>Stolpern</a:t>
            </a:r>
          </a:p>
          <a:p>
            <a:pPr marL="342900" indent="-342900">
              <a:spcAft>
                <a:spcPts val="600"/>
              </a:spcAft>
              <a:buFont typeface="Wingdings" charset="2"/>
              <a:buChar char="Ø"/>
            </a:pPr>
            <a:r>
              <a:rPr lang="de-DE" sz="2400" dirty="0" smtClean="0"/>
              <a:t>Schwanken</a:t>
            </a:r>
          </a:p>
          <a:p>
            <a:pPr marL="342900" indent="-342900">
              <a:spcAft>
                <a:spcPts val="600"/>
              </a:spcAft>
              <a:buFont typeface="Wingdings" charset="2"/>
              <a:buChar char="Ø"/>
            </a:pPr>
            <a:r>
              <a:rPr lang="de-DE" sz="2400" dirty="0" smtClean="0"/>
              <a:t>Gleichgewichtsstörungen</a:t>
            </a:r>
          </a:p>
          <a:p>
            <a:pPr marL="342900" indent="-342900">
              <a:spcAft>
                <a:spcPts val="600"/>
              </a:spcAft>
              <a:buFont typeface="Wingdings" charset="2"/>
              <a:buChar char="Ø"/>
            </a:pPr>
            <a:r>
              <a:rPr lang="de-DE" sz="2400" dirty="0" smtClean="0"/>
              <a:t>Schwierigkeiten beim Greifen oder Festhalten</a:t>
            </a:r>
          </a:p>
          <a:p>
            <a:pPr marL="342900" indent="-342900">
              <a:spcAft>
                <a:spcPts val="600"/>
              </a:spcAft>
              <a:buFont typeface="Wingdings" charset="2"/>
              <a:buChar char="Ø"/>
            </a:pPr>
            <a:r>
              <a:rPr lang="de-DE" sz="2400" dirty="0" smtClean="0"/>
              <a:t>Ungeschicklichkeit</a:t>
            </a:r>
          </a:p>
          <a:p>
            <a:pPr marL="342900" indent="-342900">
              <a:spcAft>
                <a:spcPts val="600"/>
              </a:spcAft>
              <a:buFont typeface="Wingdings" charset="2"/>
              <a:buChar char="Ø"/>
            </a:pPr>
            <a:r>
              <a:rPr lang="de-DE" sz="2400" dirty="0" smtClean="0"/>
              <a:t>veränderte Handschrift</a:t>
            </a:r>
            <a:endParaRPr lang="de-DE" sz="2400" dirty="0"/>
          </a:p>
        </p:txBody>
      </p:sp>
      <p:pic>
        <p:nvPicPr>
          <p:cNvPr id="4" name="Grafik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21488" y="1628800"/>
            <a:ext cx="1403350"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27873" y="4292600"/>
            <a:ext cx="3076575"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Sound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01534782"/>
      </p:ext>
    </p:extLst>
  </p:cSld>
  <p:clrMapOvr>
    <a:masterClrMapping/>
  </p:clrMapOvr>
  <mc:AlternateContent xmlns:mc="http://schemas.openxmlformats.org/markup-compatibility/2006" xmlns:p14="http://schemas.microsoft.com/office/powerpoint/2010/main">
    <mc:Choice Requires="p14">
      <p:transition spd="slow" p14:dur="2000" advTm="31597"/>
    </mc:Choice>
    <mc:Fallback xmlns="">
      <p:transition spd="slow" advTm="315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1.tiff"/>
          <p:cNvPicPr>
            <a:picLocks noGrp="1" noChangeAspect="1"/>
          </p:cNvPicPr>
          <p:nvPr>
            <p:ph idx="1"/>
          </p:nvPr>
        </p:nvPicPr>
        <p:blipFill>
          <a:blip r:embed="rId4"/>
          <a:srcRect l="-10906" r="-10906"/>
          <a:stretch>
            <a:fillRect/>
          </a:stretch>
        </p:blipFill>
        <p:spPr>
          <a:xfrm>
            <a:off x="-44069" y="1182402"/>
            <a:ext cx="9261190" cy="5093335"/>
          </a:xfrm>
        </p:spPr>
      </p:pic>
      <p:sp>
        <p:nvSpPr>
          <p:cNvPr id="3" name="Titel 2"/>
          <p:cNvSpPr>
            <a:spLocks noGrp="1"/>
          </p:cNvSpPr>
          <p:nvPr>
            <p:ph type="ctrTitle"/>
          </p:nvPr>
        </p:nvSpPr>
        <p:spPr>
          <a:xfrm>
            <a:off x="467543" y="381000"/>
            <a:ext cx="8281167" cy="365125"/>
          </a:xfrm>
        </p:spPr>
        <p:txBody>
          <a:bodyPr/>
          <a:lstStyle/>
          <a:p>
            <a:r>
              <a:rPr lang="de-DE" dirty="0" smtClean="0"/>
              <a:t>Charakteristika der CIPN</a:t>
            </a:r>
            <a:endParaRPr lang="de-DE" dirty="0"/>
          </a:p>
        </p:txBody>
      </p:sp>
      <p:sp>
        <p:nvSpPr>
          <p:cNvPr id="5" name="Rechteck 4"/>
          <p:cNvSpPr/>
          <p:nvPr/>
        </p:nvSpPr>
        <p:spPr>
          <a:xfrm>
            <a:off x="8053738" y="1182402"/>
            <a:ext cx="116963" cy="342998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Rechteck 5"/>
          <p:cNvSpPr/>
          <p:nvPr/>
        </p:nvSpPr>
        <p:spPr>
          <a:xfrm>
            <a:off x="685800" y="1182402"/>
            <a:ext cx="300031" cy="342998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7" name="Rechteck 6"/>
          <p:cNvSpPr/>
          <p:nvPr/>
        </p:nvSpPr>
        <p:spPr>
          <a:xfrm>
            <a:off x="7535759" y="5982733"/>
            <a:ext cx="634942" cy="29300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8" name="Textfeld 7"/>
          <p:cNvSpPr txBox="1"/>
          <p:nvPr/>
        </p:nvSpPr>
        <p:spPr>
          <a:xfrm>
            <a:off x="395536" y="6546830"/>
            <a:ext cx="2916952" cy="338554"/>
          </a:xfrm>
          <a:prstGeom prst="rect">
            <a:avLst/>
          </a:prstGeom>
          <a:noFill/>
        </p:spPr>
        <p:txBody>
          <a:bodyPr wrap="none" rtlCol="0">
            <a:spAutoFit/>
          </a:bodyPr>
          <a:lstStyle/>
          <a:p>
            <a:r>
              <a:rPr lang="de-DE" sz="1600" i="1" dirty="0" smtClean="0">
                <a:solidFill>
                  <a:schemeClr val="bg1"/>
                </a:solidFill>
              </a:rPr>
              <a:t>W. </a:t>
            </a:r>
            <a:r>
              <a:rPr lang="de-DE" sz="1600" i="1" dirty="0" err="1" smtClean="0">
                <a:solidFill>
                  <a:schemeClr val="bg1"/>
                </a:solidFill>
              </a:rPr>
              <a:t>Grisold</a:t>
            </a:r>
            <a:r>
              <a:rPr lang="de-DE" sz="1600" i="1" dirty="0" smtClean="0">
                <a:solidFill>
                  <a:schemeClr val="bg1"/>
                </a:solidFill>
              </a:rPr>
              <a:t>, </a:t>
            </a:r>
            <a:r>
              <a:rPr lang="de-DE" sz="1600" i="1" dirty="0" err="1" smtClean="0">
                <a:solidFill>
                  <a:schemeClr val="bg1"/>
                </a:solidFill>
              </a:rPr>
              <a:t>Österr</a:t>
            </a:r>
            <a:r>
              <a:rPr lang="de-DE" sz="1600" i="1" dirty="0" smtClean="0">
                <a:solidFill>
                  <a:schemeClr val="bg1"/>
                </a:solidFill>
              </a:rPr>
              <a:t>. </a:t>
            </a:r>
            <a:r>
              <a:rPr lang="de-DE" sz="1600" i="1" dirty="0" err="1" smtClean="0">
                <a:solidFill>
                  <a:schemeClr val="bg1"/>
                </a:solidFill>
              </a:rPr>
              <a:t>Ärztezt</a:t>
            </a:r>
            <a:r>
              <a:rPr lang="de-DE" sz="1600" i="1" dirty="0" smtClean="0">
                <a:solidFill>
                  <a:schemeClr val="bg1"/>
                </a:solidFill>
              </a:rPr>
              <a:t> 2007</a:t>
            </a:r>
            <a:endParaRPr lang="de-DE" sz="1600"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5157810"/>
      </p:ext>
    </p:extLst>
  </p:cSld>
  <p:clrMapOvr>
    <a:masterClrMapping/>
  </p:clrMapOvr>
  <mc:AlternateContent xmlns:mc="http://schemas.openxmlformats.org/markup-compatibility/2006" xmlns:p14="http://schemas.microsoft.com/office/powerpoint/2010/main">
    <mc:Choice Requires="p14">
      <p:transition spd="slow" p14:dur="2000" advTm="30305"/>
    </mc:Choice>
    <mc:Fallback xmlns="">
      <p:transition spd="slow" advTm="303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132264"/>
            <a:ext cx="8229600" cy="4525963"/>
          </a:xfrm>
        </p:spPr>
        <p:txBody>
          <a:bodyPr/>
          <a:lstStyle/>
          <a:p>
            <a:pPr>
              <a:spcAft>
                <a:spcPts val="600"/>
              </a:spcAft>
            </a:pPr>
            <a:r>
              <a:rPr lang="de-DE" sz="2000" dirty="0" smtClean="0"/>
              <a:t>NW 2-11 J nach </a:t>
            </a:r>
            <a:r>
              <a:rPr lang="de-DE" sz="2000" dirty="0" err="1" smtClean="0"/>
              <a:t>Oxaliplatin</a:t>
            </a:r>
            <a:r>
              <a:rPr lang="de-DE" sz="2000" dirty="0" smtClean="0"/>
              <a:t>-haltiger Chemotherapie</a:t>
            </a:r>
          </a:p>
          <a:p>
            <a:pPr>
              <a:buNone/>
            </a:pPr>
            <a:r>
              <a:rPr lang="de-DE" sz="2000" dirty="0" smtClean="0"/>
              <a:t>erektile </a:t>
            </a:r>
            <a:r>
              <a:rPr lang="de-DE" sz="2000" dirty="0" err="1" smtClean="0"/>
              <a:t>Dysfkt</a:t>
            </a:r>
            <a:r>
              <a:rPr lang="de-DE" sz="2000" dirty="0" smtClean="0"/>
              <a:t>. 					42%</a:t>
            </a:r>
          </a:p>
          <a:p>
            <a:pPr>
              <a:buNone/>
            </a:pPr>
            <a:r>
              <a:rPr lang="de-DE" sz="2000" dirty="0" smtClean="0"/>
              <a:t>Schwerhörigkeit					11%</a:t>
            </a:r>
          </a:p>
          <a:p>
            <a:pPr>
              <a:buNone/>
            </a:pPr>
            <a:r>
              <a:rPr lang="de-DE" sz="2000" dirty="0" smtClean="0"/>
              <a:t>Schwäche </a:t>
            </a:r>
            <a:r>
              <a:rPr lang="de-DE" sz="2000" dirty="0" err="1" smtClean="0"/>
              <a:t>i.d</a:t>
            </a:r>
            <a:r>
              <a:rPr lang="de-DE" sz="2000" dirty="0" smtClean="0"/>
              <a:t>. Händen				11%</a:t>
            </a:r>
          </a:p>
          <a:p>
            <a:pPr>
              <a:buNone/>
            </a:pPr>
            <a:r>
              <a:rPr lang="de-DE" sz="2000" dirty="0" smtClean="0"/>
              <a:t>Parästhesien </a:t>
            </a:r>
            <a:r>
              <a:rPr lang="de-DE" sz="2000" dirty="0" err="1" smtClean="0"/>
              <a:t>i.d</a:t>
            </a:r>
            <a:r>
              <a:rPr lang="de-DE" sz="2000" dirty="0" smtClean="0"/>
              <a:t>. Füßen				10%</a:t>
            </a:r>
          </a:p>
          <a:p>
            <a:pPr>
              <a:buNone/>
            </a:pPr>
            <a:r>
              <a:rPr lang="de-DE" sz="2000" dirty="0" smtClean="0"/>
              <a:t>Probleme beim Treppensteigen	  		9%</a:t>
            </a:r>
          </a:p>
          <a:p>
            <a:pPr>
              <a:buNone/>
            </a:pPr>
            <a:endParaRPr lang="de-DE" sz="2000" dirty="0" smtClean="0"/>
          </a:p>
          <a:p>
            <a:pPr>
              <a:spcAft>
                <a:spcPts val="600"/>
              </a:spcAft>
            </a:pPr>
            <a:r>
              <a:rPr lang="de-DE" sz="2000" dirty="0" smtClean="0"/>
              <a:t>Parästhesien 				29% </a:t>
            </a:r>
          </a:p>
          <a:p>
            <a:pPr>
              <a:spcAft>
                <a:spcPts val="600"/>
              </a:spcAft>
            </a:pPr>
            <a:r>
              <a:rPr lang="de-DE" sz="2000" dirty="0" smtClean="0"/>
              <a:t>Taubheitsgefühle			17% </a:t>
            </a:r>
          </a:p>
          <a:p>
            <a:pPr>
              <a:spcAft>
                <a:spcPts val="600"/>
              </a:spcAft>
            </a:pPr>
            <a:r>
              <a:rPr lang="de-DE" sz="2000" dirty="0" smtClean="0"/>
              <a:t>stechende oder brennende Schmerzen	13%</a:t>
            </a:r>
          </a:p>
          <a:p>
            <a:pPr>
              <a:spcAft>
                <a:spcPts val="600"/>
              </a:spcAft>
            </a:pPr>
            <a:endParaRPr lang="de-DE" sz="2000" dirty="0" smtClean="0"/>
          </a:p>
          <a:p>
            <a:pPr>
              <a:spcAft>
                <a:spcPts val="600"/>
              </a:spcAft>
            </a:pPr>
            <a:r>
              <a:rPr lang="de-DE" sz="2400" b="1" dirty="0" smtClean="0"/>
              <a:t>statistisch signifikante Reduktion </a:t>
            </a:r>
            <a:r>
              <a:rPr lang="de-DE" sz="2400" b="1" dirty="0" err="1" smtClean="0"/>
              <a:t>derLebensqualität</a:t>
            </a:r>
            <a:r>
              <a:rPr lang="de-DE" sz="2400" b="1" dirty="0" smtClean="0"/>
              <a:t>!</a:t>
            </a:r>
            <a:endParaRPr lang="de-DE" sz="2400" b="1" dirty="0"/>
          </a:p>
        </p:txBody>
      </p:sp>
      <p:sp>
        <p:nvSpPr>
          <p:cNvPr id="5" name="Textfeld 4"/>
          <p:cNvSpPr txBox="1"/>
          <p:nvPr/>
        </p:nvSpPr>
        <p:spPr>
          <a:xfrm>
            <a:off x="395536" y="6546830"/>
            <a:ext cx="1989647" cy="338554"/>
          </a:xfrm>
          <a:prstGeom prst="rect">
            <a:avLst/>
          </a:prstGeom>
          <a:noFill/>
        </p:spPr>
        <p:txBody>
          <a:bodyPr wrap="none" rtlCol="0">
            <a:spAutoFit/>
          </a:bodyPr>
          <a:lstStyle/>
          <a:p>
            <a:r>
              <a:rPr lang="de-DE" sz="1600" i="1" dirty="0" err="1" smtClean="0">
                <a:solidFill>
                  <a:schemeClr val="bg1"/>
                </a:solidFill>
              </a:rPr>
              <a:t>Mols</a:t>
            </a:r>
            <a:r>
              <a:rPr lang="de-DE" sz="1600" i="1" dirty="0" smtClean="0">
                <a:solidFill>
                  <a:schemeClr val="bg1"/>
                </a:solidFill>
              </a:rPr>
              <a:t> et al., JCO 2013</a:t>
            </a:r>
            <a:endParaRPr lang="de-DE" sz="1600" i="1" dirty="0">
              <a:solidFill>
                <a:schemeClr val="bg1"/>
              </a:solidFill>
            </a:endParaRPr>
          </a:p>
        </p:txBody>
      </p:sp>
      <p:sp>
        <p:nvSpPr>
          <p:cNvPr id="3" name="Titel 2"/>
          <p:cNvSpPr>
            <a:spLocks noGrp="1"/>
          </p:cNvSpPr>
          <p:nvPr>
            <p:ph type="title"/>
          </p:nvPr>
        </p:nvSpPr>
        <p:spPr/>
        <p:txBody>
          <a:bodyPr/>
          <a:lstStyle/>
          <a:p>
            <a:r>
              <a:rPr lang="de-DE" dirty="0" smtClean="0"/>
              <a:t>Symptome</a:t>
            </a:r>
            <a:endParaRPr lang="de-DE"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89479302"/>
      </p:ext>
    </p:extLst>
  </p:cSld>
  <p:clrMapOvr>
    <a:masterClrMapping/>
  </p:clrMapOvr>
  <mc:AlternateContent xmlns:mc="http://schemas.openxmlformats.org/markup-compatibility/2006" xmlns:p14="http://schemas.microsoft.com/office/powerpoint/2010/main">
    <mc:Choice Requires="p14">
      <p:transition spd="slow" p14:dur="2000" advTm="26634"/>
    </mc:Choice>
    <mc:Fallback xmlns="">
      <p:transition spd="slow" advTm="266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93837"/>
            <a:ext cx="8229600" cy="4525963"/>
          </a:xfrm>
        </p:spPr>
        <p:txBody>
          <a:bodyPr/>
          <a:lstStyle/>
          <a:p>
            <a:pPr marL="342900" indent="-342900">
              <a:spcAft>
                <a:spcPts val="1200"/>
              </a:spcAft>
              <a:buFont typeface="Wingdings" charset="2"/>
              <a:buChar char="Ø"/>
            </a:pPr>
            <a:r>
              <a:rPr lang="de-DE" sz="2400" dirty="0" err="1" smtClean="0"/>
              <a:t>Inzidenz</a:t>
            </a:r>
            <a:r>
              <a:rPr lang="de-DE" sz="2400" dirty="0" smtClean="0"/>
              <a:t> in 3% (Monotherapie) bis zu 38% (Polychemotherapie </a:t>
            </a:r>
          </a:p>
          <a:p>
            <a:pPr marL="342900" indent="-342900">
              <a:spcAft>
                <a:spcPts val="1200"/>
              </a:spcAft>
              <a:buFont typeface="Wingdings" charset="2"/>
              <a:buChar char="Ø"/>
            </a:pPr>
            <a:r>
              <a:rPr lang="de-DE" sz="2400" dirty="0" smtClean="0"/>
              <a:t>i. d. R. zumindest teilweise reversibel in 80% innerhalb von 6-8 Monaten nach </a:t>
            </a:r>
            <a:r>
              <a:rPr lang="de-DE" sz="2400" dirty="0" err="1" smtClean="0"/>
              <a:t>Therapieende</a:t>
            </a:r>
            <a:endParaRPr lang="de-DE" sz="2400" dirty="0" smtClean="0"/>
          </a:p>
          <a:p>
            <a:pPr marL="342900" indent="-342900">
              <a:spcAft>
                <a:spcPts val="1200"/>
              </a:spcAft>
              <a:buFont typeface="Wingdings" charset="2"/>
              <a:buChar char="Ø"/>
            </a:pPr>
            <a:r>
              <a:rPr lang="de-DE" sz="2400" dirty="0" smtClean="0"/>
              <a:t>Rückbildung u. U. sehr langsam</a:t>
            </a:r>
          </a:p>
          <a:p>
            <a:pPr marL="342900" indent="-342900">
              <a:spcAft>
                <a:spcPts val="1200"/>
              </a:spcAft>
              <a:buFont typeface="Wingdings" charset="2"/>
              <a:buChar char="Ø"/>
            </a:pPr>
            <a:r>
              <a:rPr lang="de-DE" sz="2400" dirty="0" err="1" smtClean="0"/>
              <a:t>z.T</a:t>
            </a:r>
            <a:r>
              <a:rPr lang="de-DE" sz="2400" dirty="0" smtClean="0"/>
              <a:t>. über einen Zeitraum von 48 Monaten hinaus noch nachweisbar</a:t>
            </a:r>
          </a:p>
          <a:p>
            <a:pPr marL="342900" indent="-342900">
              <a:spcAft>
                <a:spcPts val="1200"/>
              </a:spcAft>
              <a:buFont typeface="Wingdings" charset="2"/>
              <a:buChar char="Ø"/>
            </a:pPr>
            <a:r>
              <a:rPr lang="de-DE" sz="2400" dirty="0" smtClean="0"/>
              <a:t>nahezu alle wegen Keimzelltumoren mit Cisplatin, </a:t>
            </a:r>
            <a:r>
              <a:rPr lang="de-DE" sz="2400" dirty="0" err="1" smtClean="0"/>
              <a:t>Bleomycin</a:t>
            </a:r>
            <a:r>
              <a:rPr lang="de-DE" sz="2400" dirty="0" smtClean="0"/>
              <a:t> und </a:t>
            </a:r>
            <a:r>
              <a:rPr lang="de-DE" sz="2400" dirty="0" err="1" smtClean="0"/>
              <a:t>Vinblastin</a:t>
            </a:r>
            <a:r>
              <a:rPr lang="de-DE" sz="2400" dirty="0" smtClean="0"/>
              <a:t> behandelten Patienten hatten auch noch 4-9 a nach der Therapie Beschwerden</a:t>
            </a:r>
            <a:endParaRPr lang="de-DE" sz="2400" dirty="0"/>
          </a:p>
        </p:txBody>
      </p:sp>
      <p:sp>
        <p:nvSpPr>
          <p:cNvPr id="5" name="Textfeld 4"/>
          <p:cNvSpPr txBox="1"/>
          <p:nvPr/>
        </p:nvSpPr>
        <p:spPr>
          <a:xfrm>
            <a:off x="0" y="6527085"/>
            <a:ext cx="9144000" cy="646331"/>
          </a:xfrm>
          <a:prstGeom prst="rect">
            <a:avLst/>
          </a:prstGeom>
          <a:noFill/>
        </p:spPr>
        <p:txBody>
          <a:bodyPr wrap="square" rtlCol="0">
            <a:spAutoFit/>
          </a:bodyPr>
          <a:lstStyle/>
          <a:p>
            <a:r>
              <a:rPr lang="de-DE" sz="1200" i="1" dirty="0" err="1" smtClean="0">
                <a:solidFill>
                  <a:schemeClr val="bg1"/>
                </a:solidFill>
              </a:rPr>
              <a:t>Argyriou</a:t>
            </a:r>
            <a:r>
              <a:rPr lang="de-DE" sz="1200" i="1" dirty="0" smtClean="0">
                <a:solidFill>
                  <a:schemeClr val="bg1"/>
                </a:solidFill>
              </a:rPr>
              <a:t> et al., </a:t>
            </a:r>
            <a:r>
              <a:rPr lang="de-DE" sz="1200" i="1" dirty="0" err="1" smtClean="0">
                <a:solidFill>
                  <a:schemeClr val="bg1"/>
                </a:solidFill>
              </a:rPr>
              <a:t>Crit</a:t>
            </a:r>
            <a:r>
              <a:rPr lang="de-DE" sz="1200" i="1" dirty="0" smtClean="0">
                <a:solidFill>
                  <a:schemeClr val="bg1"/>
                </a:solidFill>
              </a:rPr>
              <a:t> </a:t>
            </a:r>
            <a:r>
              <a:rPr lang="de-DE" sz="1200" i="1" dirty="0" err="1" smtClean="0">
                <a:solidFill>
                  <a:schemeClr val="bg1"/>
                </a:solidFill>
              </a:rPr>
              <a:t>Rev</a:t>
            </a:r>
            <a:r>
              <a:rPr lang="de-DE" sz="1200" i="1" dirty="0" smtClean="0">
                <a:solidFill>
                  <a:schemeClr val="bg1"/>
                </a:solidFill>
              </a:rPr>
              <a:t> </a:t>
            </a:r>
            <a:r>
              <a:rPr lang="de-DE" sz="1200" i="1" dirty="0" err="1" smtClean="0">
                <a:solidFill>
                  <a:schemeClr val="bg1"/>
                </a:solidFill>
              </a:rPr>
              <a:t>Oncol</a:t>
            </a:r>
            <a:r>
              <a:rPr lang="de-DE" sz="1200" i="1" dirty="0" smtClean="0">
                <a:solidFill>
                  <a:schemeClr val="bg1"/>
                </a:solidFill>
              </a:rPr>
              <a:t> </a:t>
            </a:r>
            <a:r>
              <a:rPr lang="de-DE" sz="1200" i="1" dirty="0" err="1" smtClean="0">
                <a:solidFill>
                  <a:schemeClr val="bg1"/>
                </a:solidFill>
              </a:rPr>
              <a:t>Hematol</a:t>
            </a:r>
            <a:r>
              <a:rPr lang="de-DE" sz="1200" i="1" dirty="0" smtClean="0">
                <a:solidFill>
                  <a:schemeClr val="bg1"/>
                </a:solidFill>
              </a:rPr>
              <a:t>, 2012; </a:t>
            </a:r>
            <a:r>
              <a:rPr lang="de-DE" sz="1200" i="1" dirty="0" err="1" smtClean="0">
                <a:solidFill>
                  <a:schemeClr val="bg1"/>
                </a:solidFill>
              </a:rPr>
              <a:t>Postma</a:t>
            </a:r>
            <a:r>
              <a:rPr lang="de-DE" sz="1200" i="1" dirty="0" smtClean="0">
                <a:solidFill>
                  <a:schemeClr val="bg1"/>
                </a:solidFill>
              </a:rPr>
              <a:t> et al., J </a:t>
            </a:r>
            <a:r>
              <a:rPr lang="de-DE" sz="1200" i="1" dirty="0" err="1" smtClean="0">
                <a:solidFill>
                  <a:schemeClr val="bg1"/>
                </a:solidFill>
              </a:rPr>
              <a:t>Neuro</a:t>
            </a:r>
            <a:r>
              <a:rPr lang="de-DE" sz="1200" i="1" dirty="0" smtClean="0">
                <a:solidFill>
                  <a:schemeClr val="bg1"/>
                </a:solidFill>
              </a:rPr>
              <a:t> </a:t>
            </a:r>
            <a:r>
              <a:rPr lang="de-DE" sz="1200" i="1" dirty="0" err="1" smtClean="0">
                <a:solidFill>
                  <a:schemeClr val="bg1"/>
                </a:solidFill>
              </a:rPr>
              <a:t>Oncol</a:t>
            </a:r>
            <a:r>
              <a:rPr lang="de-DE" sz="1200" i="1" dirty="0" smtClean="0">
                <a:solidFill>
                  <a:schemeClr val="bg1"/>
                </a:solidFill>
              </a:rPr>
              <a:t> 1993; </a:t>
            </a:r>
            <a:r>
              <a:rPr lang="de-DE" sz="1200" i="1" dirty="0" err="1" smtClean="0">
                <a:solidFill>
                  <a:schemeClr val="bg1"/>
                </a:solidFill>
              </a:rPr>
              <a:t>Postma</a:t>
            </a:r>
            <a:r>
              <a:rPr lang="de-DE" sz="1200" i="1" dirty="0" smtClean="0">
                <a:solidFill>
                  <a:schemeClr val="bg1"/>
                </a:solidFill>
              </a:rPr>
              <a:t> et al., Ann </a:t>
            </a:r>
            <a:r>
              <a:rPr lang="de-DE" sz="1200" i="1" dirty="0" err="1" smtClean="0">
                <a:solidFill>
                  <a:schemeClr val="bg1"/>
                </a:solidFill>
              </a:rPr>
              <a:t>Oncol</a:t>
            </a:r>
            <a:r>
              <a:rPr lang="de-DE" sz="1200" i="1" dirty="0" smtClean="0">
                <a:solidFill>
                  <a:schemeClr val="bg1"/>
                </a:solidFill>
              </a:rPr>
              <a:t> 2000; Hansen et al., Dan </a:t>
            </a:r>
            <a:r>
              <a:rPr lang="de-DE" sz="1200" i="1" dirty="0" err="1" smtClean="0">
                <a:solidFill>
                  <a:schemeClr val="bg1"/>
                </a:solidFill>
              </a:rPr>
              <a:t>Med</a:t>
            </a:r>
            <a:r>
              <a:rPr lang="de-DE" sz="1200" i="1" dirty="0" smtClean="0">
                <a:solidFill>
                  <a:schemeClr val="bg1"/>
                </a:solidFill>
              </a:rPr>
              <a:t> Bull 1992</a:t>
            </a:r>
          </a:p>
          <a:p>
            <a:endParaRPr lang="de-DE" sz="1200" i="1" dirty="0">
              <a:solidFill>
                <a:schemeClr val="bg1"/>
              </a:solidFill>
            </a:endParaRPr>
          </a:p>
        </p:txBody>
      </p:sp>
      <p:sp>
        <p:nvSpPr>
          <p:cNvPr id="6" name="Titel 1"/>
          <p:cNvSpPr>
            <a:spLocks noGrp="1"/>
          </p:cNvSpPr>
          <p:nvPr>
            <p:ph type="title"/>
          </p:nvPr>
        </p:nvSpPr>
        <p:spPr>
          <a:xfrm>
            <a:off x="467543" y="381000"/>
            <a:ext cx="8281167" cy="365125"/>
          </a:xfrm>
        </p:spPr>
        <p:txBody>
          <a:bodyPr/>
          <a:lstStyle/>
          <a:p>
            <a:r>
              <a:rPr lang="de-DE" dirty="0" smtClean="0"/>
              <a:t>Wissenswertes über CIPN</a:t>
            </a:r>
            <a:endParaRPr lang="de-DE" dirty="0"/>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69788821"/>
      </p:ext>
    </p:extLst>
  </p:cSld>
  <p:clrMapOvr>
    <a:masterClrMapping/>
  </p:clrMapOvr>
  <mc:AlternateContent xmlns:mc="http://schemas.openxmlformats.org/markup-compatibility/2006" xmlns:p14="http://schemas.microsoft.com/office/powerpoint/2010/main">
    <mc:Choice Requires="p14">
      <p:transition spd="slow" p14:dur="2000" advTm="83100"/>
    </mc:Choice>
    <mc:Fallback xmlns="">
      <p:transition spd="slow" advTm="831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reflexhammer_troemner_0.jpg"/>
          <p:cNvPicPr>
            <a:picLocks noGrp="1" noChangeAspect="1"/>
          </p:cNvPicPr>
          <p:nvPr>
            <p:ph idx="1"/>
          </p:nvPr>
        </p:nvPicPr>
        <p:blipFill>
          <a:blip r:embed="rId6"/>
          <a:srcRect l="-4335" r="-4335"/>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Frühwarnzeichen</a:t>
            </a:r>
            <a:endParaRPr lang="de-DE" dirty="0"/>
          </a:p>
        </p:txBody>
      </p:sp>
      <p:pic>
        <p:nvPicPr>
          <p:cNvPr id="5" name="Bild 4" descr="stimmgabel.jpg"/>
          <p:cNvPicPr>
            <a:picLocks noChangeAspect="1"/>
          </p:cNvPicPr>
          <p:nvPr/>
        </p:nvPicPr>
        <p:blipFill>
          <a:blip r:embed="rId7"/>
          <a:stretch>
            <a:fillRect/>
          </a:stretch>
        </p:blipFill>
        <p:spPr>
          <a:xfrm>
            <a:off x="985608" y="1945239"/>
            <a:ext cx="7193280" cy="3596640"/>
          </a:xfrm>
          <a:prstGeom prst="rect">
            <a:avLst/>
          </a:prstGeom>
        </p:spPr>
      </p:pic>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236323106"/>
      </p:ext>
    </p:extLst>
  </p:cSld>
  <p:clrMapOvr>
    <a:masterClrMapping/>
  </p:clrMapOvr>
  <mc:AlternateContent xmlns:mc="http://schemas.openxmlformats.org/markup-compatibility/2006" xmlns:p14="http://schemas.microsoft.com/office/powerpoint/2010/main">
    <mc:Choice Requires="p14">
      <p:transition spd="slow" p14:dur="2000" advTm="38702"/>
    </mc:Choice>
    <mc:Fallback xmlns="">
      <p:transition spd="slow" advTm="387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3000"/>
                                        <p:tgtEl>
                                          <p:spTgt spid="4"/>
                                        </p:tgtEl>
                                      </p:cBhvr>
                                    </p:animEffect>
                                    <p:set>
                                      <p:cBhvr>
                                        <p:cTn id="11" dur="1" fill="hold">
                                          <p:stCondLst>
                                            <p:cond delay="2999"/>
                                          </p:stCondLst>
                                        </p:cTn>
                                        <p:tgtEl>
                                          <p:spTgt spid="4"/>
                                        </p:tgtEl>
                                        <p:attrNameLst>
                                          <p:attrName>style.visibility</p:attrName>
                                        </p:attrNameLst>
                                      </p:cBhvr>
                                      <p:to>
                                        <p:strVal val="hidden"/>
                                      </p:to>
                                    </p:se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6"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1.tiff"/>
          <p:cNvPicPr>
            <a:picLocks noGrp="1" noChangeAspect="1"/>
          </p:cNvPicPr>
          <p:nvPr>
            <p:ph idx="1"/>
          </p:nvPr>
        </p:nvPicPr>
        <p:blipFill>
          <a:blip r:embed="rId5"/>
          <a:srcRect t="-3182" b="-3182"/>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Diagnostik</a:t>
            </a:r>
            <a:endParaRPr lang="de-DE" dirty="0"/>
          </a:p>
        </p:txBody>
      </p:sp>
      <p:sp>
        <p:nvSpPr>
          <p:cNvPr id="5" name="Textfeld 4"/>
          <p:cNvSpPr txBox="1"/>
          <p:nvPr/>
        </p:nvSpPr>
        <p:spPr>
          <a:xfrm>
            <a:off x="395536" y="6546830"/>
            <a:ext cx="2916952" cy="338554"/>
          </a:xfrm>
          <a:prstGeom prst="rect">
            <a:avLst/>
          </a:prstGeom>
          <a:noFill/>
        </p:spPr>
        <p:txBody>
          <a:bodyPr wrap="none" rtlCol="0">
            <a:spAutoFit/>
          </a:bodyPr>
          <a:lstStyle/>
          <a:p>
            <a:r>
              <a:rPr lang="de-DE" sz="1600" i="1" dirty="0" smtClean="0">
                <a:solidFill>
                  <a:schemeClr val="bg1"/>
                </a:solidFill>
              </a:rPr>
              <a:t>W. </a:t>
            </a:r>
            <a:r>
              <a:rPr lang="de-DE" sz="1600" i="1" dirty="0" err="1" smtClean="0">
                <a:solidFill>
                  <a:schemeClr val="bg1"/>
                </a:solidFill>
              </a:rPr>
              <a:t>Grisold</a:t>
            </a:r>
            <a:r>
              <a:rPr lang="de-DE" sz="1600" i="1" dirty="0" smtClean="0">
                <a:solidFill>
                  <a:schemeClr val="bg1"/>
                </a:solidFill>
              </a:rPr>
              <a:t>, </a:t>
            </a:r>
            <a:r>
              <a:rPr lang="de-DE" sz="1600" i="1" dirty="0" err="1" smtClean="0">
                <a:solidFill>
                  <a:schemeClr val="bg1"/>
                </a:solidFill>
              </a:rPr>
              <a:t>Österr</a:t>
            </a:r>
            <a:r>
              <a:rPr lang="de-DE" sz="1600" i="1" dirty="0" smtClean="0">
                <a:solidFill>
                  <a:schemeClr val="bg1"/>
                </a:solidFill>
              </a:rPr>
              <a:t>. </a:t>
            </a:r>
            <a:r>
              <a:rPr lang="de-DE" sz="1600" i="1" dirty="0" err="1" smtClean="0">
                <a:solidFill>
                  <a:schemeClr val="bg1"/>
                </a:solidFill>
              </a:rPr>
              <a:t>Ärztezt</a:t>
            </a:r>
            <a:r>
              <a:rPr lang="de-DE" sz="1600" i="1" dirty="0" smtClean="0">
                <a:solidFill>
                  <a:schemeClr val="bg1"/>
                </a:solidFill>
              </a:rPr>
              <a:t> 2007</a:t>
            </a:r>
            <a:endParaRPr lang="de-DE" sz="1600"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96643948"/>
      </p:ext>
    </p:extLst>
  </p:cSld>
  <p:clrMapOvr>
    <a:masterClrMapping/>
  </p:clrMapOvr>
  <mc:AlternateContent xmlns:mc="http://schemas.openxmlformats.org/markup-compatibility/2006" xmlns:p14="http://schemas.microsoft.com/office/powerpoint/2010/main">
    <mc:Choice Requires="p14">
      <p:transition spd="slow" p14:dur="2000" advTm="10932"/>
    </mc:Choice>
    <mc:Fallback xmlns="">
      <p:transition spd="slow" advTm="109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342900" indent="-342900">
              <a:buFont typeface="Wingdings" charset="2"/>
              <a:buChar char="Ø"/>
            </a:pPr>
            <a:r>
              <a:rPr lang="de-DE" sz="2400" dirty="0" smtClean="0"/>
              <a:t>Nervenleitgeschwindigkeitsmessung</a:t>
            </a:r>
          </a:p>
          <a:p>
            <a:pPr marL="342900" indent="-342900">
              <a:buFont typeface="Wingdings" charset="2"/>
              <a:buChar char="Ø"/>
            </a:pPr>
            <a:endParaRPr lang="de-DE" sz="2400" dirty="0" smtClean="0"/>
          </a:p>
          <a:p>
            <a:pPr marL="342900" indent="-342900">
              <a:buFont typeface="Wingdings" charset="2"/>
              <a:buChar char="Ø"/>
            </a:pPr>
            <a:r>
              <a:rPr lang="de-DE" sz="2400" dirty="0" err="1" smtClean="0"/>
              <a:t>Elektromyographie</a:t>
            </a:r>
            <a:endParaRPr lang="de-DE" sz="2400" dirty="0" smtClean="0"/>
          </a:p>
          <a:p>
            <a:pPr marL="342900" indent="-342900">
              <a:buFont typeface="Wingdings" charset="2"/>
              <a:buChar char="Ø"/>
            </a:pPr>
            <a:endParaRPr lang="de-DE" sz="2400" dirty="0" smtClean="0"/>
          </a:p>
          <a:p>
            <a:pPr marL="342900" indent="-342900">
              <a:buFont typeface="Wingdings" charset="2"/>
              <a:buChar char="Ø"/>
            </a:pPr>
            <a:r>
              <a:rPr lang="de-DE" sz="2400" dirty="0" smtClean="0"/>
              <a:t>N. </a:t>
            </a:r>
            <a:r>
              <a:rPr lang="de-DE" sz="2400" dirty="0" err="1" smtClean="0"/>
              <a:t>suralis</a:t>
            </a:r>
            <a:r>
              <a:rPr lang="de-DE" sz="2400" dirty="0" smtClean="0"/>
              <a:t> (</a:t>
            </a:r>
            <a:r>
              <a:rPr lang="de-DE" sz="2400" dirty="0" err="1" smtClean="0"/>
              <a:t>peroneus</a:t>
            </a:r>
            <a:r>
              <a:rPr lang="de-DE" sz="2400" dirty="0" smtClean="0"/>
              <a:t>) Biopsie</a:t>
            </a:r>
          </a:p>
          <a:p>
            <a:pPr marL="342900" indent="-342900">
              <a:buFont typeface="Wingdings" charset="2"/>
              <a:buChar char="Ø"/>
            </a:pPr>
            <a:endParaRPr lang="de-DE" sz="2400" dirty="0"/>
          </a:p>
          <a:p>
            <a:pPr marL="342900" indent="-342900">
              <a:buFont typeface="Wingdings" charset="2"/>
              <a:buChar char="Ø"/>
            </a:pPr>
            <a:r>
              <a:rPr lang="de-DE" sz="2400" dirty="0" smtClean="0"/>
              <a:t>Laborwerte (HbA1c, </a:t>
            </a:r>
            <a:r>
              <a:rPr lang="de-DE" sz="2400" dirty="0" err="1" smtClean="0"/>
              <a:t>Vit</a:t>
            </a:r>
            <a:r>
              <a:rPr lang="de-DE" sz="2400" dirty="0" smtClean="0"/>
              <a:t> B12, Folsäure)</a:t>
            </a:r>
          </a:p>
        </p:txBody>
      </p:sp>
      <p:sp>
        <p:nvSpPr>
          <p:cNvPr id="3" name="Titel 2"/>
          <p:cNvSpPr>
            <a:spLocks noGrp="1"/>
          </p:cNvSpPr>
          <p:nvPr>
            <p:ph type="ctrTitle"/>
          </p:nvPr>
        </p:nvSpPr>
        <p:spPr>
          <a:xfrm>
            <a:off x="467543" y="381000"/>
            <a:ext cx="8281167" cy="365125"/>
          </a:xfrm>
        </p:spPr>
        <p:txBody>
          <a:bodyPr/>
          <a:lstStyle/>
          <a:p>
            <a:r>
              <a:rPr lang="de-DE" dirty="0" smtClean="0"/>
              <a:t>Diagnostik</a:t>
            </a:r>
            <a:endParaRPr lang="de-DE"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96566667"/>
      </p:ext>
    </p:extLst>
  </p:cSld>
  <p:clrMapOvr>
    <a:masterClrMapping/>
  </p:clrMapOvr>
  <mc:AlternateContent xmlns:mc="http://schemas.openxmlformats.org/markup-compatibility/2006" xmlns:p14="http://schemas.microsoft.com/office/powerpoint/2010/main">
    <mc:Choice Requires="p14">
      <p:transition spd="slow" p14:dur="2000" advTm="26161"/>
    </mc:Choice>
    <mc:Fallback xmlns="">
      <p:transition spd="slow" advTm="261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342900" indent="-342900">
              <a:spcAft>
                <a:spcPts val="2400"/>
              </a:spcAft>
              <a:buFont typeface="Wingdings" charset="2"/>
              <a:buChar char="Ø"/>
            </a:pPr>
            <a:r>
              <a:rPr lang="de-DE" sz="2400" dirty="0" smtClean="0"/>
              <a:t>Schriftprobe</a:t>
            </a:r>
          </a:p>
          <a:p>
            <a:pPr marL="342900" indent="-342900">
              <a:spcAft>
                <a:spcPts val="2400"/>
              </a:spcAft>
              <a:buFont typeface="Wingdings" charset="2"/>
              <a:buChar char="Ø"/>
            </a:pPr>
            <a:r>
              <a:rPr lang="de-DE" sz="2400" dirty="0" smtClean="0"/>
              <a:t>Büroklammer greifen</a:t>
            </a:r>
          </a:p>
          <a:p>
            <a:pPr marL="342900" indent="-342900">
              <a:spcAft>
                <a:spcPts val="2400"/>
              </a:spcAft>
              <a:buFont typeface="Wingdings" charset="2"/>
              <a:buChar char="Ø"/>
            </a:pPr>
            <a:r>
              <a:rPr lang="de-DE" sz="2400" dirty="0" smtClean="0"/>
              <a:t>Hemd zuknöpfen</a:t>
            </a:r>
          </a:p>
          <a:p>
            <a:pPr marL="342900" indent="-342900">
              <a:spcAft>
                <a:spcPts val="2400"/>
              </a:spcAft>
              <a:buFont typeface="Wingdings" charset="2"/>
              <a:buChar char="Ø"/>
            </a:pPr>
            <a:r>
              <a:rPr lang="de-DE" sz="2400" dirty="0" err="1" smtClean="0"/>
              <a:t>Romberg‘scher</a:t>
            </a:r>
            <a:r>
              <a:rPr lang="de-DE" sz="2400" dirty="0" smtClean="0"/>
              <a:t> Stehversuch</a:t>
            </a:r>
          </a:p>
          <a:p>
            <a:pPr marL="342900" indent="-342900">
              <a:spcAft>
                <a:spcPts val="2400"/>
              </a:spcAft>
              <a:buFont typeface="Wingdings" charset="2"/>
              <a:buChar char="Ø"/>
            </a:pPr>
            <a:r>
              <a:rPr lang="de-DE" sz="2400" dirty="0" smtClean="0"/>
              <a:t>Tandemstand</a:t>
            </a:r>
            <a:endParaRPr lang="de-DE" sz="2400" dirty="0"/>
          </a:p>
        </p:txBody>
      </p:sp>
      <p:sp>
        <p:nvSpPr>
          <p:cNvPr id="3" name="Titel 2"/>
          <p:cNvSpPr>
            <a:spLocks noGrp="1"/>
          </p:cNvSpPr>
          <p:nvPr>
            <p:ph type="ctrTitle"/>
          </p:nvPr>
        </p:nvSpPr>
        <p:spPr>
          <a:xfrm>
            <a:off x="467543" y="381000"/>
            <a:ext cx="8281167" cy="365125"/>
          </a:xfrm>
        </p:spPr>
        <p:txBody>
          <a:bodyPr/>
          <a:lstStyle/>
          <a:p>
            <a:r>
              <a:rPr lang="de-DE" dirty="0" smtClean="0"/>
              <a:t>klinische Funktionstests</a:t>
            </a:r>
            <a:endParaRPr lang="de-DE"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616427"/>
      </p:ext>
    </p:extLst>
  </p:cSld>
  <p:clrMapOvr>
    <a:masterClrMapping/>
  </p:clrMapOvr>
  <mc:AlternateContent xmlns:mc="http://schemas.openxmlformats.org/markup-compatibility/2006" xmlns:p14="http://schemas.microsoft.com/office/powerpoint/2010/main">
    <mc:Choice Requires="p14">
      <p:transition spd="slow" p14:dur="2000" advTm="54684"/>
    </mc:Choice>
    <mc:Fallback xmlns="">
      <p:transition spd="slow" advTm="546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Risikofaktoren</a:t>
            </a:r>
            <a:endParaRPr lang="de-DE" dirty="0"/>
          </a:p>
        </p:txBody>
      </p:sp>
      <p:sp>
        <p:nvSpPr>
          <p:cNvPr id="3" name="Inhaltsplatzhalter 2"/>
          <p:cNvSpPr>
            <a:spLocks noGrp="1"/>
          </p:cNvSpPr>
          <p:nvPr>
            <p:ph idx="1"/>
          </p:nvPr>
        </p:nvSpPr>
        <p:spPr/>
        <p:txBody>
          <a:bodyPr/>
          <a:lstStyle/>
          <a:p>
            <a:pPr marL="342900" indent="-342900">
              <a:spcAft>
                <a:spcPts val="1200"/>
              </a:spcAft>
              <a:buFont typeface="Wingdings" charset="2"/>
              <a:buChar char="Ø"/>
            </a:pPr>
            <a:r>
              <a:rPr lang="de-DE" sz="2400" dirty="0" smtClean="0"/>
              <a:t>höheres Lebensalter</a:t>
            </a:r>
          </a:p>
          <a:p>
            <a:pPr marL="342900" indent="-342900">
              <a:spcAft>
                <a:spcPts val="1200"/>
              </a:spcAft>
              <a:buFont typeface="Wingdings" charset="2"/>
              <a:buChar char="Ø"/>
            </a:pPr>
            <a:r>
              <a:rPr lang="de-DE" sz="2400" dirty="0" smtClean="0"/>
              <a:t>andere Krankheiten, die zu Nervenschäden führen können (Diabetes, </a:t>
            </a:r>
            <a:r>
              <a:rPr lang="de-DE" sz="2400" dirty="0" err="1" smtClean="0"/>
              <a:t>Alkoholmißbrauch</a:t>
            </a:r>
            <a:r>
              <a:rPr lang="de-DE" sz="2400" dirty="0" smtClean="0"/>
              <a:t>, HIV-Infektion)</a:t>
            </a:r>
          </a:p>
          <a:p>
            <a:pPr marL="342900" indent="-342900">
              <a:spcAft>
                <a:spcPts val="1200"/>
              </a:spcAft>
              <a:buFont typeface="Wingdings" charset="2"/>
              <a:buChar char="Ø"/>
            </a:pPr>
            <a:r>
              <a:rPr lang="de-DE" sz="2400" dirty="0" smtClean="0"/>
              <a:t>verschiedene Medikamente (Tuberkulostatika, Antibiotika, </a:t>
            </a:r>
            <a:r>
              <a:rPr lang="de-DE" sz="2400" dirty="0" err="1" smtClean="0"/>
              <a:t>Virostatika</a:t>
            </a:r>
            <a:r>
              <a:rPr lang="de-DE" sz="2400" dirty="0" smtClean="0"/>
              <a:t>)</a:t>
            </a:r>
          </a:p>
          <a:p>
            <a:pPr marL="342900" indent="-342900">
              <a:spcAft>
                <a:spcPts val="1200"/>
              </a:spcAft>
              <a:buFont typeface="Wingdings" charset="2"/>
              <a:buChar char="Ø"/>
            </a:pPr>
            <a:r>
              <a:rPr lang="de-DE" sz="2400" dirty="0" smtClean="0"/>
              <a:t>Familienangehörige mit Neuropathie</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53765622"/>
      </p:ext>
    </p:extLst>
  </p:cSld>
  <p:clrMapOvr>
    <a:masterClrMapping/>
  </p:clrMapOvr>
  <mc:AlternateContent xmlns:mc="http://schemas.openxmlformats.org/markup-compatibility/2006" xmlns:p14="http://schemas.microsoft.com/office/powerpoint/2010/main">
    <mc:Choice Requires="p14">
      <p:transition spd="slow" p14:dur="2000" advTm="22434"/>
    </mc:Choice>
    <mc:Fallback xmlns="">
      <p:transition spd="slow" advTm="224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CIPN – wann und wie lange?</a:t>
            </a:r>
            <a:endParaRPr lang="de-DE" dirty="0"/>
          </a:p>
        </p:txBody>
      </p:sp>
      <p:sp>
        <p:nvSpPr>
          <p:cNvPr id="3" name="Inhaltsplatzhalter 2"/>
          <p:cNvSpPr>
            <a:spLocks noGrp="1"/>
          </p:cNvSpPr>
          <p:nvPr>
            <p:ph idx="1"/>
          </p:nvPr>
        </p:nvSpPr>
        <p:spPr/>
        <p:txBody>
          <a:bodyPr/>
          <a:lstStyle/>
          <a:p>
            <a:pPr marL="342900" indent="-342900">
              <a:spcAft>
                <a:spcPts val="1200"/>
              </a:spcAft>
              <a:buFont typeface="Wingdings" charset="2"/>
              <a:buChar char="Ø"/>
            </a:pPr>
            <a:r>
              <a:rPr lang="de-DE" sz="2400" dirty="0" smtClean="0"/>
              <a:t>während der laufenden Chemotherapie, oft nach dem 3. Zyklus, manchmal aber bereits nach dem 1. Zyklus</a:t>
            </a:r>
          </a:p>
          <a:p>
            <a:pPr marL="342900" indent="-342900">
              <a:spcAft>
                <a:spcPts val="1200"/>
              </a:spcAft>
              <a:buFont typeface="Wingdings" charset="2"/>
              <a:buChar char="Ø"/>
            </a:pPr>
            <a:r>
              <a:rPr lang="de-DE" sz="2400" dirty="0" smtClean="0"/>
              <a:t>meist Zunahme von Zyklus zu Zyklus</a:t>
            </a:r>
          </a:p>
          <a:p>
            <a:pPr marL="342900" indent="-342900">
              <a:spcAft>
                <a:spcPts val="1200"/>
              </a:spcAft>
              <a:buFont typeface="Wingdings" charset="2"/>
              <a:buChar char="Ø"/>
            </a:pPr>
            <a:r>
              <a:rPr lang="de-DE" sz="2400" dirty="0" err="1" smtClean="0"/>
              <a:t>i.d.R</a:t>
            </a:r>
            <a:r>
              <a:rPr lang="de-DE" sz="2400" dirty="0" smtClean="0"/>
              <a:t>. Rückgang nach Ende der Chemotherapie</a:t>
            </a:r>
          </a:p>
          <a:p>
            <a:pPr marL="342900" indent="-342900">
              <a:spcAft>
                <a:spcPts val="1200"/>
              </a:spcAft>
              <a:buFont typeface="Wingdings" charset="2"/>
              <a:buChar char="Ø"/>
            </a:pPr>
            <a:r>
              <a:rPr lang="de-DE" sz="2400" dirty="0" smtClean="0"/>
              <a:t>häufig komplettes Verschwinden innerhalb von Monaten</a:t>
            </a:r>
          </a:p>
          <a:p>
            <a:pPr marL="342900" indent="-342900">
              <a:spcAft>
                <a:spcPts val="1200"/>
              </a:spcAft>
              <a:buFont typeface="Wingdings" charset="2"/>
              <a:buChar char="Ø"/>
            </a:pPr>
            <a:r>
              <a:rPr lang="de-DE" sz="2400" dirty="0" smtClean="0"/>
              <a:t>manchmal Zunahme nach Ende der Chemotherapie</a:t>
            </a:r>
          </a:p>
          <a:p>
            <a:pPr marL="342900" indent="-342900">
              <a:spcAft>
                <a:spcPts val="1200"/>
              </a:spcAft>
              <a:buFont typeface="Wingdings" charset="2"/>
              <a:buChar char="Ø"/>
            </a:pPr>
            <a:r>
              <a:rPr lang="de-DE" sz="2400" dirty="0" smtClean="0"/>
              <a:t>manchmal Anhalten über Jahre</a:t>
            </a:r>
          </a:p>
          <a:p>
            <a:pPr marL="342900" indent="-342900">
              <a:spcAft>
                <a:spcPts val="1200"/>
              </a:spcAft>
              <a:buFont typeface="Wingdings" charset="2"/>
              <a:buChar char="Ø"/>
            </a:pPr>
            <a:r>
              <a:rPr lang="de-DE" sz="2400" dirty="0" smtClean="0"/>
              <a:t>manchmal lebenslange Beschwerden</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697655538"/>
      </p:ext>
    </p:extLst>
  </p:cSld>
  <p:clrMapOvr>
    <a:masterClrMapping/>
  </p:clrMapOvr>
  <mc:AlternateContent xmlns:mc="http://schemas.openxmlformats.org/markup-compatibility/2006" xmlns:p14="http://schemas.microsoft.com/office/powerpoint/2010/main">
    <mc:Choice Requires="p14">
      <p:transition spd="slow" p14:dur="2000" advTm="56687"/>
    </mc:Choice>
    <mc:Fallback xmlns="">
      <p:transition spd="slow" advTm="566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Inhaltsplatzhalter 2"/>
          <p:cNvSpPr>
            <a:spLocks noGrp="1"/>
          </p:cNvSpPr>
          <p:nvPr>
            <p:ph idx="1"/>
          </p:nvPr>
        </p:nvSpPr>
        <p:spPr>
          <a:xfrm>
            <a:off x="304800" y="1295400"/>
            <a:ext cx="8569325" cy="3733800"/>
          </a:xfrm>
        </p:spPr>
        <p:txBody>
          <a:bodyPr/>
          <a:lstStyle/>
          <a:p>
            <a:pPr>
              <a:buFontTx/>
              <a:buNone/>
            </a:pPr>
            <a:r>
              <a:rPr lang="de-DE" sz="2400" dirty="0" smtClean="0"/>
              <a:t>„ vermutlich verbessert die Chemotherapie meine 5-Jahres Überlebenschancen um ca. 8%. Ich möchte keine weiteren 5 Jahre so wie jetzt weiter leben. Meine Hände und Finger sind taub. Meine Füße sind taub. Meine Beine sind taub, von meinen Knien an, bis zu den Zehenspitzen. Die meiste Zeit des Tages habe ich Schmerzen, Brennen und Krämpfe. Meine Beine schmerzen und fühlen sich steif und schwer an. Autofahren ist ein Problem, Gehen ist ein Problem, auf meinen Beinen stehen ist ein Problem. Meine Hände funktionieren nicht, sie können nicht arbeiten. Ich fühle mich schwach, </a:t>
            </a:r>
            <a:r>
              <a:rPr lang="de-DE" sz="2400" dirty="0" err="1" smtClean="0"/>
              <a:t>kollaptisch</a:t>
            </a:r>
            <a:r>
              <a:rPr lang="de-DE" sz="2400" dirty="0" smtClean="0"/>
              <a:t>, benommen und schwindelig, den ganzen Tag, jeden Tag, immer zu. Ich leide unter lähmender </a:t>
            </a:r>
            <a:r>
              <a:rPr lang="de-DE" sz="2400" dirty="0" err="1" smtClean="0"/>
              <a:t>Fatigue</a:t>
            </a:r>
            <a:r>
              <a:rPr lang="de-DE" sz="2400" dirty="0" smtClean="0"/>
              <a:t>. Ich fühle mich, als wäre ich vergiftet worden.“</a:t>
            </a:r>
            <a:endParaRPr lang="de-DE" sz="2800" dirty="0" smtClean="0"/>
          </a:p>
        </p:txBody>
      </p:sp>
      <p:sp>
        <p:nvSpPr>
          <p:cNvPr id="3" name="Textfeld 2"/>
          <p:cNvSpPr txBox="1"/>
          <p:nvPr/>
        </p:nvSpPr>
        <p:spPr>
          <a:xfrm>
            <a:off x="395536" y="6546830"/>
            <a:ext cx="2899512" cy="338554"/>
          </a:xfrm>
          <a:prstGeom prst="rect">
            <a:avLst/>
          </a:prstGeom>
          <a:noFill/>
        </p:spPr>
        <p:txBody>
          <a:bodyPr wrap="none" rtlCol="0">
            <a:spAutoFit/>
          </a:bodyPr>
          <a:lstStyle/>
          <a:p>
            <a:r>
              <a:rPr lang="de-DE" sz="1600" i="1" dirty="0" smtClean="0">
                <a:solidFill>
                  <a:schemeClr val="bg1"/>
                </a:solidFill>
              </a:rPr>
              <a:t>C. </a:t>
            </a:r>
            <a:r>
              <a:rPr lang="de-DE" sz="1600" i="1" dirty="0" err="1" smtClean="0">
                <a:solidFill>
                  <a:schemeClr val="bg1"/>
                </a:solidFill>
              </a:rPr>
              <a:t>Tofthagen</a:t>
            </a:r>
            <a:r>
              <a:rPr lang="de-DE" sz="1600" i="1" dirty="0" smtClean="0">
                <a:solidFill>
                  <a:schemeClr val="bg1"/>
                </a:solidFill>
              </a:rPr>
              <a:t>, J </a:t>
            </a:r>
            <a:r>
              <a:rPr lang="de-DE" sz="1600" i="1" dirty="0" err="1" smtClean="0">
                <a:solidFill>
                  <a:schemeClr val="bg1"/>
                </a:solidFill>
              </a:rPr>
              <a:t>Palliat</a:t>
            </a:r>
            <a:r>
              <a:rPr lang="de-DE" sz="1600" i="1" dirty="0" smtClean="0">
                <a:solidFill>
                  <a:schemeClr val="bg1"/>
                </a:solidFill>
              </a:rPr>
              <a:t> </a:t>
            </a:r>
            <a:r>
              <a:rPr lang="de-DE" sz="1600" i="1" dirty="0" err="1" smtClean="0">
                <a:solidFill>
                  <a:schemeClr val="bg1"/>
                </a:solidFill>
              </a:rPr>
              <a:t>Med</a:t>
            </a:r>
            <a:r>
              <a:rPr lang="de-DE" sz="1600" i="1" dirty="0" smtClean="0">
                <a:solidFill>
                  <a:schemeClr val="bg1"/>
                </a:solidFill>
              </a:rPr>
              <a:t> 2010</a:t>
            </a:r>
            <a:endParaRPr lang="de-DE" sz="2400" i="1" dirty="0" smtClean="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046518162"/>
      </p:ext>
    </p:extLst>
  </p:cSld>
  <p:clrMapOvr>
    <a:masterClrMapping/>
  </p:clrMapOvr>
  <mc:AlternateContent xmlns:mc="http://schemas.openxmlformats.org/markup-compatibility/2006" xmlns:p14="http://schemas.microsoft.com/office/powerpoint/2010/main">
    <mc:Choice Requires="p14">
      <p:transition spd="slow" p14:dur="2000" advTm="123294"/>
    </mc:Choice>
    <mc:Fallback xmlns="">
      <p:transition spd="slow" advTm="1232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Komplikationen</a:t>
            </a:r>
            <a:endParaRPr lang="de-DE" dirty="0"/>
          </a:p>
        </p:txBody>
      </p:sp>
      <p:sp>
        <p:nvSpPr>
          <p:cNvPr id="3" name="Inhaltsplatzhalter 2"/>
          <p:cNvSpPr>
            <a:spLocks noGrp="1"/>
          </p:cNvSpPr>
          <p:nvPr>
            <p:ph idx="1"/>
          </p:nvPr>
        </p:nvSpPr>
        <p:spPr/>
        <p:txBody>
          <a:bodyPr/>
          <a:lstStyle/>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zunehmende Muskelschwäche und Atrophie</a:t>
            </a:r>
          </a:p>
          <a:p>
            <a:pPr marL="342900" indent="-342900">
              <a:spcAft>
                <a:spcPts val="600"/>
              </a:spcAft>
              <a:buFont typeface="Wingdings" charset="2"/>
              <a:buChar char="Ø"/>
            </a:pPr>
            <a:r>
              <a:rPr lang="de-DE" sz="2400" kern="1200" dirty="0" err="1" smtClean="0">
                <a:solidFill>
                  <a:srgbClr val="00925A"/>
                </a:solidFill>
                <a:latin typeface="Franklin Gothic Medium" charset="0"/>
                <a:ea typeface="Franklin Gothic Medium" charset="0"/>
                <a:cs typeface="Franklin Gothic Medium" charset="0"/>
              </a:rPr>
              <a:t>Kontrakturen</a:t>
            </a:r>
            <a:endParaRPr lang="de-DE" sz="2400" kern="1200" dirty="0" smtClean="0">
              <a:solidFill>
                <a:srgbClr val="00925A"/>
              </a:solidFill>
              <a:latin typeface="Franklin Gothic Medium" charset="0"/>
              <a:ea typeface="Franklin Gothic Medium" charset="0"/>
              <a:cs typeface="Franklin Gothic Medium" charset="0"/>
            </a:endParaRPr>
          </a:p>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zunehmende Immobilität</a:t>
            </a:r>
          </a:p>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Dekubitus-, Pneumonie- und </a:t>
            </a:r>
            <a:r>
              <a:rPr lang="de-DE" sz="2400" kern="1200" dirty="0" err="1" smtClean="0">
                <a:solidFill>
                  <a:srgbClr val="00925A"/>
                </a:solidFill>
                <a:latin typeface="Franklin Gothic Medium" charset="0"/>
                <a:ea typeface="Franklin Gothic Medium" charset="0"/>
                <a:cs typeface="Franklin Gothic Medium" charset="0"/>
              </a:rPr>
              <a:t>Thrombemboliegefahr</a:t>
            </a:r>
            <a:endParaRPr lang="de-DE" sz="2400" kern="1200" dirty="0" smtClean="0">
              <a:solidFill>
                <a:srgbClr val="00925A"/>
              </a:solidFill>
              <a:latin typeface="Franklin Gothic Medium" charset="0"/>
              <a:ea typeface="Franklin Gothic Medium" charset="0"/>
              <a:cs typeface="Franklin Gothic Medium" charset="0"/>
            </a:endParaRPr>
          </a:p>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durch das Sensibilitätsdefizit kleinere Verletzungen</a:t>
            </a:r>
          </a:p>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sekundäre Infektion der Verletzungen</a:t>
            </a:r>
          </a:p>
          <a:p>
            <a:pPr marL="342900" indent="-342900">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vegetative und </a:t>
            </a:r>
            <a:r>
              <a:rPr lang="de-DE" sz="2400" kern="1200" dirty="0" err="1" smtClean="0">
                <a:solidFill>
                  <a:srgbClr val="00925A"/>
                </a:solidFill>
                <a:latin typeface="Franklin Gothic Medium" charset="0"/>
                <a:ea typeface="Franklin Gothic Medium" charset="0"/>
                <a:cs typeface="Franklin Gothic Medium" charset="0"/>
              </a:rPr>
              <a:t>trophische</a:t>
            </a:r>
            <a:r>
              <a:rPr lang="de-DE" sz="2400" kern="1200" dirty="0" smtClean="0">
                <a:solidFill>
                  <a:srgbClr val="00925A"/>
                </a:solidFill>
                <a:latin typeface="Franklin Gothic Medium" charset="0"/>
                <a:ea typeface="Franklin Gothic Medium" charset="0"/>
                <a:cs typeface="Franklin Gothic Medium" charset="0"/>
              </a:rPr>
              <a:t> Störungen</a:t>
            </a:r>
          </a:p>
          <a:p>
            <a:pPr marL="342900" indent="-342900">
              <a:spcAft>
                <a:spcPts val="600"/>
              </a:spcAft>
              <a:buFont typeface="Wingdings" charset="2"/>
              <a:buChar char="Ø"/>
            </a:pPr>
            <a:r>
              <a:rPr lang="de-DE" sz="2400" kern="1200" dirty="0" err="1" smtClean="0">
                <a:solidFill>
                  <a:srgbClr val="00925A"/>
                </a:solidFill>
                <a:latin typeface="Franklin Gothic Medium" charset="0"/>
                <a:ea typeface="Franklin Gothic Medium" charset="0"/>
                <a:cs typeface="Franklin Gothic Medium" charset="0"/>
              </a:rPr>
              <a:t>Orthostase</a:t>
            </a:r>
            <a:endParaRPr lang="de-DE" sz="2400" dirty="0" smtClean="0">
              <a:solidFill>
                <a:srgbClr val="00925A"/>
              </a:solidFill>
              <a:latin typeface="Franklin Gothic Medium" charset="0"/>
              <a:ea typeface="Franklin Gothic Medium" charset="0"/>
              <a:cs typeface="Franklin Gothic Medium" charset="0"/>
            </a:endParaRPr>
          </a:p>
          <a:p>
            <a:pPr marL="342900" indent="-342900">
              <a:spcAft>
                <a:spcPts val="600"/>
              </a:spcAft>
              <a:buFont typeface="Wingdings" charset="2"/>
              <a:buChar char="Ø"/>
            </a:pPr>
            <a:endParaRPr lang="de-DE" sz="2400" dirty="0">
              <a:solidFill>
                <a:srgbClr val="00925A"/>
              </a:solidFill>
              <a:latin typeface="Franklin Gothic Medium" charset="0"/>
              <a:ea typeface="Franklin Gothic Medium" charset="0"/>
              <a:cs typeface="Franklin Gothic Medium" charset="0"/>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60962260"/>
      </p:ext>
    </p:extLst>
  </p:cSld>
  <p:clrMapOvr>
    <a:masterClrMapping/>
  </p:clrMapOvr>
  <mc:AlternateContent xmlns:mc="http://schemas.openxmlformats.org/markup-compatibility/2006" xmlns:p14="http://schemas.microsoft.com/office/powerpoint/2010/main">
    <mc:Choice Requires="p14">
      <p:transition spd="slow" p14:dur="2000" advTm="47653"/>
    </mc:Choice>
    <mc:Fallback xmlns="">
      <p:transition spd="slow" advTm="47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2.tiff"/>
          <p:cNvPicPr>
            <a:picLocks noGrp="1" noChangeAspect="1"/>
          </p:cNvPicPr>
          <p:nvPr>
            <p:ph idx="1"/>
          </p:nvPr>
        </p:nvPicPr>
        <p:blipFill>
          <a:blip r:embed="rId6"/>
          <a:srcRect l="-830" r="-830"/>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Einteilung</a:t>
            </a:r>
            <a:endParaRPr lang="de-DE" dirty="0"/>
          </a:p>
        </p:txBody>
      </p:sp>
      <p:pic>
        <p:nvPicPr>
          <p:cNvPr id="5" name="Bild 4" descr="1.tiff"/>
          <p:cNvPicPr>
            <a:picLocks noChangeAspect="1"/>
          </p:cNvPicPr>
          <p:nvPr/>
        </p:nvPicPr>
        <p:blipFill>
          <a:blip r:embed="rId7"/>
          <a:stretch>
            <a:fillRect/>
          </a:stretch>
        </p:blipFill>
        <p:spPr>
          <a:xfrm>
            <a:off x="0" y="1926000"/>
            <a:ext cx="9144000" cy="3006000"/>
          </a:xfrm>
          <a:prstGeom prst="rect">
            <a:avLst/>
          </a:prstGeom>
        </p:spPr>
      </p:pic>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161412816"/>
      </p:ext>
    </p:extLst>
  </p:cSld>
  <p:clrMapOvr>
    <a:masterClrMapping/>
  </p:clrMapOvr>
  <mc:AlternateContent xmlns:mc="http://schemas.openxmlformats.org/markup-compatibility/2006" xmlns:p14="http://schemas.microsoft.com/office/powerpoint/2010/main">
    <mc:Choice Requires="p14">
      <p:transition spd="slow" p14:dur="2000" advTm="39332"/>
    </mc:Choice>
    <mc:Fallback xmlns="">
      <p:transition spd="slow" advTm="393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3" presetClass="exit" presetSubtype="32" fill="hold" nodeType="clickEffect">
                                  <p:stCondLst>
                                    <p:cond delay="0"/>
                                  </p:stCondLst>
                                  <p:childTnLst>
                                    <p:anim calcmode="lin" valueType="num">
                                      <p:cBhvr>
                                        <p:cTn id="10" dur="2000"/>
                                        <p:tgtEl>
                                          <p:spTgt spid="4"/>
                                        </p:tgtEl>
                                        <p:attrNameLst>
                                          <p:attrName>ppt_w</p:attrName>
                                        </p:attrNameLst>
                                      </p:cBhvr>
                                      <p:tavLst>
                                        <p:tav tm="0">
                                          <p:val>
                                            <p:strVal val="ppt_w"/>
                                          </p:val>
                                        </p:tav>
                                        <p:tav tm="100000">
                                          <p:val>
                                            <p:fltVal val="0"/>
                                          </p:val>
                                        </p:tav>
                                      </p:tavLst>
                                    </p:anim>
                                    <p:anim calcmode="lin" valueType="num">
                                      <p:cBhvr>
                                        <p:cTn id="11" dur="2000"/>
                                        <p:tgtEl>
                                          <p:spTgt spid="4"/>
                                        </p:tgtEl>
                                        <p:attrNameLst>
                                          <p:attrName>ppt_h</p:attrName>
                                        </p:attrNameLst>
                                      </p:cBhvr>
                                      <p:tavLst>
                                        <p:tav tm="0">
                                          <p:val>
                                            <p:strVal val="ppt_h"/>
                                          </p:val>
                                        </p:tav>
                                        <p:tav tm="100000">
                                          <p:val>
                                            <p:fltVal val="0"/>
                                          </p:val>
                                        </p:tav>
                                      </p:tavLst>
                                    </p:anim>
                                    <p:set>
                                      <p:cBhvr>
                                        <p:cTn id="12" dur="1" fill="hold">
                                          <p:stCondLst>
                                            <p:cond delay="1999"/>
                                          </p:stCondLst>
                                        </p:cTn>
                                        <p:tgtEl>
                                          <p:spTgt spid="4"/>
                                        </p:tgtEl>
                                        <p:attrNameLst>
                                          <p:attrName>style.visibility</p:attrName>
                                        </p:attrNameLst>
                                      </p:cBhvr>
                                      <p:to>
                                        <p:strVal val="hidden"/>
                                      </p:to>
                                    </p:set>
                                  </p:childTnLst>
                                </p:cTn>
                              </p:par>
                              <p:par>
                                <p:cTn id="13" presetID="2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fltVal val="0"/>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7" fill="hold" display="0">
                  <p:stCondLst>
                    <p:cond delay="indefinite"/>
                  </p:stCondLst>
                  <p:endCondLst>
                    <p:cond evt="onStopAudio" delay="0">
                      <p:tgtEl>
                        <p:sldTgt/>
                      </p:tgtEl>
                    </p:cond>
                  </p:endCondLst>
                </p:cTn>
                <p:tgtEl>
                  <p:spTgt spid="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467543" y="381000"/>
            <a:ext cx="8281167" cy="365125"/>
          </a:xfrm>
        </p:spPr>
        <p:txBody>
          <a:bodyPr/>
          <a:lstStyle/>
          <a:p>
            <a:r>
              <a:rPr lang="de-DE" dirty="0" smtClean="0"/>
              <a:t>Einteilung</a:t>
            </a:r>
            <a:endParaRPr lang="de-DE" dirty="0"/>
          </a:p>
        </p:txBody>
      </p:sp>
      <p:pic>
        <p:nvPicPr>
          <p:cNvPr id="7" name="Inhaltsplatzhalter 6" descr="7.tiff"/>
          <p:cNvPicPr>
            <a:picLocks noGrp="1" noChangeAspect="1"/>
          </p:cNvPicPr>
          <p:nvPr>
            <p:ph idx="1"/>
          </p:nvPr>
        </p:nvPicPr>
        <p:blipFill>
          <a:blip r:embed="rId5"/>
          <a:srcRect t="-37181" b="-37181"/>
          <a:stretch>
            <a:fillRect/>
          </a:stretch>
        </p:blipFill>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013837400"/>
      </p:ext>
    </p:extLst>
  </p:cSld>
  <p:clrMapOvr>
    <a:masterClrMapping/>
  </p:clrMapOvr>
  <mc:AlternateContent xmlns:mc="http://schemas.openxmlformats.org/markup-compatibility/2006" xmlns:p14="http://schemas.microsoft.com/office/powerpoint/2010/main">
    <mc:Choice Requires="p14">
      <p:transition spd="slow" p14:dur="2000" advTm="16611"/>
    </mc:Choice>
    <mc:Fallback xmlns="">
      <p:transition spd="slow" advTm="166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2.tiff"/>
          <p:cNvPicPr>
            <a:picLocks noGrp="1" noChangeAspect="1"/>
          </p:cNvPicPr>
          <p:nvPr>
            <p:ph idx="1"/>
          </p:nvPr>
        </p:nvPicPr>
        <p:blipFill>
          <a:blip r:embed="rId5"/>
          <a:srcRect l="-55062" r="-55062"/>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Therapie - Elektrotherapie</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592672701"/>
      </p:ext>
    </p:extLst>
  </p:cSld>
  <p:clrMapOvr>
    <a:masterClrMapping/>
  </p:clrMapOvr>
  <mc:AlternateContent xmlns:mc="http://schemas.openxmlformats.org/markup-compatibility/2006" xmlns:p14="http://schemas.microsoft.com/office/powerpoint/2010/main">
    <mc:Choice Requires="p14">
      <p:transition spd="slow" p14:dur="2000" advTm="30041"/>
    </mc:Choice>
    <mc:Fallback xmlns="">
      <p:transition spd="slow" advTm="300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3.tiff"/>
          <p:cNvPicPr>
            <a:picLocks noGrp="1" noChangeAspect="1"/>
          </p:cNvPicPr>
          <p:nvPr>
            <p:ph idx="1"/>
          </p:nvPr>
        </p:nvPicPr>
        <p:blipFill>
          <a:blip r:embed="rId5"/>
          <a:srcRect l="-17461" r="-17461"/>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Therapie - Elektrotherapie </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91649717"/>
      </p:ext>
    </p:extLst>
  </p:cSld>
  <p:clrMapOvr>
    <a:masterClrMapping/>
  </p:clrMapOvr>
  <mc:AlternateContent xmlns:mc="http://schemas.openxmlformats.org/markup-compatibility/2006" xmlns:p14="http://schemas.microsoft.com/office/powerpoint/2010/main">
    <mc:Choice Requires="p14">
      <p:transition spd="slow" p14:dur="2000" advTm="7936"/>
    </mc:Choice>
    <mc:Fallback xmlns="">
      <p:transition spd="slow" advTm="79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4.tiff"/>
          <p:cNvPicPr>
            <a:picLocks noGrp="1" noChangeAspect="1"/>
          </p:cNvPicPr>
          <p:nvPr>
            <p:ph idx="1"/>
          </p:nvPr>
        </p:nvPicPr>
        <p:blipFill>
          <a:blip r:embed="rId5"/>
          <a:srcRect l="-19553" r="-19553"/>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Therapie - Elektrotherapie</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076054694"/>
      </p:ext>
    </p:extLst>
  </p:cSld>
  <p:clrMapOvr>
    <a:masterClrMapping/>
  </p:clrMapOvr>
  <mc:AlternateContent xmlns:mc="http://schemas.openxmlformats.org/markup-compatibility/2006" xmlns:p14="http://schemas.microsoft.com/office/powerpoint/2010/main">
    <mc:Choice Requires="p14">
      <p:transition spd="slow" p14:dur="2000" advTm="26464"/>
    </mc:Choice>
    <mc:Fallback xmlns="">
      <p:transition spd="slow" advTm="264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IMG_1572.jpg"/>
          <p:cNvPicPr>
            <a:picLocks noGrp="1" noChangeAspect="1"/>
          </p:cNvPicPr>
          <p:nvPr>
            <p:ph idx="1"/>
          </p:nvPr>
        </p:nvPicPr>
        <p:blipFill>
          <a:blip r:embed="rId5"/>
          <a:srcRect l="-71722" r="-71722"/>
          <a:stretch>
            <a:fillRect/>
          </a:stretch>
        </p:blipFill>
        <p:spPr>
          <a:xfrm>
            <a:off x="-1831933" y="1551553"/>
            <a:ext cx="8229600" cy="4525963"/>
          </a:xfrm>
        </p:spPr>
      </p:pic>
      <p:sp>
        <p:nvSpPr>
          <p:cNvPr id="3" name="Titel 2"/>
          <p:cNvSpPr>
            <a:spLocks noGrp="1"/>
          </p:cNvSpPr>
          <p:nvPr>
            <p:ph type="ctrTitle"/>
          </p:nvPr>
        </p:nvSpPr>
        <p:spPr>
          <a:xfrm>
            <a:off x="457200" y="396875"/>
            <a:ext cx="8281167" cy="365125"/>
          </a:xfrm>
        </p:spPr>
        <p:txBody>
          <a:bodyPr/>
          <a:lstStyle/>
          <a:p>
            <a:r>
              <a:rPr lang="de-DE" dirty="0" smtClean="0"/>
              <a:t>Vibrationstherapie</a:t>
            </a:r>
            <a:endParaRPr lang="de-DE" dirty="0"/>
          </a:p>
        </p:txBody>
      </p:sp>
      <p:pic>
        <p:nvPicPr>
          <p:cNvPr id="7" name="Bild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3394" y="1556793"/>
            <a:ext cx="3324225" cy="4543425"/>
          </a:xfrm>
          <a:prstGeom prst="rect">
            <a:avLst/>
          </a:prstGeom>
        </p:spPr>
      </p:pic>
      <p:pic>
        <p:nvPicPr>
          <p:cNvPr id="8" name="Sound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94207268"/>
      </p:ext>
    </p:extLst>
  </p:cSld>
  <p:clrMapOvr>
    <a:masterClrMapping/>
  </p:clrMapOvr>
  <mc:AlternateContent xmlns:mc="http://schemas.openxmlformats.org/markup-compatibility/2006" xmlns:p14="http://schemas.microsoft.com/office/powerpoint/2010/main">
    <mc:Choice Requires="p14">
      <p:transition spd="slow" p14:dur="2000" advTm="82972"/>
    </mc:Choice>
    <mc:Fallback xmlns="">
      <p:transition spd="slow" advTm="829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5.tiff"/>
          <p:cNvPicPr>
            <a:picLocks noGrp="1" noChangeAspect="1"/>
          </p:cNvPicPr>
          <p:nvPr>
            <p:ph idx="1"/>
          </p:nvPr>
        </p:nvPicPr>
        <p:blipFill>
          <a:blip r:embed="rId6"/>
          <a:srcRect l="-90549" r="-90549"/>
          <a:stretch>
            <a:fillRect/>
          </a:stretch>
        </p:blipFill>
        <p:spPr>
          <a:xfrm>
            <a:off x="3429000" y="1416368"/>
            <a:ext cx="8229600" cy="4525963"/>
          </a:xfrm>
        </p:spPr>
      </p:pic>
      <p:sp>
        <p:nvSpPr>
          <p:cNvPr id="5" name="Titel 4"/>
          <p:cNvSpPr>
            <a:spLocks noGrp="1"/>
          </p:cNvSpPr>
          <p:nvPr>
            <p:ph type="ctrTitle"/>
          </p:nvPr>
        </p:nvSpPr>
        <p:spPr>
          <a:xfrm>
            <a:off x="467543" y="381000"/>
            <a:ext cx="8281167" cy="365125"/>
          </a:xfrm>
        </p:spPr>
        <p:txBody>
          <a:bodyPr/>
          <a:lstStyle/>
          <a:p>
            <a:r>
              <a:rPr lang="de-DE" dirty="0" smtClean="0"/>
              <a:t>Therapie - Physiotherapie</a:t>
            </a:r>
            <a:endParaRPr lang="de-DE" dirty="0"/>
          </a:p>
        </p:txBody>
      </p:sp>
      <p:sp>
        <p:nvSpPr>
          <p:cNvPr id="6" name="Textfeld 5"/>
          <p:cNvSpPr txBox="1"/>
          <p:nvPr/>
        </p:nvSpPr>
        <p:spPr>
          <a:xfrm>
            <a:off x="301283" y="1905000"/>
            <a:ext cx="5656933" cy="2262158"/>
          </a:xfrm>
          <a:prstGeom prst="rect">
            <a:avLst/>
          </a:prstGeom>
          <a:noFill/>
        </p:spPr>
        <p:txBody>
          <a:bodyPr wrap="none" rtlCol="0">
            <a:spAutoFit/>
          </a:bodyPr>
          <a:lstStyle/>
          <a:p>
            <a:pPr>
              <a:spcAft>
                <a:spcPts val="1800"/>
              </a:spcAft>
              <a:buFont typeface="Arial"/>
              <a:buChar char="•"/>
            </a:pPr>
            <a:r>
              <a:rPr lang="de-DE" sz="2400" dirty="0" smtClean="0">
                <a:solidFill>
                  <a:srgbClr val="00925A"/>
                </a:solidFill>
                <a:latin typeface="Franklin Gothic Medium" charset="0"/>
                <a:ea typeface="Franklin Gothic Medium" charset="0"/>
                <a:cs typeface="Franklin Gothic Medium" charset="0"/>
              </a:rPr>
              <a:t> Koordinations- u. Gleichgewichtstraining</a:t>
            </a:r>
          </a:p>
          <a:p>
            <a:pPr>
              <a:spcAft>
                <a:spcPts val="1800"/>
              </a:spcAft>
              <a:buFont typeface="Arial"/>
              <a:buChar char="•"/>
            </a:pPr>
            <a:r>
              <a:rPr lang="de-DE" sz="2400" dirty="0" smtClean="0">
                <a:solidFill>
                  <a:srgbClr val="00925A"/>
                </a:solidFill>
                <a:latin typeface="Franklin Gothic Medium" charset="0"/>
                <a:ea typeface="Franklin Gothic Medium" charset="0"/>
                <a:cs typeface="Franklin Gothic Medium" charset="0"/>
              </a:rPr>
              <a:t> Bewegungstraining</a:t>
            </a:r>
          </a:p>
          <a:p>
            <a:pPr>
              <a:spcAft>
                <a:spcPts val="1800"/>
              </a:spcAft>
              <a:buFont typeface="Arial"/>
              <a:buChar char="•"/>
            </a:pPr>
            <a:r>
              <a:rPr lang="de-DE" sz="2400" dirty="0" smtClean="0">
                <a:solidFill>
                  <a:srgbClr val="00925A"/>
                </a:solidFill>
                <a:latin typeface="Franklin Gothic Medium" charset="0"/>
                <a:ea typeface="Franklin Gothic Medium" charset="0"/>
                <a:cs typeface="Franklin Gothic Medium" charset="0"/>
              </a:rPr>
              <a:t> KG nach </a:t>
            </a:r>
            <a:r>
              <a:rPr lang="de-DE" sz="2400" dirty="0" err="1" smtClean="0">
                <a:solidFill>
                  <a:srgbClr val="00925A"/>
                </a:solidFill>
                <a:latin typeface="Franklin Gothic Medium" charset="0"/>
                <a:ea typeface="Franklin Gothic Medium" charset="0"/>
                <a:cs typeface="Franklin Gothic Medium" charset="0"/>
              </a:rPr>
              <a:t>Bobath/Vojta</a:t>
            </a:r>
            <a:endParaRPr lang="de-DE" sz="2400" dirty="0" smtClean="0">
              <a:solidFill>
                <a:srgbClr val="00925A"/>
              </a:solidFill>
              <a:latin typeface="Franklin Gothic Medium" charset="0"/>
              <a:ea typeface="Franklin Gothic Medium" charset="0"/>
              <a:cs typeface="Franklin Gothic Medium" charset="0"/>
            </a:endParaRPr>
          </a:p>
          <a:p>
            <a:pPr>
              <a:spcAft>
                <a:spcPts val="1800"/>
              </a:spcAft>
              <a:buFont typeface="Arial"/>
              <a:buChar char="•"/>
            </a:pPr>
            <a:r>
              <a:rPr lang="de-DE" sz="2400" dirty="0" smtClean="0">
                <a:solidFill>
                  <a:srgbClr val="00925A"/>
                </a:solidFill>
                <a:latin typeface="Franklin Gothic Medium" charset="0"/>
                <a:ea typeface="Franklin Gothic Medium" charset="0"/>
                <a:cs typeface="Franklin Gothic Medium" charset="0"/>
              </a:rPr>
              <a:t>Fitnesstraining</a:t>
            </a:r>
          </a:p>
        </p:txBody>
      </p:sp>
      <p:sp>
        <p:nvSpPr>
          <p:cNvPr id="7" name="Textfeld 6"/>
          <p:cNvSpPr txBox="1"/>
          <p:nvPr/>
        </p:nvSpPr>
        <p:spPr>
          <a:xfrm>
            <a:off x="300762" y="4876800"/>
            <a:ext cx="4780476" cy="1200329"/>
          </a:xfrm>
          <a:prstGeom prst="rect">
            <a:avLst/>
          </a:prstGeom>
          <a:noFill/>
        </p:spPr>
        <p:txBody>
          <a:bodyPr wrap="none" rtlCol="0">
            <a:spAutoFit/>
          </a:bodyPr>
          <a:lstStyle/>
          <a:p>
            <a:r>
              <a:rPr lang="de-DE" sz="2400" b="1" dirty="0" smtClean="0">
                <a:solidFill>
                  <a:srgbClr val="FF0000"/>
                </a:solidFill>
              </a:rPr>
              <a:t>keine aussagekräftigen Studien, </a:t>
            </a:r>
          </a:p>
          <a:p>
            <a:r>
              <a:rPr lang="de-DE" sz="2400" b="1" dirty="0" smtClean="0">
                <a:solidFill>
                  <a:srgbClr val="FF0000"/>
                </a:solidFill>
              </a:rPr>
              <a:t>aber Einzelbeobachtungen, </a:t>
            </a:r>
          </a:p>
          <a:p>
            <a:r>
              <a:rPr lang="de-DE" sz="2400" b="1" dirty="0" smtClean="0">
                <a:solidFill>
                  <a:srgbClr val="FF0000"/>
                </a:solidFill>
              </a:rPr>
              <a:t>die die Wirksamkeit belegen</a:t>
            </a:r>
          </a:p>
        </p:txBody>
      </p:sp>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772979983"/>
      </p:ext>
    </p:extLst>
  </p:cSld>
  <p:clrMapOvr>
    <a:masterClrMapping/>
  </p:clrMapOvr>
  <mc:AlternateContent xmlns:mc="http://schemas.openxmlformats.org/markup-compatibility/2006" xmlns:p14="http://schemas.microsoft.com/office/powerpoint/2010/main">
    <mc:Choice Requires="p14">
      <p:transition spd="slow" p14:dur="2000" advTm="29589"/>
    </mc:Choice>
    <mc:Fallback xmlns="">
      <p:transition spd="slow" advTm="295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amond(in)">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2" fill="hold" display="0">
                  <p:stCondLst>
                    <p:cond delay="indefinite"/>
                  </p:stCondLst>
                  <p:endCondLst>
                    <p:cond evt="onStopAudio" delay="0">
                      <p:tgtEl>
                        <p:sldTgt/>
                      </p:tgtEl>
                    </p:cond>
                  </p:endCondLst>
                </p:cTn>
                <p:tgtEl>
                  <p:spTgt spid="2"/>
                </p:tgtEl>
              </p:cMediaNode>
            </p:audio>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6.tiff"/>
          <p:cNvPicPr>
            <a:picLocks noGrp="1" noChangeAspect="1"/>
          </p:cNvPicPr>
          <p:nvPr>
            <p:ph idx="1"/>
          </p:nvPr>
        </p:nvPicPr>
        <p:blipFill>
          <a:blip r:embed="rId6"/>
          <a:srcRect l="-6933" r="-6933"/>
          <a:stretch>
            <a:fillRect/>
          </a:stretch>
        </p:blipFill>
        <p:spPr/>
      </p:pic>
      <p:sp>
        <p:nvSpPr>
          <p:cNvPr id="3" name="Titel 2"/>
          <p:cNvSpPr>
            <a:spLocks noGrp="1"/>
          </p:cNvSpPr>
          <p:nvPr>
            <p:ph type="ctrTitle"/>
          </p:nvPr>
        </p:nvSpPr>
        <p:spPr>
          <a:xfrm>
            <a:off x="467543" y="381000"/>
            <a:ext cx="8281167" cy="365125"/>
          </a:xfrm>
        </p:spPr>
        <p:txBody>
          <a:bodyPr/>
          <a:lstStyle/>
          <a:p>
            <a:r>
              <a:rPr lang="de-DE" dirty="0" smtClean="0"/>
              <a:t>Therapie - Ergotherapie</a:t>
            </a:r>
            <a:endParaRPr lang="de-DE" dirty="0"/>
          </a:p>
        </p:txBody>
      </p:sp>
      <p:pic>
        <p:nvPicPr>
          <p:cNvPr id="5" name="Bild 4" descr="7.tiff"/>
          <p:cNvPicPr>
            <a:picLocks noChangeAspect="1"/>
          </p:cNvPicPr>
          <p:nvPr/>
        </p:nvPicPr>
        <p:blipFill>
          <a:blip r:embed="rId7"/>
          <a:stretch>
            <a:fillRect/>
          </a:stretch>
        </p:blipFill>
        <p:spPr>
          <a:xfrm>
            <a:off x="609600" y="1600200"/>
            <a:ext cx="7924800" cy="4953000"/>
          </a:xfrm>
          <a:prstGeom prst="rect">
            <a:avLst/>
          </a:prstGeom>
        </p:spPr>
      </p:pic>
      <p:pic>
        <p:nvPicPr>
          <p:cNvPr id="6" name="Inhaltsplatzhalter 5" descr="8.tiff"/>
          <p:cNvPicPr>
            <a:picLocks noChangeAspect="1"/>
          </p:cNvPicPr>
          <p:nvPr/>
        </p:nvPicPr>
        <p:blipFill>
          <a:blip r:embed="rId8"/>
          <a:srcRect l="-18001" r="-18001"/>
          <a:stretch>
            <a:fillRect/>
          </a:stretch>
        </p:blipFill>
        <p:spPr>
          <a:xfrm>
            <a:off x="41496" y="1600200"/>
            <a:ext cx="9075878" cy="4991354"/>
          </a:xfrm>
          <a:prstGeom prst="rect">
            <a:avLst/>
          </a:prstGeom>
        </p:spPr>
      </p:pic>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9"/>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521327948"/>
      </p:ext>
    </p:extLst>
  </p:cSld>
  <p:clrMapOvr>
    <a:masterClrMapping/>
  </p:clrMapOvr>
  <mc:AlternateContent xmlns:mc="http://schemas.openxmlformats.org/markup-compatibility/2006" xmlns:p14="http://schemas.microsoft.com/office/powerpoint/2010/main">
    <mc:Choice Requires="p14">
      <p:transition spd="slow" p14:dur="2000" advTm="57297"/>
    </mc:Choice>
    <mc:Fallback xmlns="">
      <p:transition spd="slow" advTm="57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2000"/>
                                        <p:tgtEl>
                                          <p:spTgt spid="4"/>
                                        </p:tgtEl>
                                      </p:cBhvr>
                                    </p:animEffect>
                                    <p:set>
                                      <p:cBhvr>
                                        <p:cTn id="11" dur="1" fill="hold">
                                          <p:stCondLst>
                                            <p:cond delay="1999"/>
                                          </p:stCondLst>
                                        </p:cTn>
                                        <p:tgtEl>
                                          <p:spTgt spid="4"/>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2000"/>
                                        <p:tgtEl>
                                          <p:spTgt spid="5"/>
                                        </p:tgtEl>
                                      </p:cBhvr>
                                    </p:animEffect>
                                    <p:set>
                                      <p:cBhvr>
                                        <p:cTn id="19" dur="1" fill="hold">
                                          <p:stCondLst>
                                            <p:cond delay="1999"/>
                                          </p:stCondLst>
                                        </p:cTn>
                                        <p:tgtEl>
                                          <p:spTgt spid="5"/>
                                        </p:tgtEl>
                                        <p:attrNameLst>
                                          <p:attrName>style.visibility</p:attrName>
                                        </p:attrNameLst>
                                      </p:cBhvr>
                                      <p:to>
                                        <p:strVal val="hidden"/>
                                      </p:to>
                                    </p:se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3"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1.tiff"/>
          <p:cNvPicPr>
            <a:picLocks noGrp="1" noChangeAspect="1"/>
          </p:cNvPicPr>
          <p:nvPr>
            <p:ph idx="1"/>
          </p:nvPr>
        </p:nvPicPr>
        <p:blipFill>
          <a:blip r:embed="rId4"/>
          <a:srcRect t="-15649" b="-15649"/>
          <a:stretch>
            <a:fillRect/>
          </a:stretch>
        </p:blipFill>
        <p:spPr>
          <a:xfrm>
            <a:off x="457200" y="1349520"/>
            <a:ext cx="8229600" cy="4525963"/>
          </a:xfrm>
        </p:spPr>
      </p:pic>
      <p:sp>
        <p:nvSpPr>
          <p:cNvPr id="3" name="Titel 2"/>
          <p:cNvSpPr>
            <a:spLocks noGrp="1"/>
          </p:cNvSpPr>
          <p:nvPr>
            <p:ph type="ctrTitle"/>
          </p:nvPr>
        </p:nvSpPr>
        <p:spPr>
          <a:xfrm>
            <a:off x="685800" y="-459432"/>
            <a:ext cx="7772400" cy="1470025"/>
          </a:xfrm>
        </p:spPr>
        <p:txBody>
          <a:bodyPr/>
          <a:lstStyle/>
          <a:p>
            <a:r>
              <a:rPr lang="de-DE" dirty="0" smtClean="0"/>
              <a:t>medikamentöse Prävention/Therapie</a:t>
            </a:r>
            <a:br>
              <a:rPr lang="de-DE" dirty="0" smtClean="0"/>
            </a:br>
            <a:r>
              <a:rPr lang="de-DE" dirty="0" smtClean="0"/>
              <a:t>viele Fragen, kaum Antworten...</a:t>
            </a:r>
            <a:endParaRPr lang="de-DE" dirty="0"/>
          </a:p>
        </p:txBody>
      </p:sp>
      <p:sp>
        <p:nvSpPr>
          <p:cNvPr id="5" name="Rechteck 4"/>
          <p:cNvSpPr/>
          <p:nvPr/>
        </p:nvSpPr>
        <p:spPr>
          <a:xfrm>
            <a:off x="685800" y="4198246"/>
            <a:ext cx="1770423" cy="110296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80395777"/>
      </p:ext>
    </p:extLst>
  </p:cSld>
  <p:clrMapOvr>
    <a:masterClrMapping/>
  </p:clrMapOvr>
  <mc:AlternateContent xmlns:mc="http://schemas.openxmlformats.org/markup-compatibility/2006" xmlns:p14="http://schemas.microsoft.com/office/powerpoint/2010/main">
    <mc:Choice Requires="p14">
      <p:transition spd="slow" p14:dur="2000" advTm="35882"/>
    </mc:Choice>
    <mc:Fallback xmlns="">
      <p:transition spd="slow" advTm="358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r>
              <a:rPr lang="de-DE" sz="2400" dirty="0" smtClean="0"/>
              <a:t>manche Wirkstoffe, die wir in der Tumortherapie einsetzen, greifen Nervenzellen an und führen zu </a:t>
            </a:r>
            <a:r>
              <a:rPr lang="de-DE" altLang="x-none" sz="2400" dirty="0" smtClean="0">
                <a:solidFill>
                  <a:srgbClr val="00925A"/>
                </a:solidFill>
              </a:rPr>
              <a:t>Stoffwechselstörung </a:t>
            </a:r>
            <a:r>
              <a:rPr lang="de-DE" altLang="x-none" sz="2400" dirty="0">
                <a:solidFill>
                  <a:srgbClr val="00925A"/>
                </a:solidFill>
              </a:rPr>
              <a:t>der Zelle oder Schäden der Myelinscheiden</a:t>
            </a:r>
          </a:p>
          <a:p>
            <a:pPr>
              <a:buNone/>
            </a:pPr>
            <a:endParaRPr lang="de-DE" sz="2400" dirty="0" smtClean="0"/>
          </a:p>
          <a:p>
            <a:pPr>
              <a:buNone/>
            </a:pPr>
            <a:r>
              <a:rPr lang="de-DE" sz="2400" dirty="0" smtClean="0"/>
              <a:t>z.B.	blockieren sie den Transport von Nährstoffen in den 	Nervenfasern</a:t>
            </a:r>
          </a:p>
          <a:p>
            <a:pPr>
              <a:buNone/>
            </a:pPr>
            <a:endParaRPr lang="de-DE" sz="2400" dirty="0" smtClean="0"/>
          </a:p>
          <a:p>
            <a:pPr>
              <a:buNone/>
            </a:pPr>
            <a:r>
              <a:rPr lang="de-DE" sz="2400" dirty="0" smtClean="0"/>
              <a:t>oder 	sie schalten die Kraftwerke in den Nervenzellen aus</a:t>
            </a:r>
            <a:endParaRPr lang="de-DE" sz="2400" dirty="0"/>
          </a:p>
        </p:txBody>
      </p:sp>
      <p:sp>
        <p:nvSpPr>
          <p:cNvPr id="5" name="Titel 1"/>
          <p:cNvSpPr>
            <a:spLocks noGrp="1"/>
          </p:cNvSpPr>
          <p:nvPr>
            <p:ph type="title"/>
          </p:nvPr>
        </p:nvSpPr>
        <p:spPr>
          <a:xfrm>
            <a:off x="935705" y="209896"/>
            <a:ext cx="7275146" cy="803275"/>
          </a:xfrm>
        </p:spPr>
        <p:txBody>
          <a:bodyPr/>
          <a:lstStyle/>
          <a:p>
            <a:r>
              <a:rPr lang="de-DE" dirty="0" smtClean="0"/>
              <a:t>Chemotherapie induzierte Neuropathie</a:t>
            </a:r>
          </a:p>
        </p:txBody>
      </p:sp>
      <p:pic>
        <p:nvPicPr>
          <p:cNvPr id="4" name="Grafik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4941168"/>
            <a:ext cx="2601913"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39679804"/>
      </p:ext>
    </p:extLst>
  </p:cSld>
  <p:clrMapOvr>
    <a:masterClrMapping/>
  </p:clrMapOvr>
  <mc:AlternateContent xmlns:mc="http://schemas.openxmlformats.org/markup-compatibility/2006" xmlns:p14="http://schemas.microsoft.com/office/powerpoint/2010/main">
    <mc:Choice Requires="p14">
      <p:transition spd="slow" p14:dur="2000" advTm="50422"/>
    </mc:Choice>
    <mc:Fallback xmlns="">
      <p:transition spd="slow" advTm="504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nhaltsplatzhalter 1"/>
          <p:cNvSpPr txBox="1">
            <a:spLocks/>
          </p:cNvSpPr>
          <p:nvPr/>
        </p:nvSpPr>
        <p:spPr>
          <a:xfrm>
            <a:off x="640999" y="1249248"/>
            <a:ext cx="4114800" cy="4525963"/>
          </a:xfrm>
          <a:prstGeom prst="rect">
            <a:avLst/>
          </a:prstGeom>
        </p:spPr>
        <p:txBody>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smtClean="0">
                <a:ln>
                  <a:noFill/>
                </a:ln>
                <a:solidFill>
                  <a:srgbClr val="00925A"/>
                </a:solidFill>
                <a:effectLst/>
                <a:uLnTx/>
                <a:uFillTx/>
                <a:latin typeface="+mj-lt"/>
                <a:ea typeface="+mn-ea"/>
                <a:cs typeface="+mn-cs"/>
              </a:rPr>
              <a:t>ALC</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Amifostin</a:t>
            </a:r>
            <a:endParaRPr kumimoji="0" lang="de-DE" sz="2400" b="0" i="0" u="none" strike="noStrike" kern="1200" cap="none" spc="0" normalizeH="0" baseline="0" noProof="0" dirty="0" smtClean="0">
              <a:ln>
                <a:noFill/>
              </a:ln>
              <a:solidFill>
                <a:srgbClr val="00925A"/>
              </a:solidFill>
              <a:effectLst/>
              <a:uLnTx/>
              <a:uFillTx/>
              <a:latin typeface="+mj-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Amitriptylin</a:t>
            </a:r>
            <a:endParaRPr kumimoji="0" lang="de-DE" sz="2400" b="0" i="0" u="none" strike="noStrike" kern="1200" cap="none" spc="0" normalizeH="0" baseline="0" noProof="0" dirty="0" smtClean="0">
              <a:ln>
                <a:noFill/>
              </a:ln>
              <a:solidFill>
                <a:srgbClr val="00925A"/>
              </a:solidFill>
              <a:effectLst/>
              <a:uLnTx/>
              <a:uFillTx/>
              <a:latin typeface="+mj-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smtClean="0">
                <a:ln>
                  <a:noFill/>
                </a:ln>
                <a:solidFill>
                  <a:srgbClr val="00925A"/>
                </a:solidFill>
                <a:effectLst/>
                <a:uLnTx/>
                <a:uFillTx/>
                <a:latin typeface="+mj-lt"/>
                <a:ea typeface="+mn-ea"/>
                <a:cs typeface="+mn-cs"/>
              </a:rPr>
              <a:t>Mg/Ca (</a:t>
            </a: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Oxaliplatin</a:t>
            </a:r>
            <a:r>
              <a:rPr kumimoji="0" lang="de-DE" sz="2400" b="0" i="0" u="none" strike="noStrike" kern="1200" cap="none" spc="0" normalizeH="0" baseline="0" noProof="0" dirty="0" smtClean="0">
                <a:ln>
                  <a:noFill/>
                </a:ln>
                <a:solidFill>
                  <a:srgbClr val="00925A"/>
                </a:solidFill>
                <a:effectLst/>
                <a:uLnTx/>
                <a:uFillTx/>
                <a:latin typeface="+mj-lt"/>
                <a:ea typeface="+mn-ea"/>
                <a:cs typeface="+mn-cs"/>
              </a:rPr>
              <a:t>)</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smtClean="0">
                <a:ln>
                  <a:noFill/>
                </a:ln>
                <a:solidFill>
                  <a:srgbClr val="00925A"/>
                </a:solidFill>
                <a:effectLst/>
                <a:uLnTx/>
                <a:uFillTx/>
                <a:latin typeface="+mj-lt"/>
                <a:ea typeface="+mn-ea"/>
                <a:cs typeface="+mn-cs"/>
              </a:rPr>
              <a:t>DDTC</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smtClean="0">
                <a:ln>
                  <a:noFill/>
                </a:ln>
                <a:solidFill>
                  <a:srgbClr val="00925A"/>
                </a:solidFill>
                <a:effectLst/>
                <a:uLnTx/>
                <a:uFillTx/>
                <a:latin typeface="+mj-lt"/>
                <a:ea typeface="+mn-ea"/>
                <a:cs typeface="+mn-cs"/>
              </a:rPr>
              <a:t>GSH (</a:t>
            </a: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Paclitaxel/Carboplatin</a:t>
            </a:r>
            <a:r>
              <a:rPr kumimoji="0" lang="de-DE" sz="2400" b="0" i="0" u="none" strike="noStrike" kern="1200" cap="none" spc="0" normalizeH="0" baseline="0" noProof="0" dirty="0" smtClean="0">
                <a:ln>
                  <a:noFill/>
                </a:ln>
                <a:solidFill>
                  <a:srgbClr val="00925A"/>
                </a:solidFill>
                <a:effectLst/>
                <a:uLnTx/>
                <a:uFillTx/>
                <a:latin typeface="+mj-lt"/>
                <a:ea typeface="+mn-ea"/>
                <a:cs typeface="+mn-cs"/>
              </a:rPr>
              <a:t>)</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Nimodipin</a:t>
            </a:r>
            <a:endParaRPr kumimoji="0" lang="de-DE" sz="2400" b="0" i="0" u="none" strike="noStrike" kern="1200" cap="none" spc="0" normalizeH="0" baseline="0" noProof="0" dirty="0" smtClean="0">
              <a:ln>
                <a:noFill/>
              </a:ln>
              <a:solidFill>
                <a:srgbClr val="00925A"/>
              </a:solidFill>
              <a:effectLst/>
              <a:uLnTx/>
              <a:uFillTx/>
              <a:latin typeface="+mj-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Org</a:t>
            </a:r>
            <a:r>
              <a:rPr kumimoji="0" lang="de-DE" sz="2400" b="0" i="0" u="none" strike="noStrike" kern="1200" cap="none" spc="0" normalizeH="0" baseline="0" noProof="0" dirty="0" smtClean="0">
                <a:ln>
                  <a:noFill/>
                </a:ln>
                <a:solidFill>
                  <a:srgbClr val="00925A"/>
                </a:solidFill>
                <a:effectLst/>
                <a:uLnTx/>
                <a:uFillTx/>
                <a:latin typeface="+mj-lt"/>
                <a:ea typeface="+mn-ea"/>
                <a:cs typeface="+mn-cs"/>
              </a:rPr>
              <a:t> 2766</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All-trans-Retinsäure</a:t>
            </a:r>
            <a:endParaRPr kumimoji="0" lang="de-DE" sz="2400" b="0" i="0" u="none" strike="noStrike" kern="1200" cap="none" spc="0" normalizeH="0" baseline="0" noProof="0" dirty="0" smtClean="0">
              <a:ln>
                <a:noFill/>
              </a:ln>
              <a:solidFill>
                <a:srgbClr val="00925A"/>
              </a:solidFill>
              <a:effectLst/>
              <a:uLnTx/>
              <a:uFillTx/>
              <a:latin typeface="+mj-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err="1" smtClean="0">
                <a:ln>
                  <a:noFill/>
                </a:ln>
                <a:solidFill>
                  <a:srgbClr val="00925A"/>
                </a:solidFill>
                <a:effectLst/>
                <a:uLnTx/>
                <a:uFillTx/>
                <a:latin typeface="+mj-lt"/>
                <a:ea typeface="+mn-ea"/>
                <a:cs typeface="+mn-cs"/>
              </a:rPr>
              <a:t>rhuLIF</a:t>
            </a:r>
            <a:endParaRPr kumimoji="0" lang="de-DE" sz="2400" b="0" i="0" u="none" strike="noStrike" kern="1200" cap="none" spc="0" normalizeH="0" baseline="0" noProof="0" dirty="0" smtClean="0">
              <a:ln>
                <a:noFill/>
              </a:ln>
              <a:solidFill>
                <a:srgbClr val="00925A"/>
              </a:solidFill>
              <a:effectLst/>
              <a:uLnTx/>
              <a:uFillTx/>
              <a:latin typeface="+mj-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de-DE" sz="2400" b="0" i="0" u="none" strike="noStrike" kern="1200" cap="none" spc="0" normalizeH="0" baseline="0" noProof="0" dirty="0" smtClean="0">
                <a:ln>
                  <a:noFill/>
                </a:ln>
                <a:solidFill>
                  <a:srgbClr val="00925A"/>
                </a:solidFill>
                <a:effectLst/>
                <a:uLnTx/>
                <a:uFillTx/>
                <a:latin typeface="+mj-lt"/>
                <a:ea typeface="+mn-ea"/>
                <a:cs typeface="+mn-cs"/>
              </a:rPr>
              <a:t>Vit. E</a:t>
            </a:r>
            <a:endParaRPr kumimoji="0" lang="de-DE" sz="2400" b="0" i="0" u="none" strike="noStrike" kern="1200" cap="none" spc="0" normalizeH="0" baseline="0" noProof="0" dirty="0">
              <a:ln>
                <a:noFill/>
              </a:ln>
              <a:solidFill>
                <a:srgbClr val="00925A"/>
              </a:solidFill>
              <a:effectLst/>
              <a:uLnTx/>
              <a:uFillTx/>
              <a:latin typeface="+mj-lt"/>
              <a:ea typeface="+mn-ea"/>
              <a:cs typeface="+mn-cs"/>
            </a:endParaRPr>
          </a:p>
        </p:txBody>
      </p:sp>
      <p:sp>
        <p:nvSpPr>
          <p:cNvPr id="10" name="Inhaltsplatzhalter 1"/>
          <p:cNvSpPr>
            <a:spLocks noGrp="1"/>
          </p:cNvSpPr>
          <p:nvPr>
            <p:ph idx="1"/>
          </p:nvPr>
        </p:nvSpPr>
        <p:spPr>
          <a:xfrm>
            <a:off x="4701286" y="1249248"/>
            <a:ext cx="4114800" cy="4315687"/>
          </a:xfrm>
        </p:spPr>
        <p:txBody>
          <a:bodyPr/>
          <a:lstStyle/>
          <a:p>
            <a:r>
              <a:rPr lang="de-DE" sz="2400" dirty="0" err="1" smtClean="0"/>
              <a:t>N-Acetylcystein</a:t>
            </a:r>
            <a:endParaRPr lang="de-DE" sz="2400" dirty="0" smtClean="0"/>
          </a:p>
          <a:p>
            <a:r>
              <a:rPr lang="de-DE" sz="2400" dirty="0" err="1" smtClean="0"/>
              <a:t>Carbamazepin</a:t>
            </a:r>
            <a:endParaRPr lang="de-DE" sz="2400" dirty="0" smtClean="0"/>
          </a:p>
          <a:p>
            <a:r>
              <a:rPr lang="de-DE" sz="2400" dirty="0" smtClean="0"/>
              <a:t>Glutamat</a:t>
            </a:r>
          </a:p>
          <a:p>
            <a:r>
              <a:rPr lang="de-DE" sz="2400" dirty="0" smtClean="0"/>
              <a:t>GSH (Platin-basierte Therapie)</a:t>
            </a:r>
          </a:p>
          <a:p>
            <a:r>
              <a:rPr lang="de-DE" sz="2400" dirty="0" smtClean="0"/>
              <a:t>GJG</a:t>
            </a:r>
          </a:p>
          <a:p>
            <a:r>
              <a:rPr lang="de-DE" sz="2400" dirty="0" smtClean="0"/>
              <a:t>Omega-3-Fettsäuren</a:t>
            </a:r>
          </a:p>
          <a:p>
            <a:r>
              <a:rPr lang="de-DE" sz="2400" dirty="0" err="1" smtClean="0"/>
              <a:t>Oxycarbazepin</a:t>
            </a:r>
            <a:endParaRPr lang="de-DE" sz="2400" dirty="0"/>
          </a:p>
        </p:txBody>
      </p:sp>
      <p:sp>
        <p:nvSpPr>
          <p:cNvPr id="3" name="Titel 2"/>
          <p:cNvSpPr>
            <a:spLocks noGrp="1"/>
          </p:cNvSpPr>
          <p:nvPr>
            <p:ph type="ctrTitle"/>
          </p:nvPr>
        </p:nvSpPr>
        <p:spPr>
          <a:xfrm>
            <a:off x="467543" y="381000"/>
            <a:ext cx="8281167" cy="365125"/>
          </a:xfrm>
        </p:spPr>
        <p:txBody>
          <a:bodyPr/>
          <a:lstStyle/>
          <a:p>
            <a:r>
              <a:rPr lang="de-DE" dirty="0" smtClean="0"/>
              <a:t>Prävention?</a:t>
            </a:r>
            <a:endParaRPr lang="de-DE" dirty="0"/>
          </a:p>
        </p:txBody>
      </p:sp>
      <p:sp>
        <p:nvSpPr>
          <p:cNvPr id="4" name="Textfeld 3"/>
          <p:cNvSpPr txBox="1"/>
          <p:nvPr/>
        </p:nvSpPr>
        <p:spPr>
          <a:xfrm>
            <a:off x="4876800" y="3124200"/>
            <a:ext cx="3368230" cy="584776"/>
          </a:xfrm>
          <a:prstGeom prst="rect">
            <a:avLst/>
          </a:prstGeom>
          <a:noFill/>
        </p:spPr>
        <p:txBody>
          <a:bodyPr wrap="none" rtlCol="0">
            <a:spAutoFit/>
          </a:bodyPr>
          <a:lstStyle/>
          <a:p>
            <a:r>
              <a:rPr lang="de-DE" sz="3200" b="1" dirty="0" smtClean="0">
                <a:solidFill>
                  <a:srgbClr val="FF0000"/>
                </a:solidFill>
              </a:rPr>
              <a:t>keine Empfehlung!</a:t>
            </a:r>
            <a:endParaRPr lang="de-DE" sz="3200" b="1" dirty="0">
              <a:solidFill>
                <a:srgbClr val="FF0000"/>
              </a:solidFill>
            </a:endParaRPr>
          </a:p>
        </p:txBody>
      </p:sp>
      <p:sp>
        <p:nvSpPr>
          <p:cNvPr id="7" name="Textfeld 6"/>
          <p:cNvSpPr txBox="1"/>
          <p:nvPr/>
        </p:nvSpPr>
        <p:spPr>
          <a:xfrm>
            <a:off x="914400" y="3149024"/>
            <a:ext cx="2574142" cy="584776"/>
          </a:xfrm>
          <a:prstGeom prst="rect">
            <a:avLst/>
          </a:prstGeom>
          <a:noFill/>
        </p:spPr>
        <p:txBody>
          <a:bodyPr wrap="none" rtlCol="0">
            <a:spAutoFit/>
          </a:bodyPr>
          <a:lstStyle/>
          <a:p>
            <a:r>
              <a:rPr lang="de-DE" sz="3200" b="1" dirty="0" smtClean="0">
                <a:solidFill>
                  <a:srgbClr val="FF0000"/>
                </a:solidFill>
              </a:rPr>
              <a:t>nicht sinnvoll!</a:t>
            </a:r>
            <a:endParaRPr lang="de-DE" sz="3200" b="1" dirty="0">
              <a:solidFill>
                <a:srgbClr val="FF0000"/>
              </a:solidFill>
            </a:endParaRPr>
          </a:p>
        </p:txBody>
      </p:sp>
      <p:sp>
        <p:nvSpPr>
          <p:cNvPr id="8" name="Textfeld 7"/>
          <p:cNvSpPr txBox="1"/>
          <p:nvPr/>
        </p:nvSpPr>
        <p:spPr>
          <a:xfrm>
            <a:off x="395536" y="6546830"/>
            <a:ext cx="4628190" cy="338554"/>
          </a:xfrm>
          <a:prstGeom prst="rect">
            <a:avLst/>
          </a:prstGeom>
          <a:noFill/>
        </p:spPr>
        <p:txBody>
          <a:bodyPr wrap="none" rtlCol="0">
            <a:spAutoFit/>
          </a:bodyPr>
          <a:lstStyle/>
          <a:p>
            <a:r>
              <a:rPr lang="de-DE" sz="1600" i="1" dirty="0" err="1" smtClean="0">
                <a:solidFill>
                  <a:schemeClr val="bg1"/>
                </a:solidFill>
              </a:rPr>
              <a:t>Hershman</a:t>
            </a:r>
            <a:r>
              <a:rPr lang="de-DE" sz="1600" i="1" dirty="0" smtClean="0">
                <a:solidFill>
                  <a:schemeClr val="bg1"/>
                </a:solidFill>
              </a:rPr>
              <a:t> et al., JCO 2014; </a:t>
            </a:r>
            <a:r>
              <a:rPr lang="de-DE" sz="1600" i="1" dirty="0" err="1" smtClean="0">
                <a:solidFill>
                  <a:schemeClr val="bg1"/>
                </a:solidFill>
              </a:rPr>
              <a:t>Loprinzi</a:t>
            </a:r>
            <a:r>
              <a:rPr lang="de-DE" sz="1600" i="1" dirty="0" smtClean="0">
                <a:solidFill>
                  <a:schemeClr val="bg1"/>
                </a:solidFill>
              </a:rPr>
              <a:t> et al., JCO 2014</a:t>
            </a:r>
            <a:endParaRPr lang="de-DE" sz="1600" i="1" dirty="0">
              <a:solidFill>
                <a:schemeClr val="bg1"/>
              </a:solidFill>
            </a:endParaRPr>
          </a:p>
        </p:txBody>
      </p:sp>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253006920"/>
      </p:ext>
    </p:extLst>
  </p:cSld>
  <p:clrMapOvr>
    <a:masterClrMapping/>
  </p:clrMapOvr>
  <mc:AlternateContent xmlns:mc="http://schemas.openxmlformats.org/markup-compatibility/2006" xmlns:p14="http://schemas.microsoft.com/office/powerpoint/2010/main">
    <mc:Choice Requires="p14">
      <p:transition spd="slow" p14:dur="2000" advTm="11976"/>
    </mc:Choice>
    <mc:Fallback xmlns="">
      <p:transition spd="slow" advTm="119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2"/>
                </p:tgtEl>
              </p:cMediaNode>
            </p:audio>
          </p:childTnLst>
        </p:cTn>
      </p:par>
    </p:tnLst>
    <p:bldLst>
      <p:bldP spid="10" grpId="0"/>
      <p:bldP spid="4"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39982" y="1600200"/>
            <a:ext cx="3570017" cy="4525963"/>
          </a:xfrm>
        </p:spPr>
        <p:txBody>
          <a:bodyPr/>
          <a:lstStyle/>
          <a:p>
            <a:pPr>
              <a:buNone/>
            </a:pPr>
            <a:r>
              <a:rPr lang="de-DE" sz="2400" dirty="0" smtClean="0"/>
              <a:t>CALGB 170601</a:t>
            </a:r>
          </a:p>
          <a:p>
            <a:pPr>
              <a:buNone/>
            </a:pPr>
            <a:r>
              <a:rPr lang="de-DE" sz="2400" dirty="0" smtClean="0"/>
              <a:t>Phase III</a:t>
            </a:r>
          </a:p>
          <a:p>
            <a:pPr>
              <a:buNone/>
            </a:pPr>
            <a:r>
              <a:rPr lang="de-DE" sz="2400" dirty="0" err="1" smtClean="0"/>
              <a:t>randomisiert</a:t>
            </a:r>
            <a:endParaRPr lang="de-DE" sz="2400" dirty="0" smtClean="0"/>
          </a:p>
          <a:p>
            <a:pPr>
              <a:buNone/>
            </a:pPr>
            <a:r>
              <a:rPr lang="de-DE" sz="2400" dirty="0" smtClean="0"/>
              <a:t>doppelt-blind</a:t>
            </a:r>
          </a:p>
          <a:p>
            <a:pPr>
              <a:buNone/>
            </a:pPr>
            <a:endParaRPr lang="de-DE" sz="2400" dirty="0" smtClean="0"/>
          </a:p>
          <a:p>
            <a:pPr>
              <a:buNone/>
            </a:pPr>
            <a:r>
              <a:rPr lang="de-DE" sz="2400" b="1" dirty="0" err="1" smtClean="0"/>
              <a:t>Duloxetin</a:t>
            </a:r>
            <a:endParaRPr lang="de-DE" sz="2400" b="1" dirty="0" smtClean="0"/>
          </a:p>
          <a:p>
            <a:pPr marL="0" indent="0" defTabSz="84138">
              <a:buNone/>
            </a:pPr>
            <a:r>
              <a:rPr lang="de-DE" sz="2400" dirty="0" smtClean="0"/>
              <a:t>selektiver Serotonin-Noradrenalin-</a:t>
            </a:r>
            <a:r>
              <a:rPr lang="de-DE" sz="2400" dirty="0" err="1" smtClean="0"/>
              <a:t>Wiederaufahme</a:t>
            </a:r>
            <a:r>
              <a:rPr lang="de-DE" sz="2400" dirty="0" smtClean="0"/>
              <a:t>-</a:t>
            </a:r>
            <a:r>
              <a:rPr lang="de-DE" sz="2400" dirty="0"/>
              <a:t>H</a:t>
            </a:r>
            <a:r>
              <a:rPr lang="de-DE" sz="2400" dirty="0" smtClean="0"/>
              <a:t>emmer (SSNRI)</a:t>
            </a:r>
          </a:p>
        </p:txBody>
      </p:sp>
      <p:sp>
        <p:nvSpPr>
          <p:cNvPr id="3" name="Titel 2"/>
          <p:cNvSpPr>
            <a:spLocks noGrp="1"/>
          </p:cNvSpPr>
          <p:nvPr>
            <p:ph type="ctrTitle"/>
          </p:nvPr>
        </p:nvSpPr>
        <p:spPr>
          <a:xfrm>
            <a:off x="481833" y="381000"/>
            <a:ext cx="8281167" cy="365125"/>
          </a:xfrm>
        </p:spPr>
        <p:txBody>
          <a:bodyPr/>
          <a:lstStyle/>
          <a:p>
            <a:r>
              <a:rPr lang="de-DE" dirty="0" smtClean="0"/>
              <a:t> Therapie</a:t>
            </a:r>
            <a:endParaRPr lang="de-DE" dirty="0"/>
          </a:p>
        </p:txBody>
      </p:sp>
      <p:pic>
        <p:nvPicPr>
          <p:cNvPr id="4" name="Bild 3" descr="Wirkmechanismus SSRI.png"/>
          <p:cNvPicPr>
            <a:picLocks noChangeAspect="1"/>
          </p:cNvPicPr>
          <p:nvPr/>
        </p:nvPicPr>
        <p:blipFill>
          <a:blip r:embed="rId5"/>
          <a:stretch>
            <a:fillRect/>
          </a:stretch>
        </p:blipFill>
        <p:spPr>
          <a:xfrm>
            <a:off x="3586169" y="1428287"/>
            <a:ext cx="4913217" cy="4762299"/>
          </a:xfrm>
          <a:prstGeom prst="rect">
            <a:avLst/>
          </a:prstGeom>
        </p:spPr>
      </p:pic>
      <p:pic>
        <p:nvPicPr>
          <p:cNvPr id="5" name="Sound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78072490"/>
      </p:ext>
    </p:extLst>
  </p:cSld>
  <p:clrMapOvr>
    <a:masterClrMapping/>
  </p:clrMapOvr>
  <mc:AlternateContent xmlns:mc="http://schemas.openxmlformats.org/markup-compatibility/2006" xmlns:p14="http://schemas.microsoft.com/office/powerpoint/2010/main">
    <mc:Choice Requires="p14">
      <p:transition spd="slow" p14:dur="2000" advTm="58959"/>
    </mc:Choice>
    <mc:Fallback xmlns="">
      <p:transition spd="slow" advTm="589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Empfehlung</a:t>
            </a:r>
            <a:endParaRPr lang="de-DE" dirty="0"/>
          </a:p>
        </p:txBody>
      </p:sp>
      <p:sp>
        <p:nvSpPr>
          <p:cNvPr id="3" name="Inhaltsplatzhalter 2"/>
          <p:cNvSpPr>
            <a:spLocks noGrp="1"/>
          </p:cNvSpPr>
          <p:nvPr>
            <p:ph idx="1"/>
          </p:nvPr>
        </p:nvSpPr>
        <p:spPr>
          <a:xfrm>
            <a:off x="466725" y="1700808"/>
            <a:ext cx="8281988" cy="4681536"/>
          </a:xfrm>
        </p:spPr>
        <p:txBody>
          <a:bodyPr anchor="ctr"/>
          <a:lstStyle/>
          <a:p>
            <a:pPr algn="ctr">
              <a:buNone/>
            </a:pPr>
            <a:r>
              <a:rPr lang="de-DE" sz="2800" smtClean="0"/>
              <a:t>Möglichst </a:t>
            </a:r>
            <a:r>
              <a:rPr lang="de-DE" sz="2800" dirty="0" smtClean="0"/>
              <a:t>schon vor Beginn der Chemotherapie, aber auf jeden Fall während der Therapie mit Gleichgewichtstraining beginnen – das kann helfen, Probleme beim Gehen und mit dem Gleichgewicht zu verhindern oder zu vermindern.</a:t>
            </a:r>
            <a:endParaRPr lang="de-DE" sz="28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505830281"/>
      </p:ext>
    </p:extLst>
  </p:cSld>
  <p:clrMapOvr>
    <a:masterClrMapping/>
  </p:clrMapOvr>
  <mc:AlternateContent xmlns:mc="http://schemas.openxmlformats.org/markup-compatibility/2006" xmlns:p14="http://schemas.microsoft.com/office/powerpoint/2010/main">
    <mc:Choice Requires="p14">
      <p:transition spd="slow" p14:dur="2000" advTm="13588"/>
    </mc:Choice>
    <mc:Fallback xmlns="">
      <p:transition spd="slow" advTm="135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Gleichgewichtstraining - Grundübungen</a:t>
            </a:r>
            <a:endParaRPr lang="de-DE" dirty="0"/>
          </a:p>
        </p:txBody>
      </p:sp>
      <p:grpSp>
        <p:nvGrpSpPr>
          <p:cNvPr id="6" name="Gruppierung 5"/>
          <p:cNvGrpSpPr/>
          <p:nvPr/>
        </p:nvGrpSpPr>
        <p:grpSpPr>
          <a:xfrm>
            <a:off x="0" y="1373381"/>
            <a:ext cx="9144000" cy="5484619"/>
            <a:chOff x="0" y="1373381"/>
            <a:chExt cx="9144000" cy="5484619"/>
          </a:xfrm>
        </p:grpSpPr>
        <p:pic>
          <p:nvPicPr>
            <p:cNvPr id="10" name="Bild 9" descr="9.tiff"/>
            <p:cNvPicPr>
              <a:picLocks noChangeAspect="1"/>
            </p:cNvPicPr>
            <p:nvPr/>
          </p:nvPicPr>
          <p:blipFill>
            <a:blip r:embed="rId4"/>
            <a:stretch>
              <a:fillRect/>
            </a:stretch>
          </p:blipFill>
          <p:spPr>
            <a:xfrm>
              <a:off x="0" y="1373381"/>
              <a:ext cx="9144000" cy="5484619"/>
            </a:xfrm>
            <a:prstGeom prst="rect">
              <a:avLst/>
            </a:prstGeom>
          </p:spPr>
        </p:pic>
        <p:sp>
          <p:nvSpPr>
            <p:cNvPr id="5" name="Rechteck 4"/>
            <p:cNvSpPr/>
            <p:nvPr/>
          </p:nvSpPr>
          <p:spPr bwMode="auto">
            <a:xfrm>
              <a:off x="6355081" y="6629400"/>
              <a:ext cx="45719" cy="228600"/>
            </a:xfrm>
            <a:prstGeom prst="rect">
              <a:avLst/>
            </a:prstGeom>
            <a:solidFill>
              <a:srgbClr val="FFFFFF"/>
            </a:solidFill>
            <a:ln w="12700" cap="flat" cmpd="sng" algn="ctr">
              <a:solidFill>
                <a:srgbClr val="FFFFFF"/>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p:txBody>
        </p:sp>
      </p:gr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749257941"/>
      </p:ext>
    </p:extLst>
  </p:cSld>
  <p:clrMapOvr>
    <a:masterClrMapping/>
  </p:clrMapOvr>
  <mc:AlternateContent xmlns:mc="http://schemas.openxmlformats.org/markup-compatibility/2006" xmlns:p14="http://schemas.microsoft.com/office/powerpoint/2010/main">
    <mc:Choice Requires="p14">
      <p:transition spd="slow" p14:dur="2000" advTm="10105"/>
    </mc:Choice>
    <mc:Fallback xmlns="">
      <p:transition spd="slow" advTm="1010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Was kann ich im Alltag für mich tun?</a:t>
            </a:r>
            <a:endParaRPr lang="de-DE" dirty="0"/>
          </a:p>
        </p:txBody>
      </p:sp>
      <p:sp>
        <p:nvSpPr>
          <p:cNvPr id="3" name="Inhaltsplatzhalter 2"/>
          <p:cNvSpPr>
            <a:spLocks noGrp="1"/>
          </p:cNvSpPr>
          <p:nvPr>
            <p:ph idx="1"/>
          </p:nvPr>
        </p:nvSpPr>
        <p:spPr/>
        <p:txBody>
          <a:bodyPr/>
          <a:lstStyle/>
          <a:p>
            <a:pPr>
              <a:buNone/>
            </a:pPr>
            <a:r>
              <a:rPr lang="de-DE" sz="2400" dirty="0" smtClean="0"/>
              <a:t>Übungen für Gleichgewicht, Koordination und Wahrnehmung:</a:t>
            </a:r>
          </a:p>
          <a:p>
            <a:pPr>
              <a:buNone/>
            </a:pPr>
            <a:endParaRPr lang="de-DE" sz="2400" dirty="0" smtClean="0"/>
          </a:p>
          <a:p>
            <a:pPr marL="342900" indent="-342900">
              <a:spcAft>
                <a:spcPts val="1200"/>
              </a:spcAft>
              <a:buFont typeface="Wingdings" charset="2"/>
              <a:buChar char="Ø"/>
            </a:pPr>
            <a:r>
              <a:rPr lang="de-DE" sz="2400" dirty="0" smtClean="0"/>
              <a:t>Barfußgehen über verschiedene Böden (Sand, Gras, Kies) </a:t>
            </a:r>
          </a:p>
          <a:p>
            <a:pPr marL="342900" indent="-342900">
              <a:spcAft>
                <a:spcPts val="1200"/>
              </a:spcAft>
              <a:buFont typeface="Wingdings" charset="2"/>
              <a:buChar char="Ø"/>
            </a:pPr>
            <a:r>
              <a:rPr lang="de-DE" sz="2400" b="1" dirty="0"/>
              <a:t>c</a:t>
            </a:r>
            <a:r>
              <a:rPr lang="de-DE" sz="2400" b="1" dirty="0" smtClean="0"/>
              <a:t>ave</a:t>
            </a:r>
            <a:r>
              <a:rPr lang="de-DE" sz="2400" dirty="0" smtClean="0"/>
              <a:t>: auf Verletzungen achten!</a:t>
            </a:r>
          </a:p>
          <a:p>
            <a:pPr marL="342900" indent="-342900">
              <a:spcAft>
                <a:spcPts val="1200"/>
              </a:spcAft>
              <a:buFont typeface="Wingdings" charset="2"/>
              <a:buChar char="Ø"/>
            </a:pPr>
            <a:r>
              <a:rPr lang="de-DE" sz="2400" dirty="0" smtClean="0"/>
              <a:t>auf einem zusammengerollten Handtuch Balancieren</a:t>
            </a:r>
          </a:p>
          <a:p>
            <a:pPr marL="342900" indent="-342900">
              <a:spcAft>
                <a:spcPts val="1200"/>
              </a:spcAft>
              <a:buFont typeface="Wingdings" charset="2"/>
              <a:buChar char="Ø"/>
            </a:pPr>
            <a:r>
              <a:rPr lang="de-DE" sz="2400" dirty="0" smtClean="0"/>
              <a:t>auf einem Bein stehend Zähneputzen</a:t>
            </a:r>
          </a:p>
          <a:p>
            <a:pPr marL="342900" indent="-342900">
              <a:buFont typeface="Wingdings" charset="2"/>
              <a:buChar char="Ø"/>
            </a:pPr>
            <a:r>
              <a:rPr lang="de-DE" sz="2400" dirty="0" smtClean="0"/>
              <a:t>Hände in einer Schüssel mit angewärmten trockenen Linsen, Rapskörnern, Erbsen, Kirschkernen, Kies oder Ähnlichem bewegen</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27086957"/>
      </p:ext>
    </p:extLst>
  </p:cSld>
  <p:clrMapOvr>
    <a:masterClrMapping/>
  </p:clrMapOvr>
  <mc:AlternateContent xmlns:mc="http://schemas.openxmlformats.org/markup-compatibility/2006" xmlns:p14="http://schemas.microsoft.com/office/powerpoint/2010/main">
    <mc:Choice Requires="p14">
      <p:transition spd="slow" p14:dur="2000" advTm="30275"/>
    </mc:Choice>
    <mc:Fallback xmlns="">
      <p:transition spd="slow" advTm="302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Was hilft noch?</a:t>
            </a:r>
            <a:endParaRPr lang="de-DE" dirty="0"/>
          </a:p>
        </p:txBody>
      </p:sp>
      <p:sp>
        <p:nvSpPr>
          <p:cNvPr id="3" name="Inhaltsplatzhalter 2"/>
          <p:cNvSpPr>
            <a:spLocks noGrp="1"/>
          </p:cNvSpPr>
          <p:nvPr>
            <p:ph idx="1"/>
          </p:nvPr>
        </p:nvSpPr>
        <p:spPr/>
        <p:txBody>
          <a:bodyPr/>
          <a:lstStyle/>
          <a:p>
            <a:pPr>
              <a:spcAft>
                <a:spcPts val="1200"/>
              </a:spcAft>
            </a:pPr>
            <a:r>
              <a:rPr lang="de-DE" sz="2400" dirty="0" err="1" smtClean="0"/>
              <a:t>Sensomotorik-Training</a:t>
            </a:r>
            <a:endParaRPr lang="de-DE" sz="2400" dirty="0" smtClean="0"/>
          </a:p>
          <a:p>
            <a:pPr>
              <a:spcAft>
                <a:spcPts val="1200"/>
              </a:spcAft>
            </a:pPr>
            <a:r>
              <a:rPr lang="de-DE" sz="2400" dirty="0" smtClean="0"/>
              <a:t>Vibrationstraining</a:t>
            </a:r>
          </a:p>
          <a:p>
            <a:pPr>
              <a:spcAft>
                <a:spcPts val="1200"/>
              </a:spcAft>
            </a:pPr>
            <a:r>
              <a:rPr lang="de-DE" sz="2400" dirty="0" smtClean="0"/>
              <a:t>Entspannungsverfahren</a:t>
            </a:r>
          </a:p>
          <a:p>
            <a:pPr>
              <a:spcAft>
                <a:spcPts val="1200"/>
              </a:spcAft>
            </a:pPr>
            <a:r>
              <a:rPr lang="de-DE" sz="2400" dirty="0" err="1" smtClean="0"/>
              <a:t>Tai</a:t>
            </a:r>
            <a:r>
              <a:rPr lang="de-DE" sz="2400" dirty="0" smtClean="0"/>
              <a:t> </a:t>
            </a:r>
            <a:r>
              <a:rPr lang="de-DE" sz="2400" dirty="0" err="1" smtClean="0"/>
              <a:t>Qi</a:t>
            </a:r>
            <a:endParaRPr lang="de-DE" sz="2400" dirty="0" smtClean="0"/>
          </a:p>
          <a:p>
            <a:pPr>
              <a:spcAft>
                <a:spcPts val="1200"/>
              </a:spcAft>
            </a:pPr>
            <a:r>
              <a:rPr lang="de-DE" sz="2400" dirty="0" err="1" smtClean="0"/>
              <a:t>Qi</a:t>
            </a:r>
            <a:r>
              <a:rPr lang="de-DE" sz="2400" dirty="0" smtClean="0"/>
              <a:t> Gong</a:t>
            </a:r>
          </a:p>
          <a:p>
            <a:pPr>
              <a:spcAft>
                <a:spcPts val="1200"/>
              </a:spcAft>
            </a:pPr>
            <a:r>
              <a:rPr lang="de-DE" sz="2400" dirty="0" smtClean="0"/>
              <a:t>Yoga</a:t>
            </a:r>
            <a:endParaRPr lang="de-DE" sz="2400" dirty="0"/>
          </a:p>
        </p:txBody>
      </p:sp>
      <p:pic>
        <p:nvPicPr>
          <p:cNvPr id="5" name="Inhaltsplatzhalter 4" descr="9.tiff"/>
          <p:cNvPicPr>
            <a:picLocks noChangeAspect="1"/>
          </p:cNvPicPr>
          <p:nvPr/>
        </p:nvPicPr>
        <p:blipFill>
          <a:blip r:embed="rId5"/>
          <a:srcRect t="-42516" b="-42516"/>
          <a:stretch>
            <a:fillRect/>
          </a:stretch>
        </p:blipFill>
        <p:spPr bwMode="auto">
          <a:xfrm>
            <a:off x="395536" y="1871664"/>
            <a:ext cx="8281988" cy="4681536"/>
          </a:xfrm>
          <a:prstGeom prst="rect">
            <a:avLst/>
          </a:prstGeom>
          <a:noFill/>
          <a:ln w="9525">
            <a:noFill/>
            <a:miter lim="800000"/>
            <a:headEnd/>
            <a:tailEnd/>
          </a:ln>
        </p:spPr>
      </p:pic>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39499023"/>
      </p:ext>
    </p:extLst>
  </p:cSld>
  <p:clrMapOvr>
    <a:masterClrMapping/>
  </p:clrMapOvr>
  <mc:AlternateContent xmlns:mc="http://schemas.openxmlformats.org/markup-compatibility/2006" xmlns:p14="http://schemas.microsoft.com/office/powerpoint/2010/main">
    <mc:Choice Requires="p14">
      <p:transition spd="slow" p14:dur="2000" advTm="16329"/>
    </mc:Choice>
    <mc:Fallback xmlns="">
      <p:transition spd="slow" advTm="163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Nicht die Nerven zusätzlich strapazieren!</a:t>
            </a:r>
            <a:endParaRPr lang="de-DE" dirty="0"/>
          </a:p>
        </p:txBody>
      </p:sp>
      <p:sp>
        <p:nvSpPr>
          <p:cNvPr id="6" name="Inhaltsplatzhalter 5"/>
          <p:cNvSpPr>
            <a:spLocks noGrp="1"/>
          </p:cNvSpPr>
          <p:nvPr>
            <p:ph idx="1"/>
          </p:nvPr>
        </p:nvSpPr>
        <p:spPr/>
        <p:txBody>
          <a:bodyPr/>
          <a:lstStyle/>
          <a:p>
            <a:pPr marL="342900" indent="-342900">
              <a:spcAft>
                <a:spcPts val="600"/>
              </a:spcAft>
              <a:buFont typeface="Wingdings" charset="2"/>
              <a:buChar char="Ø"/>
            </a:pPr>
            <a:r>
              <a:rPr lang="de-DE" sz="2400" dirty="0" smtClean="0"/>
              <a:t>regelmäßige Bewegung für eine gute Durchblutung</a:t>
            </a:r>
          </a:p>
          <a:p>
            <a:pPr marL="342900" indent="-342900">
              <a:spcAft>
                <a:spcPts val="600"/>
              </a:spcAft>
              <a:buFont typeface="Wingdings" charset="2"/>
              <a:buChar char="Ø"/>
            </a:pPr>
            <a:r>
              <a:rPr lang="de-DE" sz="2400" dirty="0" smtClean="0"/>
              <a:t>möglichst keinen oder wenig Alkohol trinken</a:t>
            </a:r>
          </a:p>
          <a:p>
            <a:pPr marL="342900" indent="-342900">
              <a:spcAft>
                <a:spcPts val="600"/>
              </a:spcAft>
              <a:buFont typeface="Wingdings" charset="2"/>
              <a:buChar char="Ø"/>
            </a:pPr>
            <a:r>
              <a:rPr lang="de-DE" sz="2400" dirty="0" smtClean="0"/>
              <a:t>normale Blutzuckerwerte</a:t>
            </a:r>
          </a:p>
          <a:p>
            <a:pPr marL="342900" indent="-342900">
              <a:spcAft>
                <a:spcPts val="600"/>
              </a:spcAft>
              <a:buFont typeface="Wingdings" charset="2"/>
              <a:buChar char="Ø"/>
            </a:pPr>
            <a:r>
              <a:rPr lang="de-DE" sz="2400" dirty="0" smtClean="0"/>
              <a:t>keine nervenschädigenden Medikamente</a:t>
            </a:r>
          </a:p>
          <a:p>
            <a:pPr marL="342900" indent="-342900">
              <a:spcAft>
                <a:spcPts val="600"/>
              </a:spcAft>
              <a:buFont typeface="Wingdings" charset="2"/>
              <a:buChar char="Ø"/>
            </a:pPr>
            <a:r>
              <a:rPr lang="de-DE" sz="2400" dirty="0" smtClean="0"/>
              <a:t>ausreichende Vitaminaufnahme durch ausgewogene Ernährung</a:t>
            </a:r>
          </a:p>
          <a:p>
            <a:pPr marL="342900" indent="-342900">
              <a:spcAft>
                <a:spcPts val="600"/>
              </a:spcAft>
              <a:buFont typeface="Wingdings" charset="2"/>
              <a:buChar char="Ø"/>
            </a:pPr>
            <a:r>
              <a:rPr lang="de-DE" sz="2400" dirty="0" smtClean="0"/>
              <a:t>keine ungezielte Vitamineinnahme!</a:t>
            </a:r>
          </a:p>
          <a:p>
            <a:pPr marL="342900" indent="-342900">
              <a:spcAft>
                <a:spcPts val="600"/>
              </a:spcAft>
              <a:buFont typeface="Wingdings" charset="2"/>
              <a:buChar char="Ø"/>
            </a:pPr>
            <a:r>
              <a:rPr lang="de-DE" sz="2400" dirty="0" smtClean="0"/>
              <a:t>Achtsamkeit für sich selbst</a:t>
            </a:r>
          </a:p>
          <a:p>
            <a:pPr marL="342900" indent="-342900">
              <a:spcAft>
                <a:spcPts val="600"/>
              </a:spcAft>
              <a:buFont typeface="Wingdings" charset="2"/>
              <a:buChar char="Ø"/>
            </a:pPr>
            <a:r>
              <a:rPr lang="de-DE" sz="2400" dirty="0" smtClean="0"/>
              <a:t>belastenden Stress vermeiden</a:t>
            </a:r>
            <a:endParaRPr lang="de-DE" sz="2400" dirty="0"/>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606037090"/>
      </p:ext>
    </p:extLst>
  </p:cSld>
  <p:clrMapOvr>
    <a:masterClrMapping/>
  </p:clrMapOvr>
  <mc:AlternateContent xmlns:mc="http://schemas.openxmlformats.org/markup-compatibility/2006" xmlns:p14="http://schemas.microsoft.com/office/powerpoint/2010/main">
    <mc:Choice Requires="p14">
      <p:transition spd="slow" p14:dur="2000" advTm="35728"/>
    </mc:Choice>
    <mc:Fallback xmlns="">
      <p:transition spd="slow" advTm="357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Tipps – Kleidung und Schuhe</a:t>
            </a:r>
            <a:endParaRPr lang="de-DE" dirty="0"/>
          </a:p>
        </p:txBody>
      </p:sp>
      <p:sp>
        <p:nvSpPr>
          <p:cNvPr id="3" name="Inhaltsplatzhalter 2"/>
          <p:cNvSpPr>
            <a:spLocks noGrp="1"/>
          </p:cNvSpPr>
          <p:nvPr>
            <p:ph idx="1"/>
          </p:nvPr>
        </p:nvSpPr>
        <p:spPr/>
        <p:txBody>
          <a:bodyPr/>
          <a:lstStyle/>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locker sitzende Kleidung, die nirgendwo reibt oder einschnürt</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gut sitzende Schuhe, die den Fuß komplett umschließen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Falten in Socken vermeiden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Klettverschlüsse anstelle von Schnürsenkeln und Knöpfen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Knöpfhilfe, Zange oder Pinzette für das Auf- und Zuknöpfen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je nachdem: Hände und Füße kühlen oder warm halten, Handschuhe, Stulpen</a:t>
            </a:r>
            <a:endParaRPr lang="de-DE" sz="2400" dirty="0">
              <a:solidFill>
                <a:srgbClr val="00925A"/>
              </a:solidFill>
              <a:latin typeface="Franklin Gothic Medium" charset="0"/>
              <a:ea typeface="Franklin Gothic Medium" charset="0"/>
              <a:cs typeface="Franklin Gothic Medium" charset="0"/>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061903208"/>
      </p:ext>
    </p:extLst>
  </p:cSld>
  <p:clrMapOvr>
    <a:masterClrMapping/>
  </p:clrMapOvr>
  <mc:AlternateContent xmlns:mc="http://schemas.openxmlformats.org/markup-compatibility/2006" xmlns:p14="http://schemas.microsoft.com/office/powerpoint/2010/main">
    <mc:Choice Requires="p14">
      <p:transition spd="slow" p14:dur="2000" advTm="40917"/>
    </mc:Choice>
    <mc:Fallback xmlns="">
      <p:transition spd="slow" advTm="409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Tipps - Körperpflege</a:t>
            </a:r>
            <a:endParaRPr lang="de-DE" dirty="0"/>
          </a:p>
        </p:txBody>
      </p:sp>
      <p:sp>
        <p:nvSpPr>
          <p:cNvPr id="3" name="Inhaltsplatzhalter 2"/>
          <p:cNvSpPr>
            <a:spLocks noGrp="1"/>
          </p:cNvSpPr>
          <p:nvPr>
            <p:ph idx="1"/>
          </p:nvPr>
        </p:nvSpPr>
        <p:spPr>
          <a:xfrm>
            <a:off x="395536" y="1196206"/>
            <a:ext cx="8353176" cy="4681066"/>
          </a:xfrm>
        </p:spPr>
        <p:txBody>
          <a:bodyPr/>
          <a:lstStyle/>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beim Duschen, Baden, Spülen auf die Wassertemperatur achten, um Verbrennungen zu vermeiden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Heißwasser auf maximal 40-50°C einstellen, Badethermometer benutzen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besondere Vorsicht bei der Nagelpflege</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bei Neigung zu Verstopfung: viel bewegen, ausreichend Wasser trinken, viel Obst, Gemüse und Vollkornprodukte essen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wenn nötig: Stuhlweichmacher</a:t>
            </a:r>
            <a:endParaRPr lang="de-DE" sz="2400" dirty="0" smtClean="0">
              <a:solidFill>
                <a:srgbClr val="00925A"/>
              </a:solidFill>
              <a:latin typeface="Franklin Gothic Medium" charset="0"/>
              <a:ea typeface="Franklin Gothic Medium" charset="0"/>
              <a:cs typeface="Franklin Gothic Medium" charset="0"/>
            </a:endParaRPr>
          </a:p>
          <a:p>
            <a:pPr marL="342900" indent="-342900">
              <a:lnSpc>
                <a:spcPct val="150000"/>
              </a:lnSpc>
              <a:spcAft>
                <a:spcPts val="600"/>
              </a:spcAft>
              <a:buFont typeface="Wingdings" charset="2"/>
              <a:buChar char="Ø"/>
            </a:pPr>
            <a:endParaRPr lang="de-DE" sz="2400" dirty="0">
              <a:solidFill>
                <a:srgbClr val="00925A"/>
              </a:solidFill>
              <a:latin typeface="Franklin Gothic Medium" charset="0"/>
              <a:ea typeface="Franklin Gothic Medium" charset="0"/>
              <a:cs typeface="Franklin Gothic Medium" charset="0"/>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434763639"/>
      </p:ext>
    </p:extLst>
  </p:cSld>
  <p:clrMapOvr>
    <a:masterClrMapping/>
  </p:clrMapOvr>
  <mc:AlternateContent xmlns:mc="http://schemas.openxmlformats.org/markup-compatibility/2006" xmlns:p14="http://schemas.microsoft.com/office/powerpoint/2010/main">
    <mc:Choice Requires="p14">
      <p:transition spd="slow" p14:dur="2000" advTm="42068"/>
    </mc:Choice>
    <mc:Fallback xmlns="">
      <p:transition spd="slow" advTm="42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Verletzungen vermeiden</a:t>
            </a:r>
            <a:endParaRPr lang="de-DE" dirty="0"/>
          </a:p>
        </p:txBody>
      </p:sp>
      <p:sp>
        <p:nvSpPr>
          <p:cNvPr id="3" name="Inhaltsplatzhalter 2"/>
          <p:cNvSpPr>
            <a:spLocks noGrp="1"/>
          </p:cNvSpPr>
          <p:nvPr>
            <p:ph idx="1"/>
          </p:nvPr>
        </p:nvSpPr>
        <p:spPr/>
        <p:txBody>
          <a:bodyPr/>
          <a:lstStyle/>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Füße täglich betrachten: Gibt es Druckstellen, Blasen, offene Wunden?</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Schutzhandschuhe tragen beim Putzen, Handwerken und bei Gartenarbeit</a:t>
            </a:r>
          </a:p>
          <a:p>
            <a:pPr marL="342900" indent="-342900">
              <a:lnSpc>
                <a:spcPct val="150000"/>
              </a:lnSpc>
              <a:spcAft>
                <a:spcPts val="600"/>
              </a:spcAft>
              <a:buFont typeface="Wingdings" charset="2"/>
              <a:buChar char="Ø"/>
            </a:pPr>
            <a:r>
              <a:rPr lang="de-DE" sz="2400" kern="1200" dirty="0" smtClean="0">
                <a:solidFill>
                  <a:srgbClr val="00925A"/>
                </a:solidFill>
                <a:latin typeface="Franklin Gothic Medium" charset="0"/>
                <a:ea typeface="Franklin Gothic Medium" charset="0"/>
                <a:cs typeface="Franklin Gothic Medium" charset="0"/>
              </a:rPr>
              <a:t>konsequent Topflappen oder Ofenhandschuhe benutzen beim Kochen, Backen, Grillen</a:t>
            </a:r>
            <a:endParaRPr lang="de-DE" sz="2400" dirty="0" smtClean="0">
              <a:solidFill>
                <a:srgbClr val="00925A"/>
              </a:solidFill>
              <a:latin typeface="Franklin Gothic Medium" charset="0"/>
              <a:ea typeface="Franklin Gothic Medium" charset="0"/>
              <a:cs typeface="Franklin Gothic Medium" charset="0"/>
            </a:endParaRPr>
          </a:p>
          <a:p>
            <a:pPr marL="342900" indent="-342900">
              <a:lnSpc>
                <a:spcPct val="150000"/>
              </a:lnSpc>
              <a:spcAft>
                <a:spcPts val="600"/>
              </a:spcAft>
              <a:buFont typeface="Wingdings" charset="2"/>
              <a:buChar char="Ø"/>
            </a:pPr>
            <a:endParaRPr lang="de-DE" sz="2400" dirty="0">
              <a:solidFill>
                <a:srgbClr val="00925A"/>
              </a:solidFill>
              <a:latin typeface="Franklin Gothic Medium" charset="0"/>
              <a:ea typeface="Franklin Gothic Medium" charset="0"/>
              <a:cs typeface="Franklin Gothic Medium" charset="0"/>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43033102"/>
      </p:ext>
    </p:extLst>
  </p:cSld>
  <p:clrMapOvr>
    <a:masterClrMapping/>
  </p:clrMapOvr>
  <mc:AlternateContent xmlns:mc="http://schemas.openxmlformats.org/markup-compatibility/2006" xmlns:p14="http://schemas.microsoft.com/office/powerpoint/2010/main">
    <mc:Choice Requires="p14">
      <p:transition spd="slow" p14:dur="2000" advTm="16490"/>
    </mc:Choice>
    <mc:Fallback xmlns="">
      <p:transition spd="slow" advTm="164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a:buNone/>
            </a:pPr>
            <a:r>
              <a:rPr lang="de-DE" sz="2400" dirty="0" smtClean="0"/>
              <a:t>Folgen:</a:t>
            </a:r>
          </a:p>
          <a:p>
            <a:pPr>
              <a:buNone/>
            </a:pPr>
            <a:r>
              <a:rPr lang="de-DE" sz="2400" dirty="0" smtClean="0"/>
              <a:t>elektrische Impulse werden fehlerhaft weitergeleitet:</a:t>
            </a:r>
          </a:p>
          <a:p>
            <a:pPr>
              <a:buNone/>
            </a:pPr>
            <a:endParaRPr lang="de-DE" sz="2400" dirty="0" smtClean="0"/>
          </a:p>
          <a:p>
            <a:r>
              <a:rPr lang="de-DE" sz="2400" dirty="0" smtClean="0"/>
              <a:t>Sind sensible Nervenfasern betroffen, führt dies zu Missempfindungen, Schmerzen, Bewegungsstörungen.</a:t>
            </a:r>
          </a:p>
          <a:p>
            <a:endParaRPr lang="de-DE" sz="2400" dirty="0" smtClean="0"/>
          </a:p>
          <a:p>
            <a:r>
              <a:rPr lang="de-DE" sz="2400" dirty="0" smtClean="0"/>
              <a:t>Sind motorische Nervenfasern betroffen, führt dies zu Muskelschwäche oder -krämpfen.</a:t>
            </a:r>
          </a:p>
          <a:p>
            <a:pPr>
              <a:buNone/>
            </a:pPr>
            <a:endParaRPr lang="de-DE" sz="2400" dirty="0"/>
          </a:p>
        </p:txBody>
      </p:sp>
      <p:sp>
        <p:nvSpPr>
          <p:cNvPr id="5" name="Titel 1"/>
          <p:cNvSpPr>
            <a:spLocks noGrp="1"/>
          </p:cNvSpPr>
          <p:nvPr>
            <p:ph type="title"/>
          </p:nvPr>
        </p:nvSpPr>
        <p:spPr>
          <a:xfrm>
            <a:off x="935705" y="209896"/>
            <a:ext cx="7275146" cy="803275"/>
          </a:xfrm>
        </p:spPr>
        <p:txBody>
          <a:bodyPr/>
          <a:lstStyle/>
          <a:p>
            <a:r>
              <a:rPr lang="de-DE" dirty="0" smtClean="0"/>
              <a:t>Chemotherapie induzierte Neuropathie</a:t>
            </a: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106604102"/>
      </p:ext>
    </p:extLst>
  </p:cSld>
  <p:clrMapOvr>
    <a:masterClrMapping/>
  </p:clrMapOvr>
  <mc:AlternateContent xmlns:mc="http://schemas.openxmlformats.org/markup-compatibility/2006" xmlns:p14="http://schemas.microsoft.com/office/powerpoint/2010/main">
    <mc:Choice Requires="p14">
      <p:transition spd="slow" p14:dur="2000" advTm="29360"/>
    </mc:Choice>
    <mc:Fallback xmlns="">
      <p:transition spd="slow" advTm="293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Stürzen vorbeugen</a:t>
            </a:r>
            <a:endParaRPr lang="de-DE" dirty="0"/>
          </a:p>
        </p:txBody>
      </p:sp>
      <p:sp>
        <p:nvSpPr>
          <p:cNvPr id="3" name="Inhaltsplatzhalter 2"/>
          <p:cNvSpPr>
            <a:spLocks noGrp="1"/>
          </p:cNvSpPr>
          <p:nvPr>
            <p:ph idx="1"/>
          </p:nvPr>
        </p:nvSpPr>
        <p:spPr/>
        <p:txBody>
          <a:bodyPr/>
          <a:lstStyle/>
          <a:p>
            <a:pPr marL="342900" indent="-342900">
              <a:lnSpc>
                <a:spcPct val="150000"/>
              </a:lnSpc>
              <a:spcAft>
                <a:spcPts val="600"/>
              </a:spcAft>
              <a:buFont typeface="Wingdings" charset="2"/>
              <a:buChar char="Ø"/>
            </a:pPr>
            <a:r>
              <a:rPr lang="de-DE" sz="2400" kern="1200" dirty="0" smtClean="0">
                <a:solidFill>
                  <a:srgbClr val="00925A"/>
                </a:solidFill>
              </a:rPr>
              <a:t>Stolperfallen in der Wohnung aufspüren und beseitigen: lose Teppichkanten befestigen, lose Gegenstände vom Fußboden und von der Treppe entfernen, Antirutsch-Matten verwenden, Türschwellen beseitigen</a:t>
            </a:r>
          </a:p>
          <a:p>
            <a:pPr marL="342900" indent="-342900">
              <a:lnSpc>
                <a:spcPct val="150000"/>
              </a:lnSpc>
              <a:spcAft>
                <a:spcPts val="600"/>
              </a:spcAft>
              <a:buFont typeface="Wingdings" charset="2"/>
              <a:buChar char="Ø"/>
            </a:pPr>
            <a:r>
              <a:rPr lang="de-DE" sz="2400" kern="1200" dirty="0" smtClean="0">
                <a:solidFill>
                  <a:srgbClr val="00925A"/>
                </a:solidFill>
              </a:rPr>
              <a:t>in Flur und Bad für gutes Licht sorgen und Handläufe anbringen</a:t>
            </a:r>
          </a:p>
          <a:p>
            <a:pPr marL="342900" indent="-342900">
              <a:lnSpc>
                <a:spcPct val="150000"/>
              </a:lnSpc>
              <a:spcAft>
                <a:spcPts val="600"/>
              </a:spcAft>
              <a:buFont typeface="Wingdings" charset="2"/>
              <a:buChar char="Ø"/>
            </a:pPr>
            <a:r>
              <a:rPr lang="de-DE" sz="2400" kern="1200" dirty="0" smtClean="0">
                <a:solidFill>
                  <a:srgbClr val="00925A"/>
                </a:solidFill>
              </a:rPr>
              <a:t>Antirutsch-Matten in Badewanne und Dusche auslegen</a:t>
            </a:r>
          </a:p>
          <a:p>
            <a:pPr marL="342900" indent="-342900">
              <a:lnSpc>
                <a:spcPct val="150000"/>
              </a:lnSpc>
              <a:spcAft>
                <a:spcPts val="600"/>
              </a:spcAft>
              <a:buFont typeface="Wingdings" charset="2"/>
              <a:buChar char="Ø"/>
            </a:pPr>
            <a:r>
              <a:rPr lang="de-DE" sz="2400" kern="1200" dirty="0" smtClean="0">
                <a:solidFill>
                  <a:srgbClr val="00925A"/>
                </a:solidFill>
              </a:rPr>
              <a:t>beim Aufstehen nachts Licht anschalten</a:t>
            </a:r>
            <a:endParaRPr lang="de-DE" sz="2400" dirty="0" smtClean="0">
              <a:solidFill>
                <a:srgbClr val="00925A"/>
              </a:solidFill>
            </a:endParaRPr>
          </a:p>
          <a:p>
            <a:pPr marL="342900" indent="-342900">
              <a:lnSpc>
                <a:spcPct val="150000"/>
              </a:lnSpc>
              <a:spcAft>
                <a:spcPts val="600"/>
              </a:spcAft>
              <a:buFont typeface="Wingdings" charset="2"/>
              <a:buChar char="Ø"/>
            </a:pPr>
            <a:endParaRPr lang="de-DE" sz="2400" dirty="0">
              <a:solidFill>
                <a:srgbClr val="00925A"/>
              </a:solidFill>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22204662"/>
      </p:ext>
    </p:extLst>
  </p:cSld>
  <p:clrMapOvr>
    <a:masterClrMapping/>
  </p:clrMapOvr>
  <mc:AlternateContent xmlns:mc="http://schemas.openxmlformats.org/markup-compatibility/2006" xmlns:p14="http://schemas.microsoft.com/office/powerpoint/2010/main">
    <mc:Choice Requires="p14">
      <p:transition spd="slow" p14:dur="2000" advTm="18334"/>
    </mc:Choice>
    <mc:Fallback xmlns="">
      <p:transition spd="slow" advTm="183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342900" indent="-342900">
              <a:spcAft>
                <a:spcPts val="6000"/>
              </a:spcAft>
              <a:buFont typeface="Wingdings" charset="2"/>
              <a:buChar char="Ø"/>
            </a:pPr>
            <a:r>
              <a:rPr lang="de-DE" sz="2400" dirty="0" smtClean="0">
                <a:solidFill>
                  <a:srgbClr val="00925A"/>
                </a:solidFill>
              </a:rPr>
              <a:t>CCNH rs2230641 C/C + ABCG2 rs3114018 A/A sind mit einem höheren Risiko eine schwere </a:t>
            </a:r>
            <a:r>
              <a:rPr lang="de-DE" sz="2400" dirty="0" err="1" smtClean="0">
                <a:solidFill>
                  <a:srgbClr val="00925A"/>
                </a:solidFill>
              </a:rPr>
              <a:t>Oxaliplatin-induzierte</a:t>
            </a:r>
            <a:r>
              <a:rPr lang="de-DE" sz="2400" dirty="0" smtClean="0">
                <a:solidFill>
                  <a:srgbClr val="00925A"/>
                </a:solidFill>
              </a:rPr>
              <a:t> </a:t>
            </a:r>
            <a:r>
              <a:rPr lang="de-DE" sz="2400" dirty="0" err="1" smtClean="0">
                <a:solidFill>
                  <a:srgbClr val="00925A"/>
                </a:solidFill>
              </a:rPr>
              <a:t>PnP</a:t>
            </a:r>
            <a:r>
              <a:rPr lang="de-DE" sz="2400" dirty="0" smtClean="0">
                <a:solidFill>
                  <a:srgbClr val="00925A"/>
                </a:solidFill>
              </a:rPr>
              <a:t> zu entwickeln assoziiert</a:t>
            </a:r>
          </a:p>
          <a:p>
            <a:pPr marL="342900" indent="-342900">
              <a:spcAft>
                <a:spcPts val="6000"/>
              </a:spcAft>
              <a:buFont typeface="Wingdings" charset="2"/>
              <a:buChar char="Ø"/>
            </a:pPr>
            <a:r>
              <a:rPr lang="de-DE" sz="2400" dirty="0" smtClean="0">
                <a:solidFill>
                  <a:srgbClr val="00925A"/>
                </a:solidFill>
              </a:rPr>
              <a:t>Patienten mit einer Kombination beider hatten ein höheres Risiko für eine 2°-3° </a:t>
            </a:r>
            <a:r>
              <a:rPr lang="de-DE" sz="2400" dirty="0" err="1" smtClean="0">
                <a:solidFill>
                  <a:srgbClr val="00925A"/>
                </a:solidFill>
              </a:rPr>
              <a:t>Oxaliplatin-induzierte</a:t>
            </a:r>
            <a:r>
              <a:rPr lang="de-DE" sz="2400" dirty="0" smtClean="0">
                <a:solidFill>
                  <a:srgbClr val="00925A"/>
                </a:solidFill>
              </a:rPr>
              <a:t> </a:t>
            </a:r>
            <a:r>
              <a:rPr lang="de-DE" sz="2400" dirty="0" err="1" smtClean="0">
                <a:solidFill>
                  <a:srgbClr val="00925A"/>
                </a:solidFill>
              </a:rPr>
              <a:t>PnP</a:t>
            </a:r>
            <a:endParaRPr lang="de-DE" sz="2400" dirty="0">
              <a:solidFill>
                <a:srgbClr val="00925A"/>
              </a:solidFill>
            </a:endParaRPr>
          </a:p>
        </p:txBody>
      </p:sp>
      <p:sp>
        <p:nvSpPr>
          <p:cNvPr id="3" name="Titel 2"/>
          <p:cNvSpPr>
            <a:spLocks noGrp="1"/>
          </p:cNvSpPr>
          <p:nvPr>
            <p:ph type="ctrTitle"/>
          </p:nvPr>
        </p:nvSpPr>
        <p:spPr>
          <a:xfrm>
            <a:off x="467543" y="381000"/>
            <a:ext cx="8281167" cy="365125"/>
          </a:xfrm>
        </p:spPr>
        <p:txBody>
          <a:bodyPr/>
          <a:lstStyle/>
          <a:p>
            <a:r>
              <a:rPr lang="de-DE" dirty="0" smtClean="0"/>
              <a:t>Aussichten?</a:t>
            </a:r>
            <a:endParaRPr lang="de-DE" dirty="0"/>
          </a:p>
        </p:txBody>
      </p:sp>
      <p:sp>
        <p:nvSpPr>
          <p:cNvPr id="4" name="Textfeld 3"/>
          <p:cNvSpPr txBox="1"/>
          <p:nvPr/>
        </p:nvSpPr>
        <p:spPr>
          <a:xfrm>
            <a:off x="399748" y="6553200"/>
            <a:ext cx="2876108" cy="338554"/>
          </a:xfrm>
          <a:prstGeom prst="rect">
            <a:avLst/>
          </a:prstGeom>
          <a:noFill/>
        </p:spPr>
        <p:txBody>
          <a:bodyPr wrap="none" rtlCol="0">
            <a:spAutoFit/>
          </a:bodyPr>
          <a:lstStyle/>
          <a:p>
            <a:r>
              <a:rPr lang="de-DE" sz="1600" i="1" dirty="0" err="1" smtClean="0">
                <a:solidFill>
                  <a:schemeClr val="bg1"/>
                </a:solidFill>
              </a:rPr>
              <a:t>Custodio</a:t>
            </a:r>
            <a:r>
              <a:rPr lang="de-DE" sz="1600" i="1" dirty="0" smtClean="0">
                <a:solidFill>
                  <a:schemeClr val="bg1"/>
                </a:solidFill>
              </a:rPr>
              <a:t> et al., Ann </a:t>
            </a:r>
            <a:r>
              <a:rPr lang="de-DE" sz="1600" i="1" dirty="0" err="1" smtClean="0">
                <a:solidFill>
                  <a:schemeClr val="bg1"/>
                </a:solidFill>
              </a:rPr>
              <a:t>Oncol</a:t>
            </a:r>
            <a:r>
              <a:rPr lang="de-DE" sz="1600" i="1" dirty="0" smtClean="0">
                <a:solidFill>
                  <a:schemeClr val="bg1"/>
                </a:solidFill>
              </a:rPr>
              <a:t> 2014</a:t>
            </a:r>
            <a:endParaRPr lang="de-DE" sz="1600" i="1" dirty="0">
              <a:solidFill>
                <a:schemeClr val="bg1"/>
              </a:solidFill>
            </a:endParaRPr>
          </a:p>
        </p:txBody>
      </p:sp>
      <p:pic>
        <p:nvPicPr>
          <p:cNvPr id="5" name="Sound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75419484"/>
      </p:ext>
    </p:extLst>
  </p:cSld>
  <p:clrMapOvr>
    <a:masterClrMapping/>
  </p:clrMapOvr>
  <mc:AlternateContent xmlns:mc="http://schemas.openxmlformats.org/markup-compatibility/2006" xmlns:p14="http://schemas.microsoft.com/office/powerpoint/2010/main">
    <mc:Choice Requires="p14">
      <p:transition spd="slow" p14:dur="2000" advTm="61143"/>
    </mc:Choice>
    <mc:Fallback xmlns="">
      <p:transition spd="slow" advTm="611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342900" indent="-342900">
              <a:spcAft>
                <a:spcPts val="1200"/>
              </a:spcAft>
              <a:buFont typeface="Wingdings" charset="2"/>
              <a:buChar char="Ø"/>
            </a:pPr>
            <a:r>
              <a:rPr lang="de-DE" sz="2400" dirty="0" smtClean="0">
                <a:solidFill>
                  <a:srgbClr val="00925A"/>
                </a:solidFill>
              </a:rPr>
              <a:t>prospektive Studien</a:t>
            </a:r>
          </a:p>
          <a:p>
            <a:pPr marL="342900" indent="-342900">
              <a:spcAft>
                <a:spcPts val="1200"/>
              </a:spcAft>
              <a:buFont typeface="Wingdings" charset="2"/>
              <a:buChar char="Ø"/>
            </a:pPr>
            <a:r>
              <a:rPr lang="de-DE" sz="2400" dirty="0" smtClean="0">
                <a:solidFill>
                  <a:srgbClr val="00925A"/>
                </a:solidFill>
              </a:rPr>
              <a:t>standardisierte Erhebung der Symptomatik nach </a:t>
            </a:r>
            <a:r>
              <a:rPr lang="de-DE" sz="2400" dirty="0" err="1" smtClean="0">
                <a:solidFill>
                  <a:srgbClr val="00925A"/>
                </a:solidFill>
              </a:rPr>
              <a:t>CTC-Kriterien</a:t>
            </a:r>
            <a:endParaRPr lang="de-DE" sz="2400" dirty="0" smtClean="0">
              <a:solidFill>
                <a:srgbClr val="00925A"/>
              </a:solidFill>
            </a:endParaRPr>
          </a:p>
          <a:p>
            <a:pPr marL="342900" indent="-342900">
              <a:spcAft>
                <a:spcPts val="1200"/>
              </a:spcAft>
              <a:buFont typeface="Wingdings" charset="2"/>
              <a:buChar char="Ø"/>
            </a:pPr>
            <a:r>
              <a:rPr lang="de-DE" sz="2400" dirty="0" smtClean="0">
                <a:solidFill>
                  <a:srgbClr val="00925A"/>
                </a:solidFill>
              </a:rPr>
              <a:t>besseres </a:t>
            </a:r>
            <a:r>
              <a:rPr lang="de-DE" sz="2400" dirty="0" err="1" smtClean="0">
                <a:solidFill>
                  <a:srgbClr val="00925A"/>
                </a:solidFill>
              </a:rPr>
              <a:t>Monitoring</a:t>
            </a:r>
            <a:endParaRPr lang="de-DE" sz="2400" dirty="0" smtClean="0">
              <a:solidFill>
                <a:srgbClr val="00925A"/>
              </a:solidFill>
            </a:endParaRPr>
          </a:p>
          <a:p>
            <a:pPr marL="342900" indent="-342900">
              <a:spcAft>
                <a:spcPts val="1200"/>
              </a:spcAft>
              <a:buFont typeface="Wingdings" charset="2"/>
              <a:buChar char="Ø"/>
            </a:pPr>
            <a:r>
              <a:rPr lang="de-DE" sz="2400" dirty="0" err="1" smtClean="0">
                <a:solidFill>
                  <a:srgbClr val="00925A"/>
                </a:solidFill>
              </a:rPr>
              <a:t>Symptom-Assessment</a:t>
            </a:r>
            <a:r>
              <a:rPr lang="de-DE" sz="2400" dirty="0" smtClean="0">
                <a:solidFill>
                  <a:srgbClr val="00925A"/>
                </a:solidFill>
              </a:rPr>
              <a:t> kombiniert mit </a:t>
            </a:r>
            <a:r>
              <a:rPr lang="de-DE" sz="2400" i="1" dirty="0" smtClean="0">
                <a:solidFill>
                  <a:srgbClr val="00925A"/>
                </a:solidFill>
              </a:rPr>
              <a:t>Patient </a:t>
            </a:r>
            <a:r>
              <a:rPr lang="de-DE" sz="2400" i="1" dirty="0" err="1" smtClean="0">
                <a:solidFill>
                  <a:srgbClr val="00925A"/>
                </a:solidFill>
              </a:rPr>
              <a:t>Reported</a:t>
            </a:r>
            <a:r>
              <a:rPr lang="de-DE" sz="2400" i="1" dirty="0" smtClean="0">
                <a:solidFill>
                  <a:srgbClr val="00925A"/>
                </a:solidFill>
              </a:rPr>
              <a:t> </a:t>
            </a:r>
            <a:r>
              <a:rPr lang="de-DE" sz="2400" i="1" dirty="0" err="1" smtClean="0">
                <a:solidFill>
                  <a:srgbClr val="00925A"/>
                </a:solidFill>
              </a:rPr>
              <a:t>Outcomes</a:t>
            </a:r>
            <a:r>
              <a:rPr lang="de-DE" sz="2400" dirty="0" smtClean="0">
                <a:solidFill>
                  <a:srgbClr val="00925A"/>
                </a:solidFill>
              </a:rPr>
              <a:t> (PRO)</a:t>
            </a:r>
          </a:p>
          <a:p>
            <a:pPr marL="342900" indent="-342900">
              <a:spcAft>
                <a:spcPts val="1200"/>
              </a:spcAft>
              <a:buFont typeface="Wingdings" charset="2"/>
              <a:buChar char="Ø"/>
            </a:pPr>
            <a:endParaRPr lang="de-DE" sz="2400" dirty="0">
              <a:solidFill>
                <a:srgbClr val="00925A"/>
              </a:solidFill>
            </a:endParaRPr>
          </a:p>
        </p:txBody>
      </p:sp>
      <p:sp>
        <p:nvSpPr>
          <p:cNvPr id="3" name="Titel 2"/>
          <p:cNvSpPr>
            <a:spLocks noGrp="1"/>
          </p:cNvSpPr>
          <p:nvPr>
            <p:ph type="ctrTitle"/>
          </p:nvPr>
        </p:nvSpPr>
        <p:spPr>
          <a:xfrm>
            <a:off x="467543" y="381000"/>
            <a:ext cx="8281167" cy="365125"/>
          </a:xfrm>
        </p:spPr>
        <p:txBody>
          <a:bodyPr/>
          <a:lstStyle/>
          <a:p>
            <a:r>
              <a:rPr lang="de-DE" dirty="0" smtClean="0"/>
              <a:t>Für die Zukunft</a:t>
            </a:r>
            <a:endParaRPr lang="de-DE"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91159024"/>
      </p:ext>
    </p:extLst>
  </p:cSld>
  <p:clrMapOvr>
    <a:masterClrMapping/>
  </p:clrMapOvr>
  <mc:AlternateContent xmlns:mc="http://schemas.openxmlformats.org/markup-compatibility/2006" xmlns:p14="http://schemas.microsoft.com/office/powerpoint/2010/main">
    <mc:Choice Requires="p14">
      <p:transition spd="slow" p14:dur="2000" advTm="31764"/>
    </mc:Choice>
    <mc:Fallback xmlns="">
      <p:transition spd="slow" advTm="317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Spezialsprechstunde</a:t>
            </a:r>
            <a:endParaRPr lang="de-DE" dirty="0"/>
          </a:p>
        </p:txBody>
      </p:sp>
      <p:pic>
        <p:nvPicPr>
          <p:cNvPr id="7" name="Grafik 6"/>
          <p:cNvPicPr>
            <a:picLocks noChangeAspect="1"/>
          </p:cNvPicPr>
          <p:nvPr/>
        </p:nvPicPr>
        <p:blipFill>
          <a:blip r:embed="rId4"/>
          <a:stretch>
            <a:fillRect/>
          </a:stretch>
        </p:blipFill>
        <p:spPr>
          <a:xfrm>
            <a:off x="2050859" y="1449312"/>
            <a:ext cx="2371392" cy="4788000"/>
          </a:xfrm>
          <a:prstGeom prst="rect">
            <a:avLst/>
          </a:prstGeom>
        </p:spPr>
      </p:pic>
      <p:pic>
        <p:nvPicPr>
          <p:cNvPr id="8" name="Grafik 7"/>
          <p:cNvPicPr>
            <a:picLocks noChangeAspect="1"/>
          </p:cNvPicPr>
          <p:nvPr/>
        </p:nvPicPr>
        <p:blipFill>
          <a:blip r:embed="rId5"/>
          <a:stretch>
            <a:fillRect/>
          </a:stretch>
        </p:blipFill>
        <p:spPr>
          <a:xfrm>
            <a:off x="4636418" y="1449312"/>
            <a:ext cx="2383854" cy="4788000"/>
          </a:xfrm>
          <a:prstGeom prst="rect">
            <a:avLst/>
          </a:prstGeo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10614245"/>
      </p:ext>
    </p:extLst>
  </p:cSld>
  <p:clrMapOvr>
    <a:masterClrMapping/>
  </p:clrMapOvr>
  <mc:AlternateContent xmlns:mc="http://schemas.openxmlformats.org/markup-compatibility/2006" xmlns:p14="http://schemas.microsoft.com/office/powerpoint/2010/main">
    <mc:Choice Requires="p14">
      <p:transition spd="slow" p14:dur="2000" advTm="61810"/>
    </mc:Choice>
    <mc:Fallback xmlns="">
      <p:transition spd="slow" advTm="618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1560" y="1178644"/>
            <a:ext cx="7562850" cy="5346700"/>
          </a:xfrm>
        </p:spPr>
      </p:pic>
      <p:pic>
        <p:nvPicPr>
          <p:cNvPr id="8" name="Sound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403094964"/>
      </p:ext>
    </p:extLst>
  </p:cSld>
  <p:clrMapOvr>
    <a:masterClrMapping/>
  </p:clrMapOvr>
  <mc:AlternateContent xmlns:mc="http://schemas.openxmlformats.org/markup-compatibility/2006" xmlns:p14="http://schemas.microsoft.com/office/powerpoint/2010/main">
    <mc:Choice Requires="p14">
      <p:transition spd="slow" p14:dur="2000" advTm="94133"/>
    </mc:Choice>
    <mc:Fallback xmlns="">
      <p:transition spd="slow" advTm="941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de-DE" dirty="0" smtClean="0"/>
              <a:t>Danke für Ihre Aufmerksamkeit!</a:t>
            </a:r>
            <a:endParaRPr lang="de-DE" dirty="0"/>
          </a:p>
        </p:txBody>
      </p:sp>
      <p:sp>
        <p:nvSpPr>
          <p:cNvPr id="2" name="Textfeld 1"/>
          <p:cNvSpPr txBox="1"/>
          <p:nvPr/>
        </p:nvSpPr>
        <p:spPr bwMode="gray">
          <a:xfrm>
            <a:off x="467544" y="6597352"/>
            <a:ext cx="2385268" cy="276999"/>
          </a:xfrm>
          <a:prstGeom prst="rect">
            <a:avLst/>
          </a:prstGeom>
          <a:noFill/>
        </p:spPr>
        <p:txBody>
          <a:bodyPr wrap="none" lIns="0" tIns="0" rIns="0" bIns="0" rtlCol="0">
            <a:spAutoFit/>
          </a:bodyPr>
          <a:lstStyle/>
          <a:p>
            <a:r>
              <a:rPr lang="de-DE" i="1">
                <a:solidFill>
                  <a:schemeClr val="bg1"/>
                </a:solidFill>
              </a:rPr>
              <a:t>g</a:t>
            </a:r>
            <a:r>
              <a:rPr lang="de-DE" i="1" smtClean="0">
                <a:solidFill>
                  <a:schemeClr val="bg1"/>
                </a:solidFill>
              </a:rPr>
              <a:t>.schilling@asklepios.com</a:t>
            </a:r>
            <a:endParaRPr lang="de-DE" i="1" dirty="0" smtClean="0">
              <a:solidFill>
                <a:schemeClr val="bg1"/>
              </a:solidFill>
            </a:endParaRPr>
          </a:p>
        </p:txBody>
      </p:sp>
      <p:sp>
        <p:nvSpPr>
          <p:cNvPr id="3" name="Inhaltsplatzhalter 2"/>
          <p:cNvSpPr>
            <a:spLocks noGrp="1"/>
          </p:cNvSpPr>
          <p:nvPr>
            <p:ph idx="1"/>
          </p:nvPr>
        </p:nvSpPr>
        <p:spPr/>
        <p:txBody>
          <a:bodyPr/>
          <a:lstStyle/>
          <a:p>
            <a:endParaRPr lang="de-DE"/>
          </a:p>
        </p:txBody>
      </p:sp>
      <p:pic>
        <p:nvPicPr>
          <p:cNvPr id="6" name="Inhaltsplatzhalter 6"/>
          <p:cNvPicPr>
            <a:picLocks noChangeAspect="1"/>
          </p:cNvPicPr>
          <p:nvPr/>
        </p:nvPicPr>
        <p:blipFill>
          <a:blip r:embed="rId4"/>
          <a:stretch>
            <a:fillRect/>
          </a:stretch>
        </p:blipFill>
        <p:spPr bwMode="gray">
          <a:xfrm>
            <a:off x="375677" y="1052736"/>
            <a:ext cx="8318769" cy="5544000"/>
          </a:xfrm>
          <a:prstGeom prst="rect">
            <a:avLst/>
          </a:prstGeom>
        </p:spPr>
      </p:pic>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83929009"/>
      </p:ext>
    </p:extLst>
  </p:cSld>
  <p:clrMapOvr>
    <a:masterClrMapping/>
  </p:clrMapOvr>
  <mc:AlternateContent xmlns:mc="http://schemas.openxmlformats.org/markup-compatibility/2006" xmlns:p14="http://schemas.microsoft.com/office/powerpoint/2010/main">
    <mc:Choice Requires="p14">
      <p:transition spd="slow" p14:dur="2000" advTm="14937"/>
    </mc:Choice>
    <mc:Fallback xmlns="">
      <p:transition spd="slow" advTm="14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Andere Ursachen für Polyneuropathie</a:t>
            </a:r>
            <a:endParaRPr lang="de-DE" dirty="0"/>
          </a:p>
        </p:txBody>
      </p:sp>
      <p:sp>
        <p:nvSpPr>
          <p:cNvPr id="3" name="Inhaltsplatzhalter 2"/>
          <p:cNvSpPr>
            <a:spLocks noGrp="1"/>
          </p:cNvSpPr>
          <p:nvPr>
            <p:ph idx="1"/>
          </p:nvPr>
        </p:nvSpPr>
        <p:spPr>
          <a:xfrm>
            <a:off x="395536" y="1700262"/>
            <a:ext cx="8353176" cy="4681066"/>
          </a:xfrm>
        </p:spPr>
        <p:txBody>
          <a:bodyPr/>
          <a:lstStyle/>
          <a:p>
            <a:pPr marL="342900" indent="-342900">
              <a:spcAft>
                <a:spcPts val="600"/>
              </a:spcAft>
              <a:buFont typeface="Wingdings" charset="2"/>
              <a:buChar char="Ø"/>
            </a:pPr>
            <a:r>
              <a:rPr lang="de-DE" sz="2400" dirty="0" smtClean="0"/>
              <a:t>Diabetes mellitus</a:t>
            </a:r>
          </a:p>
          <a:p>
            <a:pPr marL="342900" indent="-342900">
              <a:spcAft>
                <a:spcPts val="600"/>
              </a:spcAft>
              <a:buFont typeface="Wingdings" charset="2"/>
              <a:buChar char="Ø"/>
            </a:pPr>
            <a:r>
              <a:rPr lang="de-DE" sz="2400" dirty="0" smtClean="0"/>
              <a:t>Alkoholismus</a:t>
            </a:r>
          </a:p>
          <a:p>
            <a:pPr marL="342900" indent="-342900">
              <a:spcAft>
                <a:spcPts val="600"/>
              </a:spcAft>
              <a:buFont typeface="Wingdings" charset="2"/>
              <a:buChar char="Ø"/>
            </a:pPr>
            <a:r>
              <a:rPr lang="de-DE" sz="2400" dirty="0" smtClean="0"/>
              <a:t>Infektionskrankheiten (HIV, Zoster, Borreliose)</a:t>
            </a:r>
          </a:p>
          <a:p>
            <a:pPr marL="342900" indent="-342900">
              <a:spcAft>
                <a:spcPts val="600"/>
              </a:spcAft>
              <a:buFont typeface="Wingdings" charset="2"/>
              <a:buChar char="Ø"/>
            </a:pPr>
            <a:r>
              <a:rPr lang="de-DE" sz="2400" dirty="0" smtClean="0"/>
              <a:t>Autoimmunerkrankungen</a:t>
            </a:r>
          </a:p>
          <a:p>
            <a:pPr marL="342900" indent="-342900">
              <a:spcAft>
                <a:spcPts val="600"/>
              </a:spcAft>
              <a:buFont typeface="Wingdings" charset="2"/>
              <a:buChar char="Ø"/>
            </a:pPr>
            <a:r>
              <a:rPr lang="de-DE" sz="2400" dirty="0" smtClean="0"/>
              <a:t>Durchblutungsstörungen</a:t>
            </a:r>
          </a:p>
          <a:p>
            <a:pPr marL="342900" indent="-342900">
              <a:spcAft>
                <a:spcPts val="600"/>
              </a:spcAft>
              <a:buFont typeface="Wingdings" charset="2"/>
              <a:buChar char="Ø"/>
            </a:pPr>
            <a:r>
              <a:rPr lang="de-DE" sz="2400" dirty="0" smtClean="0"/>
              <a:t>Medikamente</a:t>
            </a:r>
          </a:p>
          <a:p>
            <a:pPr marL="342900" indent="-342900">
              <a:spcAft>
                <a:spcPts val="600"/>
              </a:spcAft>
              <a:buFont typeface="Wingdings" charset="2"/>
              <a:buChar char="Ø"/>
            </a:pPr>
            <a:r>
              <a:rPr lang="de-DE" sz="2400" dirty="0" smtClean="0"/>
              <a:t>erbliche Polyneuropathie</a:t>
            </a:r>
          </a:p>
          <a:p>
            <a:pPr marL="342900" indent="-342900">
              <a:spcAft>
                <a:spcPts val="600"/>
              </a:spcAft>
              <a:buFont typeface="Wingdings" charset="2"/>
              <a:buChar char="Ø"/>
            </a:pPr>
            <a:r>
              <a:rPr lang="de-DE" sz="2400" dirty="0" smtClean="0"/>
              <a:t>Nährstoffmangel durch Fehlernährung oder Magen-Darm-Erkrankungen (</a:t>
            </a:r>
            <a:r>
              <a:rPr lang="de-DE" sz="2400" dirty="0" err="1" smtClean="0"/>
              <a:t>Vit</a:t>
            </a:r>
            <a:r>
              <a:rPr lang="de-DE" sz="2400" dirty="0" smtClean="0"/>
              <a:t>. B6, </a:t>
            </a:r>
            <a:r>
              <a:rPr lang="de-DE" sz="2400" dirty="0" err="1" smtClean="0"/>
              <a:t>Vit</a:t>
            </a:r>
            <a:r>
              <a:rPr lang="de-DE" sz="2400" dirty="0" smtClean="0"/>
              <a:t>. B12, </a:t>
            </a:r>
            <a:r>
              <a:rPr lang="de-DE" sz="2400" dirty="0" err="1" smtClean="0"/>
              <a:t>Vit</a:t>
            </a:r>
            <a:r>
              <a:rPr lang="de-DE" sz="2400" dirty="0" smtClean="0"/>
              <a:t>. E, Folsäure)</a:t>
            </a:r>
          </a:p>
          <a:p>
            <a:pPr marL="342900" indent="-342900">
              <a:spcAft>
                <a:spcPts val="600"/>
              </a:spcAft>
              <a:buFont typeface="Wingdings" charset="2"/>
              <a:buChar char="Ø"/>
            </a:pPr>
            <a:r>
              <a:rPr lang="de-DE" sz="2400" dirty="0" smtClean="0"/>
              <a:t>Nervengifte (Blei, Arsen, Thallium)</a:t>
            </a:r>
            <a:endParaRPr lang="de-DE" sz="2400" dirty="0"/>
          </a:p>
        </p:txBody>
      </p:sp>
      <p:pic>
        <p:nvPicPr>
          <p:cNvPr id="4" name="Grafik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888" y="1124744"/>
            <a:ext cx="2134708" cy="141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888" y="3068638"/>
            <a:ext cx="2134708" cy="142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Sound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1184930"/>
      </p:ext>
    </p:extLst>
  </p:cSld>
  <p:clrMapOvr>
    <a:masterClrMapping/>
  </p:clrMapOvr>
  <mc:AlternateContent xmlns:mc="http://schemas.openxmlformats.org/markup-compatibility/2006" xmlns:p14="http://schemas.microsoft.com/office/powerpoint/2010/main">
    <mc:Choice Requires="p14">
      <p:transition spd="slow" p14:dur="2000" advTm="42847"/>
    </mc:Choice>
    <mc:Fallback xmlns="">
      <p:transition spd="slow" advTm="428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Inhaltsplatzhalter 3" descr="6.tiff"/>
          <p:cNvPicPr>
            <a:picLocks noGrp="1" noChangeAspect="1"/>
          </p:cNvPicPr>
          <p:nvPr>
            <p:ph idx="1"/>
          </p:nvPr>
        </p:nvPicPr>
        <p:blipFill>
          <a:blip r:embed="rId5"/>
          <a:srcRect l="-64098" r="-64098"/>
          <a:stretch>
            <a:fillRect/>
          </a:stretch>
        </p:blipFill>
        <p:spPr>
          <a:xfrm>
            <a:off x="-1448595" y="1052736"/>
            <a:ext cx="12933363" cy="5635625"/>
          </a:xfrm>
          <a:noFill/>
        </p:spPr>
      </p:pic>
      <p:sp>
        <p:nvSpPr>
          <p:cNvPr id="41987" name="Titel 1"/>
          <p:cNvSpPr>
            <a:spLocks noGrp="1"/>
          </p:cNvSpPr>
          <p:nvPr>
            <p:ph type="title"/>
          </p:nvPr>
        </p:nvSpPr>
        <p:spPr>
          <a:xfrm>
            <a:off x="935705" y="209896"/>
            <a:ext cx="7275146" cy="803275"/>
          </a:xfrm>
        </p:spPr>
        <p:txBody>
          <a:bodyPr/>
          <a:lstStyle/>
          <a:p>
            <a:r>
              <a:rPr lang="de-DE" dirty="0" smtClean="0"/>
              <a:t>Chemotherapie induzierte Neuropathie</a:t>
            </a:r>
          </a:p>
        </p:txBody>
      </p:sp>
      <p:sp>
        <p:nvSpPr>
          <p:cNvPr id="6" name="Rechteck 5"/>
          <p:cNvSpPr/>
          <p:nvPr/>
        </p:nvSpPr>
        <p:spPr>
          <a:xfrm>
            <a:off x="1752600" y="1052736"/>
            <a:ext cx="457200" cy="216024"/>
          </a:xfrm>
          <a:prstGeom prst="rect">
            <a:avLst/>
          </a:prstGeom>
          <a:solidFill>
            <a:srgbClr val="0F699A"/>
          </a:solidFill>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de-DE"/>
          </a:p>
        </p:txBody>
      </p:sp>
      <p:sp>
        <p:nvSpPr>
          <p:cNvPr id="7" name="Rechteck 6"/>
          <p:cNvSpPr/>
          <p:nvPr/>
        </p:nvSpPr>
        <p:spPr>
          <a:xfrm>
            <a:off x="5724128" y="1052736"/>
            <a:ext cx="1065212" cy="201612"/>
          </a:xfrm>
          <a:prstGeom prst="rect">
            <a:avLst/>
          </a:prstGeom>
          <a:solidFill>
            <a:srgbClr val="0F699A"/>
          </a:solidFill>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de-DE"/>
          </a:p>
        </p:txBody>
      </p:sp>
      <p:sp>
        <p:nvSpPr>
          <p:cNvPr id="41991" name="Textfeld 7"/>
          <p:cNvSpPr txBox="1">
            <a:spLocks noChangeArrowheads="1"/>
          </p:cNvSpPr>
          <p:nvPr/>
        </p:nvSpPr>
        <p:spPr bwMode="auto">
          <a:xfrm rot="16200000">
            <a:off x="-918541" y="3331381"/>
            <a:ext cx="5615924" cy="338554"/>
          </a:xfrm>
          <a:prstGeom prst="rect">
            <a:avLst/>
          </a:prstGeom>
          <a:noFill/>
          <a:ln w="9525">
            <a:noFill/>
            <a:miter lim="800000"/>
            <a:headEnd/>
            <a:tailEnd/>
          </a:ln>
        </p:spPr>
        <p:txBody>
          <a:bodyPr wrap="square">
            <a:prstTxWarp prst="textNoShape">
              <a:avLst/>
            </a:prstTxWarp>
            <a:spAutoFit/>
          </a:bodyPr>
          <a:lstStyle/>
          <a:p>
            <a:r>
              <a:rPr lang="de-DE" sz="1600" i="1" dirty="0" smtClean="0">
                <a:solidFill>
                  <a:srgbClr val="000000"/>
                </a:solidFill>
              </a:rPr>
              <a:t>mod. nach </a:t>
            </a:r>
            <a:r>
              <a:rPr lang="de-DE" sz="1600" i="1" dirty="0" err="1" smtClean="0">
                <a:solidFill>
                  <a:srgbClr val="000000"/>
                </a:solidFill>
              </a:rPr>
              <a:t>Vass</a:t>
            </a:r>
            <a:r>
              <a:rPr lang="de-DE" sz="1600" i="1" dirty="0" smtClean="0">
                <a:solidFill>
                  <a:srgbClr val="000000"/>
                </a:solidFill>
              </a:rPr>
              <a:t> </a:t>
            </a:r>
            <a:r>
              <a:rPr lang="de-DE" sz="1600" i="1" dirty="0">
                <a:solidFill>
                  <a:srgbClr val="000000"/>
                </a:solidFill>
              </a:rPr>
              <a:t>et </a:t>
            </a:r>
            <a:r>
              <a:rPr lang="de-DE" sz="1600" i="1" dirty="0" smtClean="0">
                <a:solidFill>
                  <a:srgbClr val="000000"/>
                </a:solidFill>
              </a:rPr>
              <a:t>al.</a:t>
            </a:r>
            <a:r>
              <a:rPr lang="de-DE" sz="1600" i="1" dirty="0">
                <a:solidFill>
                  <a:srgbClr val="000000"/>
                </a:solidFill>
              </a:rPr>
              <a:t>, J </a:t>
            </a:r>
            <a:r>
              <a:rPr lang="de-DE" sz="1600" i="1" dirty="0" err="1">
                <a:solidFill>
                  <a:srgbClr val="000000"/>
                </a:solidFill>
              </a:rPr>
              <a:t>Neurol</a:t>
            </a:r>
            <a:r>
              <a:rPr lang="de-DE" sz="1600" i="1" dirty="0">
                <a:solidFill>
                  <a:srgbClr val="000000"/>
                </a:solidFill>
              </a:rPr>
              <a:t>, </a:t>
            </a:r>
            <a:r>
              <a:rPr lang="de-DE" sz="1600" i="1" dirty="0" err="1">
                <a:solidFill>
                  <a:srgbClr val="000000"/>
                </a:solidFill>
              </a:rPr>
              <a:t>Neurochir</a:t>
            </a:r>
            <a:r>
              <a:rPr lang="de-DE" sz="1600" i="1" dirty="0">
                <a:solidFill>
                  <a:srgbClr val="000000"/>
                </a:solidFill>
              </a:rPr>
              <a:t>, </a:t>
            </a:r>
            <a:r>
              <a:rPr lang="de-DE" sz="1600" i="1" dirty="0" err="1" smtClean="0">
                <a:solidFill>
                  <a:srgbClr val="000000"/>
                </a:solidFill>
              </a:rPr>
              <a:t>Psychiatr</a:t>
            </a:r>
            <a:r>
              <a:rPr lang="de-DE" sz="1600" i="1" dirty="0" smtClean="0">
                <a:solidFill>
                  <a:srgbClr val="000000"/>
                </a:solidFill>
              </a:rPr>
              <a:t> </a:t>
            </a:r>
            <a:r>
              <a:rPr lang="de-DE" sz="1600" i="1" dirty="0">
                <a:solidFill>
                  <a:srgbClr val="000000"/>
                </a:solidFill>
              </a:rPr>
              <a:t>200</a:t>
            </a:r>
            <a:r>
              <a:rPr lang="de-DE" sz="1600" i="1" dirty="0">
                <a:solidFill>
                  <a:srgbClr val="151490"/>
                </a:solidFill>
              </a:rPr>
              <a:t>9</a:t>
            </a:r>
          </a:p>
        </p:txBody>
      </p:sp>
      <p:cxnSp>
        <p:nvCxnSpPr>
          <p:cNvPr id="9" name="Gerade Verbindung 8"/>
          <p:cNvCxnSpPr/>
          <p:nvPr/>
        </p:nvCxnSpPr>
        <p:spPr>
          <a:xfrm rot="5400000">
            <a:off x="4589463" y="3952875"/>
            <a:ext cx="5602288" cy="1587"/>
          </a:xfrm>
          <a:prstGeom prst="line">
            <a:avLst/>
          </a:prstGeom>
          <a:ln w="9525" cap="flat" cmpd="sng" algn="ctr">
            <a:solidFill>
              <a:srgbClr val="00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 name="Textfeld 9"/>
          <p:cNvSpPr txBox="1"/>
          <p:nvPr/>
        </p:nvSpPr>
        <p:spPr>
          <a:xfrm>
            <a:off x="7855494" y="1971955"/>
            <a:ext cx="1184940" cy="369332"/>
          </a:xfrm>
          <a:prstGeom prst="rect">
            <a:avLst/>
          </a:prstGeom>
          <a:noFill/>
        </p:spPr>
        <p:txBody>
          <a:bodyPr wrap="none" rtlCol="0">
            <a:spAutoFit/>
          </a:bodyPr>
          <a:lstStyle/>
          <a:p>
            <a:r>
              <a:rPr lang="de-DE" dirty="0" smtClean="0">
                <a:solidFill>
                  <a:srgbClr val="FF0000"/>
                </a:solidFill>
              </a:rPr>
              <a:t>„</a:t>
            </a:r>
            <a:r>
              <a:rPr lang="de-DE" dirty="0" err="1" smtClean="0">
                <a:solidFill>
                  <a:srgbClr val="FF0000"/>
                </a:solidFill>
              </a:rPr>
              <a:t>Coasting</a:t>
            </a:r>
            <a:r>
              <a:rPr lang="de-DE" dirty="0" smtClean="0">
                <a:solidFill>
                  <a:srgbClr val="FF0000"/>
                </a:solidFill>
              </a:rPr>
              <a:t>“</a:t>
            </a:r>
            <a:endParaRPr lang="de-DE" dirty="0">
              <a:solidFill>
                <a:srgbClr val="FF0000"/>
              </a:solidFill>
            </a:endParaRPr>
          </a:p>
        </p:txBody>
      </p:sp>
      <p:sp>
        <p:nvSpPr>
          <p:cNvPr id="14" name="Textfeld 13"/>
          <p:cNvSpPr txBox="1"/>
          <p:nvPr/>
        </p:nvSpPr>
        <p:spPr>
          <a:xfrm>
            <a:off x="7870469" y="3440668"/>
            <a:ext cx="1184940" cy="369332"/>
          </a:xfrm>
          <a:prstGeom prst="rect">
            <a:avLst/>
          </a:prstGeom>
          <a:noFill/>
        </p:spPr>
        <p:txBody>
          <a:bodyPr wrap="none" rtlCol="0">
            <a:spAutoFit/>
          </a:bodyPr>
          <a:lstStyle/>
          <a:p>
            <a:r>
              <a:rPr lang="de-DE" dirty="0" smtClean="0">
                <a:solidFill>
                  <a:srgbClr val="FF0000"/>
                </a:solidFill>
              </a:rPr>
              <a:t>„</a:t>
            </a:r>
            <a:r>
              <a:rPr lang="de-DE" dirty="0" err="1" smtClean="0">
                <a:solidFill>
                  <a:srgbClr val="FF0000"/>
                </a:solidFill>
              </a:rPr>
              <a:t>Coasting</a:t>
            </a:r>
            <a:r>
              <a:rPr lang="de-DE" dirty="0" smtClean="0">
                <a:solidFill>
                  <a:srgbClr val="FF0000"/>
                </a:solidFill>
              </a:rPr>
              <a:t>“</a:t>
            </a:r>
            <a:endParaRPr lang="de-DE" dirty="0">
              <a:solidFill>
                <a:srgbClr val="FF0000"/>
              </a:solidFill>
            </a:endParaRPr>
          </a:p>
        </p:txBody>
      </p:sp>
      <p:pic>
        <p:nvPicPr>
          <p:cNvPr id="11" name="Grafik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1799" y="2663825"/>
            <a:ext cx="1547812"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491964109"/>
      </p:ext>
    </p:extLst>
  </p:cSld>
  <p:clrMapOvr>
    <a:masterClrMapping/>
  </p:clrMapOvr>
  <mc:AlternateContent xmlns:mc="http://schemas.openxmlformats.org/markup-compatibility/2006" xmlns:p14="http://schemas.microsoft.com/office/powerpoint/2010/main">
    <mc:Choice Requires="p14">
      <p:transition spd="slow" p14:dur="2000" advTm="45535"/>
    </mc:Choice>
    <mc:Fallback xmlns="">
      <p:transition spd="slow" advTm="455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40491" y="1427481"/>
          <a:ext cx="8229600" cy="4668520"/>
        </p:xfrm>
        <a:graphic>
          <a:graphicData uri="http://schemas.openxmlformats.org/drawingml/2006/table">
            <a:tbl>
              <a:tblPr firstRow="1" bandRow="1">
                <a:tableStyleId>{16D9F66E-5EB9-4882-86FB-DCBF35E3C3E4}</a:tableStyleId>
              </a:tblPr>
              <a:tblGrid>
                <a:gridCol w="2793522">
                  <a:extLst>
                    <a:ext uri="{9D8B030D-6E8A-4147-A177-3AD203B41FA5}">
                      <a16:colId xmlns:a16="http://schemas.microsoft.com/office/drawing/2014/main" val="20000"/>
                    </a:ext>
                  </a:extLst>
                </a:gridCol>
                <a:gridCol w="5436078">
                  <a:extLst>
                    <a:ext uri="{9D8B030D-6E8A-4147-A177-3AD203B41FA5}">
                      <a16:colId xmlns:a16="http://schemas.microsoft.com/office/drawing/2014/main" val="20001"/>
                    </a:ext>
                  </a:extLst>
                </a:gridCol>
              </a:tblGrid>
              <a:tr h="370840">
                <a:tc>
                  <a:txBody>
                    <a:bodyPr/>
                    <a:lstStyle/>
                    <a:p>
                      <a:r>
                        <a:rPr lang="de-DE" b="0" dirty="0" err="1" smtClean="0"/>
                        <a:t>sensomotorisch</a:t>
                      </a:r>
                      <a:endParaRPr lang="de-DE" b="0" dirty="0"/>
                    </a:p>
                  </a:txBody>
                  <a:tcPr/>
                </a:tc>
                <a:tc>
                  <a:txBody>
                    <a:bodyPr/>
                    <a:lstStyle/>
                    <a:p>
                      <a:r>
                        <a:rPr lang="de-DE" sz="1800" b="0" dirty="0" smtClean="0"/>
                        <a:t>Haupttyp,</a:t>
                      </a:r>
                      <a:r>
                        <a:rPr lang="de-DE" sz="1800" b="0" baseline="0" dirty="0" smtClean="0"/>
                        <a:t> Betonung der </a:t>
                      </a:r>
                      <a:r>
                        <a:rPr lang="de-DE" sz="1800" b="0" baseline="0" dirty="0" err="1" smtClean="0"/>
                        <a:t>sensor</a:t>
                      </a:r>
                      <a:r>
                        <a:rPr lang="de-DE" sz="1800" b="0" baseline="0" dirty="0" smtClean="0"/>
                        <a:t>. Komponente, </a:t>
                      </a:r>
                      <a:r>
                        <a:rPr lang="de-DE" sz="1800" b="0" baseline="0" dirty="0" err="1" smtClean="0"/>
                        <a:t>motor</a:t>
                      </a:r>
                      <a:r>
                        <a:rPr lang="de-DE" sz="1800" b="0" baseline="0" dirty="0" smtClean="0"/>
                        <a:t>. Symptome selten</a:t>
                      </a:r>
                      <a:endParaRPr lang="de-DE" sz="1800" b="0" dirty="0"/>
                    </a:p>
                  </a:txBody>
                  <a:tcPr/>
                </a:tc>
                <a:extLst>
                  <a:ext uri="{0D108BD9-81ED-4DB2-BD59-A6C34878D82A}">
                    <a16:rowId xmlns:a16="http://schemas.microsoft.com/office/drawing/2014/main" val="10000"/>
                  </a:ext>
                </a:extLst>
              </a:tr>
              <a:tr h="370840">
                <a:tc>
                  <a:txBody>
                    <a:bodyPr/>
                    <a:lstStyle/>
                    <a:p>
                      <a:r>
                        <a:rPr lang="de-DE" dirty="0" smtClean="0"/>
                        <a:t>sensorisch</a:t>
                      </a:r>
                      <a:endParaRPr lang="de-DE" dirty="0"/>
                    </a:p>
                  </a:txBody>
                  <a:tcPr/>
                </a:tc>
                <a:tc>
                  <a:txBody>
                    <a:bodyPr/>
                    <a:lstStyle/>
                    <a:p>
                      <a:r>
                        <a:rPr lang="de-DE" sz="1800" dirty="0" smtClean="0"/>
                        <a:t>Gefühlsstörungen, Taubheit, Missempfindungen, Schmerzen</a:t>
                      </a:r>
                      <a:endParaRPr lang="de-DE" sz="1800" dirty="0"/>
                    </a:p>
                  </a:txBody>
                  <a:tcPr/>
                </a:tc>
                <a:extLst>
                  <a:ext uri="{0D108BD9-81ED-4DB2-BD59-A6C34878D82A}">
                    <a16:rowId xmlns:a16="http://schemas.microsoft.com/office/drawing/2014/main" val="10001"/>
                  </a:ext>
                </a:extLst>
              </a:tr>
              <a:tr h="370840">
                <a:tc>
                  <a:txBody>
                    <a:bodyPr/>
                    <a:lstStyle/>
                    <a:p>
                      <a:r>
                        <a:rPr lang="de-DE" dirty="0" smtClean="0"/>
                        <a:t>motorisch</a:t>
                      </a:r>
                      <a:endParaRPr lang="de-DE" dirty="0"/>
                    </a:p>
                  </a:txBody>
                  <a:tcPr/>
                </a:tc>
                <a:tc>
                  <a:txBody>
                    <a:bodyPr/>
                    <a:lstStyle/>
                    <a:p>
                      <a:r>
                        <a:rPr lang="de-DE" sz="1800" dirty="0" smtClean="0"/>
                        <a:t>rein </a:t>
                      </a:r>
                      <a:r>
                        <a:rPr lang="de-DE" sz="1800" dirty="0" err="1" smtClean="0"/>
                        <a:t>motor</a:t>
                      </a:r>
                      <a:r>
                        <a:rPr lang="de-DE" sz="1800" dirty="0" smtClean="0"/>
                        <a:t>. selten, </a:t>
                      </a:r>
                      <a:r>
                        <a:rPr lang="de-DE" sz="1800" dirty="0" err="1" smtClean="0"/>
                        <a:t>Monoparesen</a:t>
                      </a:r>
                      <a:r>
                        <a:rPr lang="de-DE" sz="1800" dirty="0" smtClean="0"/>
                        <a:t> (</a:t>
                      </a:r>
                      <a:r>
                        <a:rPr lang="de-DE" sz="1800" dirty="0" err="1" smtClean="0"/>
                        <a:t>Radialis</a:t>
                      </a:r>
                      <a:r>
                        <a:rPr lang="de-DE" sz="1800" dirty="0" smtClean="0"/>
                        <a:t>, </a:t>
                      </a:r>
                      <a:r>
                        <a:rPr lang="de-DE" sz="1800" dirty="0" err="1" smtClean="0"/>
                        <a:t>Peronäus</a:t>
                      </a:r>
                      <a:r>
                        <a:rPr lang="de-DE" sz="1800" dirty="0" smtClean="0"/>
                        <a:t>, Hirnnerven) als lokale Schädigung unter </a:t>
                      </a:r>
                      <a:r>
                        <a:rPr lang="de-DE" sz="1800" dirty="0" err="1" smtClean="0"/>
                        <a:t>Vincristin</a:t>
                      </a:r>
                      <a:r>
                        <a:rPr lang="de-DE" sz="1800" dirty="0" smtClean="0"/>
                        <a:t>, Muskelkrämpfe der kl. Hand- und. Fußmuskeln</a:t>
                      </a:r>
                      <a:endParaRPr lang="de-DE" sz="1800" dirty="0"/>
                    </a:p>
                  </a:txBody>
                  <a:tcPr/>
                </a:tc>
                <a:extLst>
                  <a:ext uri="{0D108BD9-81ED-4DB2-BD59-A6C34878D82A}">
                    <a16:rowId xmlns:a16="http://schemas.microsoft.com/office/drawing/2014/main" val="10002"/>
                  </a:ext>
                </a:extLst>
              </a:tr>
              <a:tr h="370840">
                <a:tc>
                  <a:txBody>
                    <a:bodyPr/>
                    <a:lstStyle/>
                    <a:p>
                      <a:r>
                        <a:rPr lang="de-DE" dirty="0" smtClean="0"/>
                        <a:t>schmerzhaft-sensibel</a:t>
                      </a:r>
                      <a:endParaRPr lang="de-DE" dirty="0"/>
                    </a:p>
                  </a:txBody>
                  <a:tcPr/>
                </a:tc>
                <a:tc>
                  <a:txBody>
                    <a:bodyPr/>
                    <a:lstStyle/>
                    <a:p>
                      <a:r>
                        <a:rPr lang="de-DE" sz="1800" dirty="0" smtClean="0"/>
                        <a:t>eher selten, durch Beteiligung der kl. Fasern („</a:t>
                      </a:r>
                      <a:r>
                        <a:rPr lang="de-DE" sz="1800" dirty="0" err="1" smtClean="0"/>
                        <a:t>small</a:t>
                      </a:r>
                      <a:r>
                        <a:rPr lang="de-DE" sz="1800" dirty="0" smtClean="0"/>
                        <a:t> </a:t>
                      </a:r>
                      <a:r>
                        <a:rPr lang="de-DE" sz="1800" dirty="0" err="1" smtClean="0"/>
                        <a:t>fiber</a:t>
                      </a:r>
                      <a:r>
                        <a:rPr lang="de-DE" sz="1800" dirty="0" smtClean="0"/>
                        <a:t>“), gestörtes Schmerz- und Temperaturempfinden</a:t>
                      </a:r>
                      <a:endParaRPr lang="de-DE" sz="1800" dirty="0"/>
                    </a:p>
                  </a:txBody>
                  <a:tcPr/>
                </a:tc>
                <a:extLst>
                  <a:ext uri="{0D108BD9-81ED-4DB2-BD59-A6C34878D82A}">
                    <a16:rowId xmlns:a16="http://schemas.microsoft.com/office/drawing/2014/main" val="10003"/>
                  </a:ext>
                </a:extLst>
              </a:tr>
              <a:tr h="370840">
                <a:tc>
                  <a:txBody>
                    <a:bodyPr/>
                    <a:lstStyle/>
                    <a:p>
                      <a:r>
                        <a:rPr lang="de-DE" dirty="0" smtClean="0"/>
                        <a:t>sensibel-ataktisch</a:t>
                      </a:r>
                      <a:endParaRPr lang="de-DE" dirty="0"/>
                    </a:p>
                  </a:txBody>
                  <a:tcPr/>
                </a:tc>
                <a:tc>
                  <a:txBody>
                    <a:bodyPr/>
                    <a:lstStyle/>
                    <a:p>
                      <a:r>
                        <a:rPr lang="de-DE" sz="1800" dirty="0" smtClean="0"/>
                        <a:t>Gefühlsstörung,</a:t>
                      </a:r>
                      <a:r>
                        <a:rPr lang="de-DE" sz="1800" baseline="0" dirty="0" smtClean="0"/>
                        <a:t> vorwiegend gr. Fasern, Koordinationsstörungen, </a:t>
                      </a:r>
                      <a:r>
                        <a:rPr lang="de-DE" sz="1800" baseline="0" dirty="0" err="1" smtClean="0"/>
                        <a:t>Ataxie</a:t>
                      </a:r>
                      <a:r>
                        <a:rPr lang="de-DE" sz="1800" baseline="0" dirty="0" smtClean="0"/>
                        <a:t>, Störungen des Lagesinns, gestörtes Vibrationsempfinden</a:t>
                      </a:r>
                      <a:endParaRPr lang="de-DE" sz="1800" dirty="0"/>
                    </a:p>
                  </a:txBody>
                  <a:tcPr/>
                </a:tc>
                <a:extLst>
                  <a:ext uri="{0D108BD9-81ED-4DB2-BD59-A6C34878D82A}">
                    <a16:rowId xmlns:a16="http://schemas.microsoft.com/office/drawing/2014/main" val="10004"/>
                  </a:ext>
                </a:extLst>
              </a:tr>
              <a:tr h="370840">
                <a:tc>
                  <a:txBody>
                    <a:bodyPr/>
                    <a:lstStyle/>
                    <a:p>
                      <a:r>
                        <a:rPr lang="de-DE" dirty="0" smtClean="0"/>
                        <a:t>autonom</a:t>
                      </a:r>
                      <a:endParaRPr lang="de-DE" dirty="0"/>
                    </a:p>
                  </a:txBody>
                  <a:tcPr/>
                </a:tc>
                <a:tc>
                  <a:txBody>
                    <a:bodyPr/>
                    <a:lstStyle/>
                    <a:p>
                      <a:r>
                        <a:rPr lang="de-DE" sz="1800" dirty="0" smtClean="0"/>
                        <a:t>selten, außer bei </a:t>
                      </a:r>
                      <a:r>
                        <a:rPr lang="de-DE" sz="1800" dirty="0" err="1" smtClean="0"/>
                        <a:t>Vincristin</a:t>
                      </a:r>
                      <a:endParaRPr lang="de-DE" sz="1800" dirty="0"/>
                    </a:p>
                  </a:txBody>
                  <a:tcPr/>
                </a:tc>
                <a:extLst>
                  <a:ext uri="{0D108BD9-81ED-4DB2-BD59-A6C34878D82A}">
                    <a16:rowId xmlns:a16="http://schemas.microsoft.com/office/drawing/2014/main" val="10005"/>
                  </a:ext>
                </a:extLst>
              </a:tr>
            </a:tbl>
          </a:graphicData>
        </a:graphic>
      </p:graphicFrame>
      <p:sp>
        <p:nvSpPr>
          <p:cNvPr id="3" name="Titel 2"/>
          <p:cNvSpPr>
            <a:spLocks noGrp="1"/>
          </p:cNvSpPr>
          <p:nvPr>
            <p:ph type="ctrTitle"/>
          </p:nvPr>
        </p:nvSpPr>
        <p:spPr>
          <a:xfrm>
            <a:off x="467543" y="381000"/>
            <a:ext cx="8281167" cy="365125"/>
          </a:xfrm>
        </p:spPr>
        <p:txBody>
          <a:bodyPr/>
          <a:lstStyle/>
          <a:p>
            <a:r>
              <a:rPr lang="de-DE" dirty="0" smtClean="0"/>
              <a:t>Typen der CIPN</a:t>
            </a:r>
            <a:endParaRPr lang="de-DE" dirty="0"/>
          </a:p>
        </p:txBody>
      </p:sp>
      <p:sp>
        <p:nvSpPr>
          <p:cNvPr id="5" name="Textfeld 4"/>
          <p:cNvSpPr txBox="1"/>
          <p:nvPr/>
        </p:nvSpPr>
        <p:spPr>
          <a:xfrm>
            <a:off x="395722" y="6546830"/>
            <a:ext cx="3816238" cy="338554"/>
          </a:xfrm>
          <a:prstGeom prst="rect">
            <a:avLst/>
          </a:prstGeom>
          <a:noFill/>
        </p:spPr>
        <p:txBody>
          <a:bodyPr wrap="none" rtlCol="0">
            <a:spAutoFit/>
          </a:bodyPr>
          <a:lstStyle/>
          <a:p>
            <a:r>
              <a:rPr lang="de-DE" sz="1600" i="1" dirty="0" smtClean="0">
                <a:solidFill>
                  <a:schemeClr val="bg1"/>
                </a:solidFill>
              </a:rPr>
              <a:t>mod. nach W. </a:t>
            </a:r>
            <a:r>
              <a:rPr lang="de-DE" sz="1600" i="1" dirty="0" err="1" smtClean="0">
                <a:solidFill>
                  <a:schemeClr val="bg1"/>
                </a:solidFill>
              </a:rPr>
              <a:t>Grisold</a:t>
            </a:r>
            <a:r>
              <a:rPr lang="de-DE" sz="1600" i="1" dirty="0" smtClean="0">
                <a:solidFill>
                  <a:schemeClr val="bg1"/>
                </a:solidFill>
              </a:rPr>
              <a:t>, </a:t>
            </a:r>
            <a:r>
              <a:rPr lang="de-DE" sz="1600" i="1" dirty="0" err="1" smtClean="0">
                <a:solidFill>
                  <a:schemeClr val="bg1"/>
                </a:solidFill>
              </a:rPr>
              <a:t>Österr</a:t>
            </a:r>
            <a:r>
              <a:rPr lang="de-DE" sz="1600" i="1" dirty="0" smtClean="0">
                <a:solidFill>
                  <a:schemeClr val="bg1"/>
                </a:solidFill>
              </a:rPr>
              <a:t>. </a:t>
            </a:r>
            <a:r>
              <a:rPr lang="de-DE" sz="1600" i="1" dirty="0" err="1" smtClean="0">
                <a:solidFill>
                  <a:schemeClr val="bg1"/>
                </a:solidFill>
              </a:rPr>
              <a:t>Ärztezt</a:t>
            </a:r>
            <a:r>
              <a:rPr lang="de-DE" sz="1600" i="1" dirty="0" smtClean="0">
                <a:solidFill>
                  <a:schemeClr val="bg1"/>
                </a:solidFill>
              </a:rPr>
              <a:t> 2007</a:t>
            </a:r>
            <a:endParaRPr lang="de-DE" sz="1600"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97048251"/>
      </p:ext>
    </p:extLst>
  </p:cSld>
  <p:clrMapOvr>
    <a:masterClrMapping/>
  </p:clrMapOvr>
  <mc:AlternateContent xmlns:mc="http://schemas.openxmlformats.org/markup-compatibility/2006" xmlns:p14="http://schemas.microsoft.com/office/powerpoint/2010/main">
    <mc:Choice Requires="p14">
      <p:transition spd="slow" p14:dur="2000" advTm="29096"/>
    </mc:Choice>
    <mc:Fallback xmlns="">
      <p:transition spd="slow" advTm="290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340768"/>
            <a:ext cx="8229600" cy="4525963"/>
          </a:xfrm>
        </p:spPr>
        <p:txBody>
          <a:bodyPr/>
          <a:lstStyle/>
          <a:p>
            <a:pPr marL="342900" indent="-342900">
              <a:spcAft>
                <a:spcPts val="600"/>
              </a:spcAft>
              <a:buFont typeface="Wingdings" charset="2"/>
              <a:buChar char="Ø"/>
            </a:pPr>
            <a:r>
              <a:rPr lang="de-DE" sz="2400" dirty="0" smtClean="0"/>
              <a:t>Taubheitsgefühl</a:t>
            </a:r>
          </a:p>
          <a:p>
            <a:pPr marL="342900" indent="-342900">
              <a:spcAft>
                <a:spcPts val="600"/>
              </a:spcAft>
              <a:buFont typeface="Wingdings" charset="2"/>
              <a:buChar char="Ø"/>
            </a:pPr>
            <a:r>
              <a:rPr lang="de-DE" sz="2400" dirty="0" smtClean="0"/>
              <a:t>Parästhesien </a:t>
            </a:r>
            <a:r>
              <a:rPr lang="de-DE" sz="2400" dirty="0" err="1" smtClean="0"/>
              <a:t>z.T</a:t>
            </a:r>
            <a:r>
              <a:rPr lang="de-DE" sz="2400" dirty="0" smtClean="0"/>
              <a:t>. brennend</a:t>
            </a:r>
          </a:p>
          <a:p>
            <a:pPr marL="342900" indent="-342900">
              <a:spcAft>
                <a:spcPts val="600"/>
              </a:spcAft>
              <a:buFont typeface="Wingdings" charset="2"/>
              <a:buChar char="Ø"/>
            </a:pPr>
            <a:r>
              <a:rPr lang="de-DE" sz="2400" dirty="0" smtClean="0"/>
              <a:t>vermindertes Vibrationsempfinden</a:t>
            </a:r>
          </a:p>
          <a:p>
            <a:pPr marL="342900" indent="-342900">
              <a:spcAft>
                <a:spcPts val="600"/>
              </a:spcAft>
              <a:buFont typeface="Wingdings" charset="2"/>
              <a:buChar char="Ø"/>
            </a:pPr>
            <a:r>
              <a:rPr lang="de-DE" sz="2400" dirty="0" smtClean="0"/>
              <a:t>kann zu ausgeprägter </a:t>
            </a:r>
            <a:r>
              <a:rPr lang="de-DE" sz="2400" dirty="0" err="1" smtClean="0"/>
              <a:t>Ataxie</a:t>
            </a:r>
            <a:r>
              <a:rPr lang="de-DE" sz="2400" dirty="0" smtClean="0"/>
              <a:t> führen</a:t>
            </a:r>
          </a:p>
          <a:p>
            <a:pPr marL="342900" indent="-342900">
              <a:spcAft>
                <a:spcPts val="600"/>
              </a:spcAft>
              <a:buFont typeface="Wingdings" charset="2"/>
              <a:buChar char="Ø"/>
            </a:pPr>
            <a:r>
              <a:rPr lang="de-DE" sz="2400" dirty="0" smtClean="0"/>
              <a:t>gestörte Feinmotorik/Ungeschicklichkeit</a:t>
            </a:r>
          </a:p>
          <a:p>
            <a:pPr marL="342900" indent="-342900">
              <a:spcAft>
                <a:spcPts val="600"/>
              </a:spcAft>
              <a:buFont typeface="Wingdings" charset="2"/>
              <a:buChar char="Ø"/>
            </a:pPr>
            <a:r>
              <a:rPr lang="de-DE" sz="2400" dirty="0" smtClean="0"/>
              <a:t>Juckreiz</a:t>
            </a:r>
          </a:p>
          <a:p>
            <a:pPr marL="342900" indent="-342900">
              <a:spcAft>
                <a:spcPts val="600"/>
              </a:spcAft>
              <a:buFont typeface="Wingdings" charset="2"/>
              <a:buChar char="Ø"/>
            </a:pPr>
            <a:r>
              <a:rPr lang="de-DE" sz="2400" dirty="0" smtClean="0"/>
              <a:t>Schmerzen</a:t>
            </a:r>
          </a:p>
          <a:p>
            <a:pPr marL="342900" indent="-342900">
              <a:spcAft>
                <a:spcPts val="600"/>
              </a:spcAft>
              <a:buFont typeface="Wingdings" charset="2"/>
              <a:buChar char="Ø"/>
            </a:pPr>
            <a:r>
              <a:rPr lang="de-DE" sz="2400" dirty="0" smtClean="0"/>
              <a:t>selten motorische Ausfälle (Fußheberschwäche, Fallfuß)</a:t>
            </a:r>
          </a:p>
          <a:p>
            <a:pPr marL="342900" indent="-342900">
              <a:spcAft>
                <a:spcPts val="600"/>
              </a:spcAft>
              <a:buFont typeface="Wingdings" charset="2"/>
              <a:buChar char="Ø"/>
            </a:pPr>
            <a:r>
              <a:rPr lang="de-DE" sz="2400" dirty="0" smtClean="0"/>
              <a:t>Muskelkrämpfe</a:t>
            </a:r>
          </a:p>
          <a:p>
            <a:pPr marL="342900" indent="-342900">
              <a:spcAft>
                <a:spcPts val="600"/>
              </a:spcAft>
              <a:buFont typeface="Wingdings" charset="2"/>
              <a:buChar char="Ø"/>
            </a:pPr>
            <a:endParaRPr lang="de-DE" sz="2400" dirty="0"/>
          </a:p>
        </p:txBody>
      </p:sp>
      <p:sp>
        <p:nvSpPr>
          <p:cNvPr id="3" name="Titel 2"/>
          <p:cNvSpPr>
            <a:spLocks noGrp="1"/>
          </p:cNvSpPr>
          <p:nvPr>
            <p:ph type="ctrTitle"/>
          </p:nvPr>
        </p:nvSpPr>
        <p:spPr>
          <a:xfrm>
            <a:off x="467543" y="381000"/>
            <a:ext cx="8281167" cy="365125"/>
          </a:xfrm>
        </p:spPr>
        <p:txBody>
          <a:bodyPr/>
          <a:lstStyle/>
          <a:p>
            <a:r>
              <a:rPr lang="de-DE" dirty="0" smtClean="0"/>
              <a:t>Symptome</a:t>
            </a:r>
            <a:endParaRPr lang="de-DE"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91850704"/>
      </p:ext>
    </p:extLst>
  </p:cSld>
  <p:clrMapOvr>
    <a:masterClrMapping/>
  </p:clrMapOvr>
  <mc:AlternateContent xmlns:mc="http://schemas.openxmlformats.org/markup-compatibility/2006" xmlns:p14="http://schemas.microsoft.com/office/powerpoint/2010/main">
    <mc:Choice Requires="p14">
      <p:transition spd="slow" p14:dur="2000" advTm="40217"/>
    </mc:Choice>
    <mc:Fallback xmlns="">
      <p:transition spd="slow" advTm="4021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3" y="381000"/>
            <a:ext cx="8281167" cy="365125"/>
          </a:xfrm>
        </p:spPr>
        <p:txBody>
          <a:bodyPr/>
          <a:lstStyle/>
          <a:p>
            <a:r>
              <a:rPr lang="de-DE" dirty="0" smtClean="0"/>
              <a:t>Wie eine CIPN beginnen kann...</a:t>
            </a:r>
            <a:endParaRPr lang="de-DE" dirty="0"/>
          </a:p>
        </p:txBody>
      </p:sp>
      <p:sp>
        <p:nvSpPr>
          <p:cNvPr id="3" name="Inhaltsplatzhalter 2"/>
          <p:cNvSpPr>
            <a:spLocks noGrp="1"/>
          </p:cNvSpPr>
          <p:nvPr>
            <p:ph idx="1"/>
          </p:nvPr>
        </p:nvSpPr>
        <p:spPr>
          <a:xfrm>
            <a:off x="395536" y="1196752"/>
            <a:ext cx="8353176" cy="4681066"/>
          </a:xfrm>
        </p:spPr>
        <p:txBody>
          <a:bodyPr/>
          <a:lstStyle/>
          <a:p>
            <a:r>
              <a:rPr lang="de-DE" sz="2400" dirty="0" smtClean="0"/>
              <a:t>typische Missempfindungen sind:</a:t>
            </a:r>
          </a:p>
          <a:p>
            <a:pPr marL="342900" indent="-342900">
              <a:spcAft>
                <a:spcPts val="600"/>
              </a:spcAft>
              <a:buFont typeface="Wingdings" charset="2"/>
              <a:buChar char="Ø"/>
            </a:pPr>
            <a:r>
              <a:rPr lang="de-DE" sz="2400" dirty="0" smtClean="0"/>
              <a:t>Kribbeln, Brennen, Pieksen wie durch Nadelstiche oder Stromschläge</a:t>
            </a:r>
          </a:p>
          <a:p>
            <a:pPr marL="342900" indent="-342900">
              <a:spcAft>
                <a:spcPts val="600"/>
              </a:spcAft>
              <a:buFont typeface="Wingdings" charset="2"/>
              <a:buChar char="Ø"/>
            </a:pPr>
            <a:r>
              <a:rPr lang="de-DE" sz="2400" dirty="0" smtClean="0"/>
              <a:t>Schmerzen, die kommen und gehen oder ständig bestehen, oft stechend oder einschießend</a:t>
            </a:r>
          </a:p>
          <a:p>
            <a:pPr marL="342900" indent="-342900">
              <a:spcAft>
                <a:spcPts val="600"/>
              </a:spcAft>
              <a:buFont typeface="Wingdings" charset="2"/>
              <a:buChar char="Ø"/>
            </a:pPr>
            <a:r>
              <a:rPr lang="de-DE" sz="2400" dirty="0" smtClean="0"/>
              <a:t>Missempfindungen oder Schmerzen bei Berührung, Druck, Kälte oder Wärme</a:t>
            </a:r>
          </a:p>
          <a:p>
            <a:pPr marL="342900" indent="-342900">
              <a:spcAft>
                <a:spcPts val="600"/>
              </a:spcAft>
              <a:buFont typeface="Wingdings" charset="2"/>
              <a:buChar char="Ø"/>
            </a:pPr>
            <a:r>
              <a:rPr lang="de-DE" sz="2400" dirty="0" smtClean="0"/>
              <a:t>Fußschmerzen beim Auftreten</a:t>
            </a:r>
          </a:p>
          <a:p>
            <a:pPr marL="342900" indent="-342900">
              <a:spcAft>
                <a:spcPts val="600"/>
              </a:spcAft>
              <a:buFont typeface="Wingdings" charset="2"/>
              <a:buChar char="Ø"/>
            </a:pPr>
            <a:r>
              <a:rPr lang="de-DE" sz="2400" dirty="0" smtClean="0"/>
              <a:t>pelziges oder taubes Gefühl</a:t>
            </a:r>
          </a:p>
        </p:txBody>
      </p:sp>
      <p:pic>
        <p:nvPicPr>
          <p:cNvPr id="4" name="Grafik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51992" y="4941168"/>
            <a:ext cx="3048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660232" y="4005064"/>
            <a:ext cx="1601470"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Sound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553770097"/>
      </p:ext>
    </p:extLst>
  </p:cSld>
  <p:clrMapOvr>
    <a:masterClrMapping/>
  </p:clrMapOvr>
  <mc:AlternateContent xmlns:mc="http://schemas.openxmlformats.org/markup-compatibility/2006" xmlns:p14="http://schemas.microsoft.com/office/powerpoint/2010/main">
    <mc:Choice Requires="p14">
      <p:transition spd="slow" p14:dur="2000" advTm="31327"/>
    </mc:Choice>
    <mc:Fallback xmlns="">
      <p:transition spd="slow" advTm="313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5.xml><?xml version="1.0" encoding="utf-8"?>
<p:tagLst xmlns:a="http://schemas.openxmlformats.org/drawingml/2006/main" xmlns:r="http://schemas.openxmlformats.org/officeDocument/2006/relationships" xmlns:p="http://schemas.openxmlformats.org/presentationml/2006/main">
  <p:tag name="TIMING" val="|16.4"/>
</p:tagLst>
</file>

<file path=ppt/tags/tag26.xml><?xml version="1.0" encoding="utf-8"?>
<p:tagLst xmlns:a="http://schemas.openxmlformats.org/drawingml/2006/main" xmlns:r="http://schemas.openxmlformats.org/officeDocument/2006/relationships" xmlns:p="http://schemas.openxmlformats.org/presentationml/2006/main">
  <p:tag name="TIMING" val="|9.5"/>
</p:tagLst>
</file>

<file path=ppt/tags/tag27.xml><?xml version="1.0" encoding="utf-8"?>
<p:tagLst xmlns:a="http://schemas.openxmlformats.org/drawingml/2006/main" xmlns:r="http://schemas.openxmlformats.org/officeDocument/2006/relationships" xmlns:p="http://schemas.openxmlformats.org/presentationml/2006/main">
  <p:tag name="TIMING" val="|19.1"/>
</p:tagLst>
</file>

<file path=ppt/tags/tag28.xml><?xml version="1.0" encoding="utf-8"?>
<p:tagLst xmlns:a="http://schemas.openxmlformats.org/drawingml/2006/main" xmlns:r="http://schemas.openxmlformats.org/officeDocument/2006/relationships" xmlns:p="http://schemas.openxmlformats.org/presentationml/2006/main">
  <p:tag name="TIMING" val="|19.4|28.3"/>
</p:tagLst>
</file>

<file path=ppt/tags/tag29.xml><?xml version="1.0" encoding="utf-8"?>
<p:tagLst xmlns:a="http://schemas.openxmlformats.org/drawingml/2006/main" xmlns:r="http://schemas.openxmlformats.org/officeDocument/2006/relationships" xmlns:p="http://schemas.openxmlformats.org/presentationml/2006/main">
  <p:tag name="TIMING" val="|5|1.1|1.2"/>
</p:tagLst>
</file>

<file path=ppt/tags/tag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xml><?xml version="1.0" encoding="utf-8"?>
<p:tagLst xmlns:a="http://schemas.openxmlformats.org/drawingml/2006/main" xmlns:r="http://schemas.openxmlformats.org/officeDocument/2006/relationships" xmlns:p="http://schemas.openxmlformats.org/presentationml/2006/main">
  <p:tag name="VCTCREATESHAPEHANDLED" val="0"/>
</p:tagLst>
</file>

<file path=ppt/theme/theme1.xml><?xml version="1.0" encoding="utf-8"?>
<a:theme xmlns:a="http://schemas.openxmlformats.org/drawingml/2006/main" name="Asklepios_PPT-Vorlage_2015">
  <a:themeElements>
    <a:clrScheme name="Asklepios">
      <a:dk1>
        <a:srgbClr val="000000"/>
      </a:dk1>
      <a:lt1>
        <a:srgbClr val="FFFFFF"/>
      </a:lt1>
      <a:dk2>
        <a:srgbClr val="D84000"/>
      </a:dk2>
      <a:lt2>
        <a:srgbClr val="FFC200"/>
      </a:lt2>
      <a:accent1>
        <a:srgbClr val="446280"/>
      </a:accent1>
      <a:accent2>
        <a:srgbClr val="00925A"/>
      </a:accent2>
      <a:accent3>
        <a:srgbClr val="1692C6"/>
      </a:accent3>
      <a:accent4>
        <a:srgbClr val="BDC3C7"/>
      </a:accent4>
      <a:accent5>
        <a:srgbClr val="6E6E6E"/>
      </a:accent5>
      <a:accent6>
        <a:srgbClr val="BFBB1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custClrLst>
    <a:custClr>
      <a:srgbClr val="283D4F"/>
    </a:custClr>
    <a:custClr>
      <a:srgbClr val="005C39"/>
    </a:custClr>
    <a:custClr>
      <a:srgbClr val="1692C6"/>
    </a:custClr>
    <a:custClr>
      <a:srgbClr val="6E6E6E"/>
    </a:custClr>
    <a:custClr>
      <a:srgbClr val="BFC611"/>
    </a:custClr>
    <a:custClr>
      <a:srgbClr val="FFCC00"/>
    </a:custClr>
    <a:custClr>
      <a:srgbClr val="D84000"/>
    </a:custClr>
    <a:custClr>
      <a:srgbClr val="8F336B"/>
    </a:custClr>
    <a:custClr>
      <a:srgbClr val="FFFFFF"/>
    </a:custClr>
    <a:custClr>
      <a:srgbClr val="FFFFFF"/>
    </a:custClr>
    <a:custClr>
      <a:srgbClr val="446280"/>
    </a:custClr>
    <a:custClr>
      <a:srgbClr val="00925A"/>
    </a:custClr>
    <a:custClr>
      <a:srgbClr val="67B8DA"/>
    </a:custClr>
    <a:custClr>
      <a:srgbClr val="BDC3C7"/>
    </a:custClr>
    <a:custClr>
      <a:srgbClr val="D5D364"/>
    </a:custClr>
    <a:custClr>
      <a:srgbClr val="FFDE59"/>
    </a:custClr>
    <a:custClr>
      <a:srgbClr val="E88801"/>
    </a:custClr>
    <a:custClr>
      <a:srgbClr val="B67A9F"/>
    </a:custClr>
    <a:custClr>
      <a:srgbClr val="FFFFFF"/>
    </a:custClr>
    <a:custClr>
      <a:srgbClr val="FFFFFF"/>
    </a:custClr>
    <a:custClr>
      <a:srgbClr val="8599AC"/>
    </a:custClr>
    <a:custClr>
      <a:srgbClr val="59B894"/>
    </a:custClr>
    <a:custClr>
      <a:srgbClr val="B9DEEE"/>
    </a:custClr>
    <a:custClr>
      <a:srgbClr val="DEE1E3"/>
    </a:custClr>
    <a:custClr>
      <a:srgbClr val="ECEAB7"/>
    </a:custClr>
    <a:custClr>
      <a:srgbClr val="FFF0B2"/>
    </a:custClr>
    <a:custClr>
      <a:srgbClr val="F0B25A"/>
    </a:custClr>
    <a:custClr>
      <a:srgbClr val="DDC1D2"/>
    </a:custClr>
    <a:custClr>
      <a:srgbClr val="FFFFFF"/>
    </a:custClr>
    <a:custClr>
      <a:srgbClr val="FFFFFF"/>
    </a:custClr>
    <a:custClr>
      <a:srgbClr val="C7D0D9"/>
    </a:custClr>
    <a:custClr>
      <a:srgbClr val="B2DECD"/>
    </a:custClr>
    <a:custClr>
      <a:srgbClr val="E0F1F8"/>
    </a:custClr>
    <a:custClr>
      <a:srgbClr val="EBEDEE"/>
    </a:custClr>
    <a:custClr>
      <a:srgbClr val="F7F6E1"/>
    </a:custClr>
    <a:custClr>
      <a:srgbClr val="FFF9E1"/>
    </a:custClr>
    <a:custClr>
      <a:srgbClr val="F8DBB2"/>
    </a:custClr>
    <a:custClr>
      <a:srgbClr val="ECDCE6"/>
    </a:custClr>
    <a:custClr>
      <a:srgbClr val="FFFFFF"/>
    </a:custClr>
    <a:custClr>
      <a:srgbClr val="FFFFFF"/>
    </a:custClr>
  </a:custClrLst>
</a:theme>
</file>

<file path=ppt/theme/theme2.xml><?xml version="1.0" encoding="utf-8"?>
<a:theme xmlns:a="http://schemas.openxmlformats.org/drawingml/2006/main" name="Larissa-Design">
  <a:themeElements>
    <a:clrScheme name="Asklepios">
      <a:dk1>
        <a:srgbClr val="000000"/>
      </a:dk1>
      <a:lt1>
        <a:srgbClr val="FFFFFF"/>
      </a:lt1>
      <a:dk2>
        <a:srgbClr val="E88801"/>
      </a:dk2>
      <a:lt2>
        <a:srgbClr val="FFC200"/>
      </a:lt2>
      <a:accent1>
        <a:srgbClr val="283D4F"/>
      </a:accent1>
      <a:accent2>
        <a:srgbClr val="00915A"/>
      </a:accent2>
      <a:accent3>
        <a:srgbClr val="6E6E6E"/>
      </a:accent3>
      <a:accent4>
        <a:srgbClr val="BDC3C7"/>
      </a:accent4>
      <a:accent5>
        <a:srgbClr val="E0DED8"/>
      </a:accent5>
      <a:accent6>
        <a:srgbClr val="F4F3F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theme>
</file>

<file path=ppt/theme/theme3.xml><?xml version="1.0" encoding="utf-8"?>
<a:theme xmlns:a="http://schemas.openxmlformats.org/drawingml/2006/main" name="Larissa-Design">
  <a:themeElements>
    <a:clrScheme name="Asklepios">
      <a:dk1>
        <a:srgbClr val="000000"/>
      </a:dk1>
      <a:lt1>
        <a:srgbClr val="FFFFFF"/>
      </a:lt1>
      <a:dk2>
        <a:srgbClr val="E88801"/>
      </a:dk2>
      <a:lt2>
        <a:srgbClr val="FFC200"/>
      </a:lt2>
      <a:accent1>
        <a:srgbClr val="283D4F"/>
      </a:accent1>
      <a:accent2>
        <a:srgbClr val="00915A"/>
      </a:accent2>
      <a:accent3>
        <a:srgbClr val="6E6E6E"/>
      </a:accent3>
      <a:accent4>
        <a:srgbClr val="BDC3C7"/>
      </a:accent4>
      <a:accent5>
        <a:srgbClr val="E0DED8"/>
      </a:accent5>
      <a:accent6>
        <a:srgbClr val="F4F3F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5F45D7C4394DA341A1E822DF0D68F542" ma:contentTypeVersion="6" ma:contentTypeDescription="Ein neues Dokument erstellen." ma:contentTypeScope="" ma:versionID="befc99527d5bdd63c18dd8df699621c5">
  <xsd:schema xmlns:xsd="http://www.w3.org/2001/XMLSchema" xmlns:xs="http://www.w3.org/2001/XMLSchema" xmlns:p="http://schemas.microsoft.com/office/2006/metadata/properties" xmlns:ns3="81908abe-58c4-4cd9-999c-6f8a116506c2" targetNamespace="http://schemas.microsoft.com/office/2006/metadata/properties" ma:root="true" ma:fieldsID="54d89aa8ba508247f0a6ba25a66e64d6" ns3:_="">
    <xsd:import namespace="81908abe-58c4-4cd9-999c-6f8a116506c2"/>
    <xsd:element name="properties">
      <xsd:complexType>
        <xsd:sequence>
          <xsd:element name="documentManagement">
            <xsd:complexType>
              <xsd:all>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908abe-58c4-4cd9-999c-6f8a116506c2" elementFormDefault="qualified">
    <xsd:import namespace="http://schemas.microsoft.com/office/2006/documentManagement/types"/>
    <xsd:import namespace="http://schemas.microsoft.com/office/infopath/2007/PartnerControls"/>
    <xsd:element name="_dlc_DocId" ma:index="8" nillable="true" ma:displayName="Wert der Dokument-ID" ma:description="Der Wert der diesem Element zugewiesenen Dokument-ID." ma:internalName="_dlc_DocId" ma:readOnly="true">
      <xsd:simpleType>
        <xsd:restriction base="dms:Text"/>
      </xsd:simpleType>
    </xsd:element>
    <xsd:element name="_dlc_DocIdUrl" ma:index="9"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B2377FFF-7CC1-4E6E-B977-2D912661FDD7}">
  <ds:schemaRefs>
    <ds:schemaRef ds:uri="http://schemas.microsoft.com/sharepoint/v3/contenttype/forms"/>
  </ds:schemaRefs>
</ds:datastoreItem>
</file>

<file path=customXml/itemProps2.xml><?xml version="1.0" encoding="utf-8"?>
<ds:datastoreItem xmlns:ds="http://schemas.openxmlformats.org/officeDocument/2006/customXml" ds:itemID="{AF3C9579-379A-4428-85B0-168BEB0F2E09}">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81908abe-58c4-4cd9-999c-6f8a116506c2"/>
    <ds:schemaRef ds:uri="http://schemas.openxmlformats.org/package/2006/metadata/core-properties"/>
    <ds:schemaRef ds:uri="http://schemas.microsoft.com/office/infopath/2007/PartnerControls"/>
  </ds:schemaRefs>
</ds:datastoreItem>
</file>

<file path=customXml/itemProps3.xml><?xml version="1.0" encoding="utf-8"?>
<ds:datastoreItem xmlns:ds="http://schemas.openxmlformats.org/officeDocument/2006/customXml" ds:itemID="{4BED8554-891E-4F46-AB55-BA4CC7F68D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908abe-58c4-4cd9-999c-6f8a116506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E6F54812-7EA8-4246-A5D7-13CEDC446C3C}">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PowerpointTuZ</Template>
  <TotalTime>0</TotalTime>
  <Words>2132</Words>
  <Application>Microsoft Office PowerPoint</Application>
  <PresentationFormat>Bildschirmpräsentation (4:3)</PresentationFormat>
  <Paragraphs>358</Paragraphs>
  <Slides>45</Slides>
  <Notes>33</Notes>
  <HiddenSlides>0</HiddenSlides>
  <MMClips>45</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45</vt:i4>
      </vt:variant>
    </vt:vector>
  </HeadingPairs>
  <TitlesOfParts>
    <vt:vector size="53" baseType="lpstr">
      <vt:lpstr>Arial</vt:lpstr>
      <vt:lpstr>Book Antiqua</vt:lpstr>
      <vt:lpstr>Franklin Gothic Book</vt:lpstr>
      <vt:lpstr>Franklin Gothic Medium</vt:lpstr>
      <vt:lpstr>Palatino Linotype</vt:lpstr>
      <vt:lpstr>Wingdings</vt:lpstr>
      <vt:lpstr>Asklepios_PPT-Vorlage_2015</vt:lpstr>
      <vt:lpstr>think-cell Folie</vt:lpstr>
      <vt:lpstr>Kribbeln, Taubheitsgefühle und Schmerzen nach einer Tumortherapie – woher kommt das und was kann man dagegen tun? </vt:lpstr>
      <vt:lpstr>PowerPoint-Präsentation</vt:lpstr>
      <vt:lpstr>Chemotherapie induzierte Neuropathie</vt:lpstr>
      <vt:lpstr>Chemotherapie induzierte Neuropathie</vt:lpstr>
      <vt:lpstr>Andere Ursachen für Polyneuropathie</vt:lpstr>
      <vt:lpstr>Chemotherapie induzierte Neuropathie</vt:lpstr>
      <vt:lpstr>Typen der CIPN</vt:lpstr>
      <vt:lpstr>Symptome</vt:lpstr>
      <vt:lpstr>Wie eine CIPN beginnen kann...</vt:lpstr>
      <vt:lpstr>Wie eine CIPN beginnen kann...</vt:lpstr>
      <vt:lpstr>Charakteristika der CIPN</vt:lpstr>
      <vt:lpstr>Symptome</vt:lpstr>
      <vt:lpstr>Wissenswertes über CIPN</vt:lpstr>
      <vt:lpstr>Frühwarnzeichen</vt:lpstr>
      <vt:lpstr>Diagnostik</vt:lpstr>
      <vt:lpstr>Diagnostik</vt:lpstr>
      <vt:lpstr>klinische Funktionstests</vt:lpstr>
      <vt:lpstr>Risikofaktoren</vt:lpstr>
      <vt:lpstr>CIPN – wann und wie lange?</vt:lpstr>
      <vt:lpstr>Komplikationen</vt:lpstr>
      <vt:lpstr>Einteilung</vt:lpstr>
      <vt:lpstr>Einteilung</vt:lpstr>
      <vt:lpstr>Therapie - Elektrotherapie</vt:lpstr>
      <vt:lpstr>Therapie - Elektrotherapie </vt:lpstr>
      <vt:lpstr>Therapie - Elektrotherapie</vt:lpstr>
      <vt:lpstr>Vibrationstherapie</vt:lpstr>
      <vt:lpstr>Therapie - Physiotherapie</vt:lpstr>
      <vt:lpstr>Therapie - Ergotherapie</vt:lpstr>
      <vt:lpstr>medikamentöse Prävention/Therapie viele Fragen, kaum Antworten...</vt:lpstr>
      <vt:lpstr>Prävention?</vt:lpstr>
      <vt:lpstr> Therapie</vt:lpstr>
      <vt:lpstr>Empfehlung</vt:lpstr>
      <vt:lpstr>Gleichgewichtstraining - Grundübungen</vt:lpstr>
      <vt:lpstr>Was kann ich im Alltag für mich tun?</vt:lpstr>
      <vt:lpstr>Was hilft noch?</vt:lpstr>
      <vt:lpstr>Nicht die Nerven zusätzlich strapazieren!</vt:lpstr>
      <vt:lpstr>Tipps – Kleidung und Schuhe</vt:lpstr>
      <vt:lpstr>Tipps - Körperpflege</vt:lpstr>
      <vt:lpstr>Verletzungen vermeiden</vt:lpstr>
      <vt:lpstr>Stürzen vorbeugen</vt:lpstr>
      <vt:lpstr>Aussichten?</vt:lpstr>
      <vt:lpstr>Für die Zukunft</vt:lpstr>
      <vt:lpstr>Spezialsprechstunde</vt:lpstr>
      <vt:lpstr>PowerPoint-Präsentation</vt:lpstr>
      <vt:lpstr>Danke für Ihre Aufmerksamkeit!</vt:lpstr>
    </vt:vector>
  </TitlesOfParts>
  <Company>Asklepios Kliniken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Thema der Präsentation</dc:subject>
  <dc:creator>Friedrich Hagenmüller</dc:creator>
  <dc:description>Optimiert für PowerPoint 2007.</dc:description>
  <cp:lastModifiedBy>Marion König</cp:lastModifiedBy>
  <cp:revision>22</cp:revision>
  <cp:lastPrinted>2015-05-22T08:32:07Z</cp:lastPrinted>
  <dcterms:created xsi:type="dcterms:W3CDTF">2017-02-12T21:26:02Z</dcterms:created>
  <dcterms:modified xsi:type="dcterms:W3CDTF">2020-04-16T15:24:13Z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0x0101005F45D7C4394DA341A1E822DF0D68F542</vt:lpwstr>
  </property>
</Properties>
</file>