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heme/theme2.xml" ContentType="application/vnd.openxmlformats-officedocument.theme+xml"/>
  <Override PartName="/ppt/tags/tag22.xml" ContentType="application/vnd.openxmlformats-officedocument.presentationml.tags+xml"/>
  <Override PartName="/ppt/theme/theme3.xml" ContentType="application/vnd.openxmlformats-officedocument.them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5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2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57"/>
  </p:notesMasterIdLst>
  <p:handoutMasterIdLst>
    <p:handoutMasterId r:id="rId58"/>
  </p:handoutMasterIdLst>
  <p:sldIdLst>
    <p:sldId id="256" r:id="rId6"/>
    <p:sldId id="320" r:id="rId7"/>
    <p:sldId id="318" r:id="rId8"/>
    <p:sldId id="319" r:id="rId9"/>
    <p:sldId id="325" r:id="rId10"/>
    <p:sldId id="326" r:id="rId11"/>
    <p:sldId id="321" r:id="rId12"/>
    <p:sldId id="303" r:id="rId13"/>
    <p:sldId id="308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314" r:id="rId24"/>
    <p:sldId id="284" r:id="rId25"/>
    <p:sldId id="285" r:id="rId26"/>
    <p:sldId id="309" r:id="rId27"/>
    <p:sldId id="329" r:id="rId28"/>
    <p:sldId id="312" r:id="rId29"/>
    <p:sldId id="313" r:id="rId30"/>
    <p:sldId id="315" r:id="rId31"/>
    <p:sldId id="286" r:id="rId32"/>
    <p:sldId id="331" r:id="rId33"/>
    <p:sldId id="330" r:id="rId34"/>
    <p:sldId id="316" r:id="rId35"/>
    <p:sldId id="317" r:id="rId36"/>
    <p:sldId id="306" r:id="rId37"/>
    <p:sldId id="307" r:id="rId38"/>
    <p:sldId id="302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8" r:id="rId49"/>
    <p:sldId id="299" r:id="rId50"/>
    <p:sldId id="300" r:id="rId51"/>
    <p:sldId id="301" r:id="rId52"/>
    <p:sldId id="324" r:id="rId53"/>
    <p:sldId id="327" r:id="rId54"/>
    <p:sldId id="328" r:id="rId55"/>
    <p:sldId id="258" r:id="rId56"/>
  </p:sldIdLst>
  <p:sldSz cx="9144000" cy="6858000" type="screen4x3"/>
  <p:notesSz cx="6858000" cy="9144000"/>
  <p:custDataLst>
    <p:tags r:id="rId59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35">
          <p15:clr>
            <a:srgbClr val="A4A3A4"/>
          </p15:clr>
        </p15:guide>
        <p15:guide id="2" orient="horz" pos="3884">
          <p15:clr>
            <a:srgbClr val="A4A3A4"/>
          </p15:clr>
        </p15:guide>
        <p15:guide id="3" orient="horz" pos="663">
          <p15:clr>
            <a:srgbClr val="A4A3A4"/>
          </p15:clr>
        </p15:guide>
        <p15:guide id="4" pos="5511">
          <p15:clr>
            <a:srgbClr val="A4A3A4"/>
          </p15:clr>
        </p15:guide>
        <p15:guide id="5" pos="2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5602">
          <p15:clr>
            <a:srgbClr val="A4A3A4"/>
          </p15:clr>
        </p15:guide>
        <p15:guide id="2" orient="horz" pos="5375">
          <p15:clr>
            <a:srgbClr val="A4A3A4"/>
          </p15:clr>
        </p15:guide>
        <p15:guide id="3" pos="346">
          <p15:clr>
            <a:srgbClr val="A4A3A4"/>
          </p15:clr>
        </p15:guide>
        <p15:guide id="4" pos="3974">
          <p15:clr>
            <a:srgbClr val="A4A3A4"/>
          </p15:clr>
        </p15:guide>
        <p15:guide id="5" pos="111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ette Elwert" initials="a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2F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107F4E9-9DCA-4DDE-A1D2-A53A3229F052}">
  <a:tblStyle styleId="{C107F4E9-9DCA-4DDE-A1D2-A53A3229F052}" styleName="Asklepios Tabelle">
    <a:wholeTbl>
      <a:tcTxStyle>
        <a:fontRef idx="minor">
          <a:prstClr val="black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9525" cmpd="sng">
              <a:solidFill>
                <a:srgbClr val="6E6E6E"/>
              </a:solidFill>
            </a:ln>
          </a:bottom>
          <a:insideH>
            <a:ln w="9525" cmpd="sng">
              <a:solidFill>
                <a:srgbClr val="6E6E6E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lastCol>
      <a:tcTxStyle>
        <a:fontRef idx="minor">
          <a:prstClr val="black"/>
        </a:fontRef>
        <a:schemeClr val="accent2"/>
      </a:tcTxStyle>
      <a:tcStyle>
        <a:tcBdr/>
      </a:tcStyle>
    </a:lastCol>
  </a:tblStyle>
  <a:tblStyle styleId="{E089D475-31BC-458A-B892-42E9EC374E00}" styleName="Asklepios Agenda">
    <a:wholeTbl>
      <a:tcTxStyle>
        <a:fontRef idx="major">
          <a:prstClr val="black"/>
        </a:fontRef>
        <a:schemeClr val="accen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9525" cmpd="sng">
              <a:solidFill>
                <a:srgbClr val="6E6E6E"/>
              </a:solidFill>
            </a:ln>
          </a:bottom>
          <a:insideH>
            <a:ln w="9525" cmpd="sng">
              <a:solidFill>
                <a:srgbClr val="6E6E6E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lastCol>
      <a:tcTxStyle>
        <a:fontRef idx="major">
          <a:prstClr val="black"/>
        </a:fontRef>
        <a:schemeClr val="accent1"/>
      </a:tcTxStyle>
      <a:tcStyle>
        <a:tcBdr/>
      </a:tcStyle>
    </a:lastCo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43" autoAdjust="0"/>
    <p:restoredTop sz="94444" autoAdjust="0"/>
  </p:normalViewPr>
  <p:slideViewPr>
    <p:cSldViewPr showGuides="1">
      <p:cViewPr varScale="1">
        <p:scale>
          <a:sx n="75" d="100"/>
          <a:sy n="75" d="100"/>
        </p:scale>
        <p:origin x="1536" y="54"/>
      </p:cViewPr>
      <p:guideLst>
        <p:guide orient="horz" pos="935"/>
        <p:guide orient="horz" pos="3884"/>
        <p:guide orient="horz" pos="663"/>
        <p:guide pos="5511"/>
        <p:guide pos="24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76" d="100"/>
          <a:sy n="76" d="100"/>
        </p:scale>
        <p:origin x="-2634" y="-90"/>
      </p:cViewPr>
      <p:guideLst>
        <p:guide orient="horz" pos="5602"/>
        <p:guide orient="horz" pos="5375"/>
        <p:guide pos="346"/>
        <p:guide pos="3974"/>
        <p:guide pos="111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theme" Target="theme/theme1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notesMaster" Target="notesMasters/notesMaster1.xml"/><Relationship Id="rId61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commentAuthors" Target="commentAuthor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tableStyles" Target="tableStyle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heme" Target="../theme/theme3.xml"/><Relationship Id="rId4" Type="http://schemas.openxmlformats.org/officeDocument/2006/relationships/image" Target="../media/image9.emf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>
            <p:custDataLst>
              <p:tags r:id="rId2"/>
            </p:custDataLst>
          </p:nvPr>
        </p:nvSpPr>
        <p:spPr bwMode="gray">
          <a:xfrm>
            <a:off x="0" y="8893176"/>
            <a:ext cx="6876000" cy="287337"/>
          </a:xfrm>
          <a:prstGeom prst="rect">
            <a:avLst/>
          </a:prstGeom>
          <a:solidFill>
            <a:srgbClr val="005C3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accent2"/>
                </a:solidFill>
                <a:latin typeface="Franklin Gothic Demi" panose="020B0703020102020204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eaLnBrk="0" hangingPunct="0"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>
              <a:spcAft>
                <a:spcPct val="0"/>
              </a:spcAft>
              <a:buClr>
                <a:schemeClr val="accent2"/>
              </a:buClr>
              <a:defRPr/>
            </a:pPr>
            <a:endParaRPr lang="de-DE" altLang="de-DE" dirty="0">
              <a:solidFill>
                <a:schemeClr val="tx1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 bwMode="gray">
          <a:xfrm>
            <a:off x="549276" y="8893175"/>
            <a:ext cx="1223541" cy="250824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200"/>
            </a:lvl1pPr>
          </a:lstStyle>
          <a:p>
            <a:pPr algn="l"/>
            <a:fld id="{19651D50-4654-4391-A0C4-A323962745EE}" type="datetime1">
              <a:rPr lang="de-DE" sz="1000" smtClean="0">
                <a:solidFill>
                  <a:schemeClr val="bg1"/>
                </a:solidFill>
                <a:latin typeface="Franklin Gothic Book" pitchFamily="34" charset="0"/>
              </a:rPr>
              <a:pPr algn="l"/>
              <a:t>16.04.2020</a:t>
            </a:fld>
            <a:endParaRPr lang="de-DE" sz="1000">
              <a:solidFill>
                <a:schemeClr val="bg1"/>
              </a:solidFill>
              <a:latin typeface="Franklin Gothic Book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 bwMode="gray">
          <a:xfrm>
            <a:off x="1844824" y="8893175"/>
            <a:ext cx="3888432" cy="24923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200"/>
            </a:lvl1pPr>
          </a:lstStyle>
          <a:p>
            <a:endParaRPr lang="de-DE" sz="1000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 bwMode="gray">
          <a:xfrm>
            <a:off x="5805264" y="8893175"/>
            <a:ext cx="503461" cy="24923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200"/>
            </a:lvl1pPr>
          </a:lstStyle>
          <a:p>
            <a:fld id="{8B3CF8FF-8231-4FB1-9DEA-6FA9542D5EE1}" type="slidenum">
              <a:rPr lang="de-DE" sz="1000" smtClean="0">
                <a:solidFill>
                  <a:schemeClr val="bg1"/>
                </a:solidFill>
                <a:latin typeface="Franklin Gothic Book" pitchFamily="34" charset="0"/>
              </a:rPr>
              <a:pPr/>
              <a:t>‹Nr.›</a:t>
            </a:fld>
            <a:endParaRPr lang="de-DE" sz="1000">
              <a:solidFill>
                <a:schemeClr val="bg1"/>
              </a:solidFill>
              <a:latin typeface="Franklin Gothic Book" pitchFamily="34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486"/>
          <a:stretch>
            <a:fillRect/>
          </a:stretch>
        </p:blipFill>
        <p:spPr bwMode="gray">
          <a:xfrm>
            <a:off x="4509121" y="310505"/>
            <a:ext cx="1800225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036390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tags" Target="../tags/tag22.xml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>
            <p:custDataLst>
              <p:tags r:id="rId2"/>
            </p:custDataLst>
          </p:nvPr>
        </p:nvSpPr>
        <p:spPr bwMode="gray">
          <a:xfrm>
            <a:off x="0" y="8893176"/>
            <a:ext cx="6876000" cy="287337"/>
          </a:xfrm>
          <a:prstGeom prst="rect">
            <a:avLst/>
          </a:prstGeom>
          <a:solidFill>
            <a:srgbClr val="005C3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accent2"/>
                </a:solidFill>
                <a:latin typeface="Franklin Gothic Demi" panose="020B0703020102020204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eaLnBrk="0" hangingPunct="0"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>
              <a:spcAft>
                <a:spcPct val="0"/>
              </a:spcAft>
              <a:buClr>
                <a:schemeClr val="accent2"/>
              </a:buClr>
              <a:defRPr/>
            </a:pPr>
            <a:endParaRPr lang="de-DE" altLang="de-DE" dirty="0">
              <a:solidFill>
                <a:schemeClr val="tx1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gray">
          <a:xfrm>
            <a:off x="549276" y="8894762"/>
            <a:ext cx="1223963" cy="24923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>
                <a:solidFill>
                  <a:schemeClr val="bg1"/>
                </a:solidFill>
                <a:latin typeface="Franklin Gothic Book" pitchFamily="34" charset="0"/>
              </a:defRPr>
            </a:lvl1pPr>
          </a:lstStyle>
          <a:p>
            <a:fld id="{683BA933-7109-4FB4-8904-50F821E60B1D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 bwMode="gray">
          <a:xfrm>
            <a:off x="549275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gray">
          <a:xfrm>
            <a:off x="549275" y="4343399"/>
            <a:ext cx="5759450" cy="41894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</a:p>
          <a:p>
            <a:pPr lvl="6"/>
            <a:r>
              <a:rPr lang="de-DE" dirty="0" smtClean="0"/>
              <a:t>Siebte Ebene</a:t>
            </a:r>
          </a:p>
          <a:p>
            <a:pPr lvl="7"/>
            <a:r>
              <a:rPr lang="de-DE" dirty="0" smtClean="0"/>
              <a:t>Achte Ebene</a:t>
            </a:r>
          </a:p>
          <a:p>
            <a:pPr lvl="8"/>
            <a:r>
              <a:rPr lang="de-DE" dirty="0" smtClean="0"/>
              <a:t>Neunte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gray">
          <a:xfrm>
            <a:off x="1844824" y="8893175"/>
            <a:ext cx="3888433" cy="24923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>
                <a:solidFill>
                  <a:schemeClr val="bg1"/>
                </a:solidFill>
                <a:latin typeface="Franklin Gothic Book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gray">
          <a:xfrm>
            <a:off x="5805489" y="8893175"/>
            <a:ext cx="503236" cy="24923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000">
                <a:solidFill>
                  <a:schemeClr val="bg1"/>
                </a:solidFill>
                <a:latin typeface="Franklin Gothic Book" pitchFamily="34" charset="0"/>
              </a:defRPr>
            </a:lvl1pPr>
          </a:lstStyle>
          <a:p>
            <a:fld id="{5407C051-E29B-41C6-878A-34F5899A933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040979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spcAft>
        <a:spcPts val="400"/>
      </a:spcAft>
      <a:defRPr sz="1200" kern="1200">
        <a:solidFill>
          <a:schemeClr val="accent2"/>
        </a:solidFill>
        <a:latin typeface="+mj-lt"/>
        <a:ea typeface="+mn-ea"/>
        <a:cs typeface="+mn-cs"/>
      </a:defRPr>
    </a:lvl1pPr>
    <a:lvl2pPr marL="0" indent="0" algn="l" defTabSz="914400" rtl="0" eaLnBrk="1" latinLnBrk="0" hangingPunct="1">
      <a:spcAft>
        <a:spcPts val="20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08000" indent="-108000" algn="l" defTabSz="914400" rtl="0" eaLnBrk="1" latinLnBrk="0" hangingPunct="1">
      <a:buClr>
        <a:schemeClr val="accent2"/>
      </a:buClr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216000" indent="-108000" algn="l" defTabSz="914400" rtl="0" eaLnBrk="1" latinLnBrk="0" hangingPunct="1">
      <a:buClr>
        <a:schemeClr val="accent2"/>
      </a:buClr>
      <a:buFont typeface="Book Antiqua" pitchFamily="18" charset="0"/>
      <a:buChar char="–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324000" indent="-108000" algn="l" defTabSz="914400" rtl="0" eaLnBrk="1" latinLnBrk="0" hangingPunct="1">
      <a:buClr>
        <a:schemeClr val="accent2"/>
      </a:buClr>
      <a:buFont typeface="Book Antiqua" pitchFamily="18" charset="0"/>
      <a:buChar char="–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324000" indent="-108000" algn="l" defTabSz="914400" rtl="0" eaLnBrk="1" latinLnBrk="0" hangingPunct="1">
      <a:buClr>
        <a:schemeClr val="accent2"/>
      </a:buClr>
      <a:buFont typeface="Book Antiqua" pitchFamily="18" charset="0"/>
      <a:buChar char="–"/>
      <a:defRPr sz="1200" kern="1200" baseline="0">
        <a:solidFill>
          <a:schemeClr val="tx1"/>
        </a:solidFill>
        <a:latin typeface="+mn-lt"/>
        <a:ea typeface="+mn-ea"/>
        <a:cs typeface="+mn-cs"/>
      </a:defRPr>
    </a:lvl6pPr>
    <a:lvl7pPr marL="324000" indent="-108000" algn="l" defTabSz="914400" rtl="0" eaLnBrk="1" latinLnBrk="0" hangingPunct="1">
      <a:buClr>
        <a:schemeClr val="accent2"/>
      </a:buClr>
      <a:buFont typeface="Book Antiqua" pitchFamily="18" charset="0"/>
      <a:buChar char="–"/>
      <a:defRPr sz="1200" kern="1200" baseline="0">
        <a:solidFill>
          <a:schemeClr val="tx1"/>
        </a:solidFill>
        <a:latin typeface="+mn-lt"/>
        <a:ea typeface="+mn-ea"/>
        <a:cs typeface="+mn-cs"/>
      </a:defRPr>
    </a:lvl7pPr>
    <a:lvl8pPr marL="324000" indent="-108000" algn="l" defTabSz="914400" rtl="0" eaLnBrk="1" latinLnBrk="0" hangingPunct="1">
      <a:buClr>
        <a:schemeClr val="accent2"/>
      </a:buClr>
      <a:buFont typeface="Book Antiqua" pitchFamily="18" charset="0"/>
      <a:buChar char="–"/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24000" indent="-108000" algn="l" defTabSz="914400" rtl="0" eaLnBrk="1" latinLnBrk="0" hangingPunct="1">
      <a:buClr>
        <a:schemeClr val="accent2"/>
      </a:buClr>
      <a:buFont typeface="Book Antiqua" pitchFamily="18" charset="0"/>
      <a:buChar char="–"/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althon.de/gesundheitsapp_glossar#Gesundheits-App" TargetMode="External"/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83BA933-7109-4FB4-8904-50F821E60B1D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7C051-E29B-41C6-878A-34F5899A9332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929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83BA933-7109-4FB4-8904-50F821E60B1D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7C051-E29B-41C6-878A-34F5899A9332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0626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Die Diagnose Krebs ist evtl. ein „</a:t>
            </a:r>
            <a:r>
              <a:rPr lang="de-DE" dirty="0" err="1" smtClean="0"/>
              <a:t>Teachable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moment</a:t>
            </a:r>
            <a:r>
              <a:rPr lang="de-DE" baseline="0" dirty="0" smtClean="0"/>
              <a:t>“, der genutzt werden sollte, Lebensstilveränderungen in Angriff zu nehmen</a:t>
            </a:r>
          </a:p>
          <a:p>
            <a:r>
              <a:rPr lang="de-DE" baseline="0" dirty="0" smtClean="0"/>
              <a:t>Gefühl der Ohnmacht der Erkrankung gegenüber soll überwunden werden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9E923-2994-BA48-BE43-1920702FE783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21498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Keine großen komplettierten randomisierten Studien die den </a:t>
            </a:r>
            <a:r>
              <a:rPr lang="de-DE" dirty="0" err="1" smtClean="0"/>
              <a:t>Einfluß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vonAdipositas</a:t>
            </a:r>
            <a:r>
              <a:rPr lang="de-DE" baseline="0" dirty="0" smtClean="0"/>
              <a:t>, körperlicher Betätigung, speziellen Diäten oder Nikotinabusus auf die Progression/</a:t>
            </a:r>
            <a:r>
              <a:rPr lang="de-DE" baseline="0" dirty="0" err="1" smtClean="0"/>
              <a:t>Rezidivverhalten</a:t>
            </a:r>
            <a:r>
              <a:rPr lang="de-DE" baseline="0" dirty="0" smtClean="0"/>
              <a:t> oder CRC Mortalität untersuchten, aber:</a:t>
            </a:r>
          </a:p>
          <a:p>
            <a:r>
              <a:rPr lang="de-DE" baseline="0" dirty="0" smtClean="0"/>
              <a:t>Zahlreiche prospektive Studien und Beobachtungsstudien, die eine Assoziation zw. Diesen Faktoren und dem Outcome von Darmkrebs </a:t>
            </a:r>
            <a:r>
              <a:rPr lang="de-DE" baseline="0" dirty="0" err="1" smtClean="0"/>
              <a:t>Survivors</a:t>
            </a:r>
            <a:r>
              <a:rPr lang="de-DE" baseline="0" dirty="0" smtClean="0"/>
              <a:t> unterstützen.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9E923-2994-BA48-BE43-1920702FE783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8376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Bis Anfang der 90er Jahre wurde Betroffenen</a:t>
            </a:r>
            <a:r>
              <a:rPr lang="de-DE" baseline="0" dirty="0" smtClean="0"/>
              <a:t> noch Ruhe und Schonung verordnet, heute ist Sporttherapie bereits ein fester Bestandteil in der </a:t>
            </a:r>
            <a:r>
              <a:rPr lang="de-DE" baseline="0" dirty="0" err="1" smtClean="0"/>
              <a:t>Supportivtherapie</a:t>
            </a:r>
            <a:r>
              <a:rPr lang="de-DE" baseline="0" dirty="0" smtClean="0"/>
              <a:t> onkologischer Patienten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83BA933-7109-4FB4-8904-50F821E60B1D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7C051-E29B-41C6-878A-34F5899A9332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9753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American College </a:t>
            </a:r>
            <a:r>
              <a:rPr lang="de-DE" dirty="0" err="1" smtClean="0"/>
              <a:t>of</a:t>
            </a:r>
            <a:r>
              <a:rPr lang="de-DE" dirty="0" smtClean="0"/>
              <a:t> Sports </a:t>
            </a:r>
            <a:r>
              <a:rPr lang="de-DE" dirty="0" err="1" smtClean="0"/>
              <a:t>Medicine</a:t>
            </a:r>
            <a:r>
              <a:rPr lang="de-DE" dirty="0" smtClean="0"/>
              <a:t> </a:t>
            </a:r>
            <a:r>
              <a:rPr lang="de-DE" dirty="0" err="1" smtClean="0"/>
              <a:t>Roundtable</a:t>
            </a:r>
            <a:r>
              <a:rPr lang="de-DE" dirty="0" smtClean="0"/>
              <a:t> on </a:t>
            </a:r>
            <a:r>
              <a:rPr lang="de-DE" dirty="0" err="1" smtClean="0"/>
              <a:t>Exercise</a:t>
            </a:r>
            <a:r>
              <a:rPr lang="de-DE" dirty="0" smtClean="0"/>
              <a:t> Guidelines </a:t>
            </a:r>
            <a:r>
              <a:rPr lang="de-DE" dirty="0" err="1" smtClean="0"/>
              <a:t>dor</a:t>
            </a:r>
            <a:r>
              <a:rPr lang="de-DE" dirty="0" smtClean="0"/>
              <a:t> Cancer </a:t>
            </a:r>
            <a:r>
              <a:rPr lang="de-DE" dirty="0" err="1" smtClean="0"/>
              <a:t>Survivors</a:t>
            </a:r>
            <a:endParaRPr lang="de-DE" dirty="0" smtClean="0"/>
          </a:p>
          <a:p>
            <a:r>
              <a:rPr lang="de-DE" dirty="0" smtClean="0"/>
              <a:t>Das Training ist kontinuierlich an den körperlichen Zustand</a:t>
            </a:r>
            <a:r>
              <a:rPr lang="de-DE" baseline="0" dirty="0" smtClean="0"/>
              <a:t> anzupassen, ebenso an den </a:t>
            </a:r>
            <a:r>
              <a:rPr lang="de-DE" baseline="0" dirty="0" err="1" smtClean="0"/>
              <a:t>spezif</a:t>
            </a:r>
            <a:r>
              <a:rPr lang="de-DE" baseline="0" dirty="0" smtClean="0"/>
              <a:t>. Bedürfnissen: Stoma, </a:t>
            </a:r>
            <a:r>
              <a:rPr lang="de-DE" baseline="0" dirty="0" err="1" smtClean="0"/>
              <a:t>PnP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Fatigue</a:t>
            </a:r>
            <a:r>
              <a:rPr lang="de-DE" baseline="0" dirty="0" smtClean="0"/>
              <a:t>, Verdauungsstörungen, chron. Diarrhoe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9E923-2994-BA48-BE43-1920702FE783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46048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1F9FCE-5AB8-C74D-A43E-7D1E3E1F9A9C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87564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Risiken für Nutzer von Krebs-Apps</a:t>
            </a:r>
          </a:p>
          <a:p>
            <a:pPr fontAlgn="base"/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Jede vierte der untersuchten Krebs-Apps hat aufgrund der Unterstützungsfunktionen, die sie bietet, z. B. sensible Gesundheitsdaten aufzeichnen, auswerten, teilen, ein hohes Risikopotential - dass der Nutzer durch Falsch- oder Fehlinformation oder durch die </a:t>
            </a:r>
            <a:r>
              <a:rPr lang="de-DE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unbefügte</a:t>
            </a:r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Nutzung seiner persönlichen Gesundheitsdaten durch Dritte Schaden nehmen kann. Nutzer sollten sich </a:t>
            </a:r>
            <a:r>
              <a:rPr lang="de-DE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bewußt</a:t>
            </a:r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machen, dass das Risiko, das mit der Nutzung einer </a:t>
            </a:r>
            <a:r>
              <a:rPr lang="de-DE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Gesundheits-App</a:t>
            </a:r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verbunden ist, sehr stark davon abhängig ist, wofür und wie intensiv der Nutzer eine App anwendet. </a:t>
            </a:r>
          </a:p>
          <a:p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See </a:t>
            </a:r>
            <a:r>
              <a:rPr lang="de-DE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</a:t>
            </a:r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at: https://</a:t>
            </a:r>
            <a:r>
              <a:rPr lang="de-DE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www.healthon.de</a:t>
            </a:r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de-DE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blogs</a:t>
            </a:r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/2017/01/18/krebs-apps-schwer-zu-finden-qualit%C3%A4t-kaum-einsch%C3%A4tzbar#sthash.a4xhD7Qn.dpuf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9E923-2994-BA48-BE43-1920702FE783}" type="slidenum">
              <a:rPr lang="de-DE" smtClean="0"/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97578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Beruht auf dem Erreichen von </a:t>
            </a:r>
            <a:r>
              <a:rPr lang="de-DE" dirty="0" err="1" smtClean="0"/>
              <a:t>movival</a:t>
            </a:r>
            <a:r>
              <a:rPr lang="de-DE" dirty="0" smtClean="0"/>
              <a:t> Punkten</a:t>
            </a:r>
          </a:p>
          <a:p>
            <a:r>
              <a:rPr lang="de-DE" dirty="0" smtClean="0"/>
              <a:t>Alle Formen der Bewegung zählen von Angeln bis Zumba</a:t>
            </a:r>
          </a:p>
          <a:p>
            <a:r>
              <a:rPr lang="de-DE" dirty="0" smtClean="0"/>
              <a:t>Cave!</a:t>
            </a:r>
            <a:r>
              <a:rPr lang="de-DE" baseline="0" dirty="0" smtClean="0"/>
              <a:t> Portal zum Austausch mit Gleichgesinnten</a:t>
            </a:r>
          </a:p>
          <a:p>
            <a:r>
              <a:rPr lang="de-DE" baseline="0" dirty="0" smtClean="0"/>
              <a:t>Bewegungsprogramm kann individuell festgelegt werden</a:t>
            </a:r>
          </a:p>
          <a:p>
            <a:r>
              <a:rPr lang="de-DE" baseline="0" dirty="0" smtClean="0"/>
              <a:t>Rückmeldung und Visualisierung des medizinisch empfohlenen Bewegungsumfangs</a:t>
            </a:r>
          </a:p>
          <a:p>
            <a:r>
              <a:rPr lang="de-DE" baseline="0" dirty="0" smtClean="0"/>
              <a:t>Käuflich erwerblicher </a:t>
            </a:r>
            <a:r>
              <a:rPr lang="de-DE" baseline="0" dirty="0" err="1" smtClean="0"/>
              <a:t>Bewegungstracker</a:t>
            </a:r>
            <a:r>
              <a:rPr lang="de-DE" baseline="0" dirty="0" smtClean="0"/>
              <a:t> 9,90 €/Mo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9E923-2994-BA48-BE43-1920702FE783}" type="slidenum">
              <a:rPr lang="de-DE" smtClean="0"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0486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13" Type="http://schemas.openxmlformats.org/officeDocument/2006/relationships/image" Target="../media/image6.jpeg"/><Relationship Id="rId3" Type="http://schemas.openxmlformats.org/officeDocument/2006/relationships/tags" Target="../tags/tag6.xml"/><Relationship Id="rId7" Type="http://schemas.openxmlformats.org/officeDocument/2006/relationships/tags" Target="../tags/tag10.xml"/><Relationship Id="rId12" Type="http://schemas.openxmlformats.org/officeDocument/2006/relationships/image" Target="../media/image5.jpeg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6" Type="http://schemas.openxmlformats.org/officeDocument/2006/relationships/tags" Target="../tags/tag9.xml"/><Relationship Id="rId11" Type="http://schemas.openxmlformats.org/officeDocument/2006/relationships/image" Target="../media/image4.jpeg"/><Relationship Id="rId5" Type="http://schemas.openxmlformats.org/officeDocument/2006/relationships/tags" Target="../tags/tag8.xml"/><Relationship Id="rId10" Type="http://schemas.openxmlformats.org/officeDocument/2006/relationships/image" Target="../media/image3.emf"/><Relationship Id="rId4" Type="http://schemas.openxmlformats.org/officeDocument/2006/relationships/tags" Target="../tags/tag7.xml"/><Relationship Id="rId9" Type="http://schemas.openxmlformats.org/officeDocument/2006/relationships/oleObject" Target="../embeddings/oleObject2.bin"/><Relationship Id="rId14" Type="http://schemas.openxmlformats.org/officeDocument/2006/relationships/image" Target="../media/image7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tags" Target="../tags/tag15.xml"/><Relationship Id="rId7" Type="http://schemas.openxmlformats.org/officeDocument/2006/relationships/oleObject" Target="../embeddings/oleObject3.bin"/><Relationship Id="rId2" Type="http://schemas.openxmlformats.org/officeDocument/2006/relationships/tags" Target="../tags/tag14.xml"/><Relationship Id="rId1" Type="http://schemas.openxmlformats.org/officeDocument/2006/relationships/vmlDrawing" Target="../drawings/vmlDrawing3.v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9" Type="http://schemas.openxmlformats.org/officeDocument/2006/relationships/image" Target="../media/image8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5550778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38" name="think-cell Folie" r:id="rId9" imgW="360" imgH="360" progId="">
                  <p:embed/>
                </p:oleObj>
              </mc:Choice>
              <mc:Fallback>
                <p:oleObj name="think-cell Folie" r:id="rId9" imgW="360" imgH="360" progId="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hteck 26"/>
          <p:cNvSpPr/>
          <p:nvPr userDrawn="1">
            <p:custDataLst>
              <p:tags r:id="rId3"/>
            </p:custDataLst>
          </p:nvPr>
        </p:nvSpPr>
        <p:spPr bwMode="gray">
          <a:xfrm>
            <a:off x="0" y="4005263"/>
            <a:ext cx="9144000" cy="2852737"/>
          </a:xfrm>
          <a:prstGeom prst="rect">
            <a:avLst/>
          </a:prstGeom>
          <a:solidFill>
            <a:srgbClr val="005C3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accent2"/>
                </a:solidFill>
                <a:latin typeface="Franklin Gothic Demi" panose="020B0703020102020204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eaLnBrk="0" hangingPunct="0"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>
              <a:spcAft>
                <a:spcPct val="0"/>
              </a:spcAft>
              <a:buClr>
                <a:schemeClr val="accent2"/>
              </a:buClr>
              <a:defRPr/>
            </a:pPr>
            <a:endParaRPr lang="de-DE" altLang="de-DE" dirty="0">
              <a:solidFill>
                <a:srgbClr val="005C39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26" name="Rechteck 25"/>
          <p:cNvSpPr/>
          <p:nvPr userDrawn="1">
            <p:custDataLst>
              <p:tags r:id="rId4"/>
            </p:custDataLst>
          </p:nvPr>
        </p:nvSpPr>
        <p:spPr bwMode="gray">
          <a:xfrm>
            <a:off x="0" y="1052513"/>
            <a:ext cx="9144000" cy="2952750"/>
          </a:xfrm>
          <a:prstGeom prst="rect">
            <a:avLst/>
          </a:prstGeom>
          <a:solidFill>
            <a:srgbClr val="F0EFE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accent2"/>
                </a:solidFill>
                <a:latin typeface="Franklin Gothic Demi" panose="020B0703020102020204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eaLnBrk="0" hangingPunct="0"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>
              <a:spcAft>
                <a:spcPct val="0"/>
              </a:spcAft>
              <a:buClr>
                <a:schemeClr val="accent2"/>
              </a:buClr>
              <a:defRPr/>
            </a:pPr>
            <a:endParaRPr lang="de-DE" altLang="de-DE" dirty="0">
              <a:solidFill>
                <a:schemeClr val="tx1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pic>
        <p:nvPicPr>
          <p:cNvPr id="16" name="Picture 2" descr="K:\Asklepios\04_Präsentationsgestaltung\2015\3283.15.002_Überarbeitung Unternehmenspräsentation\07_Final\image40_neu.jpg"/>
          <p:cNvPicPr>
            <a:picLocks noChangeAspect="1" noChangeArrowheads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16"/>
          <a:stretch/>
        </p:blipFill>
        <p:spPr bwMode="gray">
          <a:xfrm>
            <a:off x="3131840" y="1484314"/>
            <a:ext cx="2880319" cy="3466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hteck 27"/>
          <p:cNvSpPr/>
          <p:nvPr userDrawn="1">
            <p:custDataLst>
              <p:tags r:id="rId5"/>
            </p:custDataLst>
          </p:nvPr>
        </p:nvSpPr>
        <p:spPr bwMode="gray">
          <a:xfrm>
            <a:off x="395288" y="4292600"/>
            <a:ext cx="8353425" cy="1873250"/>
          </a:xfrm>
          <a:prstGeom prst="rect">
            <a:avLst/>
          </a:prstGeom>
          <a:solidFill>
            <a:srgbClr val="00925A"/>
          </a:solidFill>
          <a:ln w="9525">
            <a:solidFill>
              <a:srgbClr val="00925A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216000" rIns="216000"/>
          <a:lstStyle>
            <a:lvl1pPr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accent2"/>
                </a:solidFill>
                <a:latin typeface="Franklin Gothic Demi" panose="020B0703020102020204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eaLnBrk="0" hangingPunct="0"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Aft>
                <a:spcPct val="0"/>
              </a:spcAft>
              <a:buClr>
                <a:schemeClr val="accent2"/>
              </a:buClr>
              <a:defRPr/>
            </a:pPr>
            <a:endParaRPr lang="de-DE" altLang="de-DE" sz="1200" dirty="0">
              <a:solidFill>
                <a:srgbClr val="00925A"/>
              </a:solidFill>
              <a:latin typeface="Palatino Linotype" panose="02040502050505030304" pitchFamily="18" charset="0"/>
              <a:cs typeface="Arial" panose="020B060402020202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611560" y="4435896"/>
            <a:ext cx="7920880" cy="649288"/>
          </a:xfrm>
        </p:spPr>
        <p:txBody>
          <a:bodyPr bIns="0"/>
          <a:lstStyle>
            <a:lvl1pPr>
              <a:defRPr sz="3600">
                <a:solidFill>
                  <a:schemeClr val="bg1"/>
                </a:solidFill>
                <a:effectLst/>
              </a:defRPr>
            </a:lvl1pPr>
          </a:lstStyle>
          <a:p>
            <a:r>
              <a:rPr lang="de-DE" dirty="0" smtClean="0"/>
              <a:t>Titelmaster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611560" y="5085184"/>
            <a:ext cx="7920880" cy="936104"/>
          </a:xfrm>
        </p:spPr>
        <p:txBody>
          <a:bodyPr/>
          <a:lstStyle>
            <a:lvl1pPr marL="0" indent="0" algn="l">
              <a:spcAft>
                <a:spcPts val="1200"/>
              </a:spcAft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0" indent="0" algn="l">
              <a:spcAft>
                <a:spcPts val="0"/>
              </a:spcAft>
              <a:buNone/>
              <a:defRPr lang="de-DE" sz="1200" kern="1200" dirty="0" smtClean="0">
                <a:solidFill>
                  <a:srgbClr val="7BD3A7"/>
                </a:solidFill>
                <a:latin typeface="+mn-lt"/>
                <a:ea typeface="+mn-ea"/>
                <a:cs typeface="+mn-cs"/>
              </a:defRPr>
            </a:lvl2pPr>
            <a:lvl3pPr marL="0" indent="0" algn="l">
              <a:spcAft>
                <a:spcPts val="0"/>
              </a:spcAft>
              <a:buNone/>
              <a:defRPr lang="de-DE" sz="1200" kern="1200" dirty="0" smtClean="0">
                <a:solidFill>
                  <a:srgbClr val="7BD3A7"/>
                </a:solidFill>
                <a:latin typeface="+mn-lt"/>
                <a:ea typeface="+mn-ea"/>
                <a:cs typeface="+mn-cs"/>
              </a:defRPr>
            </a:lvl3pPr>
            <a:lvl4pPr marL="0" indent="0" algn="l">
              <a:spcAft>
                <a:spcPts val="0"/>
              </a:spcAft>
              <a:buNone/>
              <a:defRPr lang="de-DE" sz="1200" kern="1200" dirty="0" smtClean="0">
                <a:solidFill>
                  <a:srgbClr val="7BD3A7"/>
                </a:solidFill>
                <a:latin typeface="+mn-lt"/>
                <a:ea typeface="+mn-ea"/>
                <a:cs typeface="+mn-cs"/>
              </a:defRPr>
            </a:lvl4pPr>
            <a:lvl5pPr marL="0" indent="0" algn="l">
              <a:spcAft>
                <a:spcPts val="0"/>
              </a:spcAft>
              <a:buNone/>
              <a:defRPr lang="de-DE" sz="1200" kern="1200" dirty="0" smtClean="0">
                <a:solidFill>
                  <a:srgbClr val="7BD3A7"/>
                </a:solidFill>
                <a:latin typeface="+mn-lt"/>
                <a:ea typeface="+mn-ea"/>
                <a:cs typeface="+mn-cs"/>
              </a:defRPr>
            </a:lvl5pPr>
            <a:lvl6pPr marL="0" indent="0" algn="l">
              <a:spcAft>
                <a:spcPts val="0"/>
              </a:spcAft>
              <a:buNone/>
              <a:defRPr lang="de-DE" sz="1200" kern="1200" dirty="0" smtClean="0">
                <a:solidFill>
                  <a:srgbClr val="7BD3A7"/>
                </a:solidFill>
                <a:latin typeface="+mn-lt"/>
                <a:ea typeface="+mn-ea"/>
                <a:cs typeface="+mn-cs"/>
              </a:defRPr>
            </a:lvl6pPr>
            <a:lvl7pPr marL="0" indent="0" algn="l">
              <a:spcAft>
                <a:spcPts val="0"/>
              </a:spcAft>
              <a:buNone/>
              <a:defRPr lang="de-DE" sz="1200" kern="1200" dirty="0" smtClean="0">
                <a:solidFill>
                  <a:srgbClr val="7BD3A7"/>
                </a:solidFill>
                <a:latin typeface="+mn-lt"/>
                <a:ea typeface="+mn-ea"/>
                <a:cs typeface="+mn-cs"/>
              </a:defRPr>
            </a:lvl7pPr>
            <a:lvl8pPr marL="0" indent="0" algn="l">
              <a:spcAft>
                <a:spcPts val="0"/>
              </a:spcAft>
              <a:buNone/>
              <a:defRPr lang="de-DE" sz="1200" kern="1200" dirty="0" smtClean="0">
                <a:solidFill>
                  <a:srgbClr val="7BD3A7"/>
                </a:solidFill>
                <a:latin typeface="+mn-lt"/>
                <a:ea typeface="+mn-ea"/>
                <a:cs typeface="+mn-cs"/>
              </a:defRPr>
            </a:lvl8pPr>
            <a:lvl9pPr marL="0" indent="0" algn="l">
              <a:spcAft>
                <a:spcPts val="0"/>
              </a:spcAft>
              <a:buNone/>
              <a:defRPr lang="de-DE" sz="1200" kern="1200" dirty="0" smtClean="0">
                <a:solidFill>
                  <a:srgbClr val="7BD3A7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de-DE" smtClean="0"/>
              <a:t>Formatvorlage des Untertitelmasters durch Klicken bearbeiten</a:t>
            </a:r>
            <a:endParaRPr lang="de-DE" dirty="0" smtClean="0"/>
          </a:p>
        </p:txBody>
      </p:sp>
      <p:pic>
        <p:nvPicPr>
          <p:cNvPr id="30" name="Grafik 29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9" r="21207"/>
          <a:stretch/>
        </p:blipFill>
        <p:spPr bwMode="gray">
          <a:xfrm>
            <a:off x="395288" y="1484312"/>
            <a:ext cx="2736712" cy="2808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Grafik 31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9" b="20349"/>
          <a:stretch/>
        </p:blipFill>
        <p:spPr bwMode="gray">
          <a:xfrm>
            <a:off x="6012713" y="1480850"/>
            <a:ext cx="2736000" cy="2812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 userDrawn="1"/>
        </p:nvSpPr>
        <p:spPr bwMode="gray">
          <a:xfrm>
            <a:off x="395288" y="1484313"/>
            <a:ext cx="2736552" cy="2808783"/>
          </a:xfrm>
          <a:prstGeom prst="rect">
            <a:avLst/>
          </a:prstGeom>
          <a:noFill/>
          <a:ln w="9525">
            <a:solidFill>
              <a:srgbClr val="009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  <a:buFont typeface="Arial" pitchFamily="34" charset="0"/>
              <a:buNone/>
            </a:pPr>
            <a:endParaRPr lang="de-DE" dirty="0" err="1" smtClean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 bwMode="gray">
          <a:xfrm>
            <a:off x="3131840" y="1484784"/>
            <a:ext cx="2880320" cy="2808783"/>
          </a:xfrm>
          <a:prstGeom prst="rect">
            <a:avLst/>
          </a:prstGeom>
          <a:noFill/>
          <a:ln w="9525">
            <a:solidFill>
              <a:srgbClr val="009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  <a:buFont typeface="Arial" pitchFamily="34" charset="0"/>
              <a:buNone/>
            </a:pPr>
            <a:endParaRPr lang="de-DE" dirty="0" err="1" smtClean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 bwMode="gray">
          <a:xfrm>
            <a:off x="6012160" y="1485255"/>
            <a:ext cx="2736552" cy="2808783"/>
          </a:xfrm>
          <a:prstGeom prst="rect">
            <a:avLst/>
          </a:prstGeom>
          <a:noFill/>
          <a:ln w="9525">
            <a:solidFill>
              <a:srgbClr val="009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  <a:buFont typeface="Arial" pitchFamily="34" charset="0"/>
              <a:buNone/>
            </a:pPr>
            <a:endParaRPr lang="de-DE" dirty="0" err="1" smtClean="0">
              <a:solidFill>
                <a:schemeClr val="tx1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4624"/>
            <a:ext cx="3726162" cy="9663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>
          <a:xfrm>
            <a:off x="395288" y="6597650"/>
            <a:ext cx="1152376" cy="260350"/>
          </a:xfrm>
          <a:prstGeom prst="rect">
            <a:avLst/>
          </a:prstGeom>
        </p:spPr>
        <p:txBody>
          <a:bodyPr/>
          <a:lstStyle/>
          <a:p>
            <a:fld id="{D1618710-8757-4A02-94A8-B164ECE13DCA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gray">
          <a:xfrm>
            <a:off x="1619250" y="6597650"/>
            <a:ext cx="6625158" cy="2603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 der Präsentation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>
          <a:xfrm>
            <a:off x="8316415" y="6597650"/>
            <a:ext cx="432297" cy="260350"/>
          </a:xfrm>
          <a:prstGeom prst="rect">
            <a:avLst/>
          </a:prstGeom>
        </p:spPr>
        <p:txBody>
          <a:bodyPr/>
          <a:lstStyle/>
          <a:p>
            <a:fld id="{08D37431-3E78-41D2-AC69-D697C2CC4D5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Rechteck 8"/>
          <p:cNvSpPr/>
          <p:nvPr userDrawn="1"/>
        </p:nvSpPr>
        <p:spPr bwMode="gray">
          <a:xfrm>
            <a:off x="395288" y="1484313"/>
            <a:ext cx="8353425" cy="2592759"/>
          </a:xfrm>
          <a:prstGeom prst="rect">
            <a:avLst/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  <a:buFont typeface="Arial" pitchFamily="34" charset="0"/>
              <a:buNone/>
            </a:pPr>
            <a:endParaRPr lang="de-DE" dirty="0" smtClean="0">
              <a:solidFill>
                <a:schemeClr val="tx1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6"/>
          </p:nvPr>
        </p:nvSpPr>
        <p:spPr bwMode="gray">
          <a:xfrm>
            <a:off x="467494" y="1555651"/>
            <a:ext cx="4032498" cy="244941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7"/>
          </p:nvPr>
        </p:nvSpPr>
        <p:spPr bwMode="gray">
          <a:xfrm>
            <a:off x="395287" y="4221089"/>
            <a:ext cx="8353425" cy="194476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5" name="Bildplatzhalter 10"/>
          <p:cNvSpPr>
            <a:spLocks noGrp="1"/>
          </p:cNvSpPr>
          <p:nvPr>
            <p:ph type="pic" sz="quarter" idx="19"/>
          </p:nvPr>
        </p:nvSpPr>
        <p:spPr bwMode="gray">
          <a:xfrm>
            <a:off x="4572000" y="1555651"/>
            <a:ext cx="4104456" cy="244941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oben) und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>
          <a:xfrm>
            <a:off x="395288" y="6597650"/>
            <a:ext cx="1152376" cy="260350"/>
          </a:xfrm>
          <a:prstGeom prst="rect">
            <a:avLst/>
          </a:prstGeom>
        </p:spPr>
        <p:txBody>
          <a:bodyPr/>
          <a:lstStyle/>
          <a:p>
            <a:fld id="{4B918137-A820-4601-8926-1E6A686DF137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gray">
          <a:xfrm>
            <a:off x="1619250" y="6597650"/>
            <a:ext cx="6625158" cy="2603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 der Präsentation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>
          <a:xfrm>
            <a:off x="8316415" y="6597650"/>
            <a:ext cx="432297" cy="260350"/>
          </a:xfrm>
          <a:prstGeom prst="rect">
            <a:avLst/>
          </a:prstGeom>
        </p:spPr>
        <p:txBody>
          <a:bodyPr/>
          <a:lstStyle/>
          <a:p>
            <a:fld id="{08D37431-3E78-41D2-AC69-D697C2CC4D5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Rechteck 8"/>
          <p:cNvSpPr/>
          <p:nvPr userDrawn="1"/>
        </p:nvSpPr>
        <p:spPr bwMode="gray">
          <a:xfrm>
            <a:off x="395288" y="2132856"/>
            <a:ext cx="8353425" cy="4032994"/>
          </a:xfrm>
          <a:prstGeom prst="rect">
            <a:avLst/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  <a:buFont typeface="Arial" pitchFamily="34" charset="0"/>
              <a:buNone/>
            </a:pPr>
            <a:endParaRPr lang="de-DE" dirty="0" smtClean="0">
              <a:solidFill>
                <a:schemeClr val="tx1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6"/>
          </p:nvPr>
        </p:nvSpPr>
        <p:spPr bwMode="gray">
          <a:xfrm>
            <a:off x="467494" y="2204864"/>
            <a:ext cx="2664346" cy="388957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7"/>
          </p:nvPr>
        </p:nvSpPr>
        <p:spPr bwMode="gray">
          <a:xfrm>
            <a:off x="395287" y="1484313"/>
            <a:ext cx="8353425" cy="57653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4" name="Bildplatzhalter 10"/>
          <p:cNvSpPr>
            <a:spLocks noGrp="1"/>
          </p:cNvSpPr>
          <p:nvPr>
            <p:ph type="pic" sz="quarter" idx="18"/>
          </p:nvPr>
        </p:nvSpPr>
        <p:spPr bwMode="gray">
          <a:xfrm>
            <a:off x="6012160" y="2204864"/>
            <a:ext cx="2664346" cy="388957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5" name="Bildplatzhalter 10"/>
          <p:cNvSpPr>
            <a:spLocks noGrp="1"/>
          </p:cNvSpPr>
          <p:nvPr>
            <p:ph type="pic" sz="quarter" idx="19"/>
          </p:nvPr>
        </p:nvSpPr>
        <p:spPr bwMode="gray">
          <a:xfrm>
            <a:off x="3203848" y="2204864"/>
            <a:ext cx="2736304" cy="388957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unten) und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>
          <a:xfrm>
            <a:off x="395288" y="6597650"/>
            <a:ext cx="1152376" cy="260350"/>
          </a:xfrm>
          <a:prstGeom prst="rect">
            <a:avLst/>
          </a:prstGeom>
        </p:spPr>
        <p:txBody>
          <a:bodyPr/>
          <a:lstStyle/>
          <a:p>
            <a:fld id="{2F1F10F5-53C4-4305-866C-6D70FEF44247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gray">
          <a:xfrm>
            <a:off x="1619250" y="6597650"/>
            <a:ext cx="6625158" cy="2603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 der Präsentation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>
          <a:xfrm>
            <a:off x="8316415" y="6597650"/>
            <a:ext cx="432297" cy="260350"/>
          </a:xfrm>
          <a:prstGeom prst="rect">
            <a:avLst/>
          </a:prstGeom>
        </p:spPr>
        <p:txBody>
          <a:bodyPr/>
          <a:lstStyle/>
          <a:p>
            <a:fld id="{08D37431-3E78-41D2-AC69-D697C2CC4D5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Rechteck 8"/>
          <p:cNvSpPr/>
          <p:nvPr userDrawn="1"/>
        </p:nvSpPr>
        <p:spPr bwMode="gray">
          <a:xfrm>
            <a:off x="395288" y="1484313"/>
            <a:ext cx="8353425" cy="4681537"/>
          </a:xfrm>
          <a:prstGeom prst="rect">
            <a:avLst/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  <a:buFont typeface="Arial" pitchFamily="34" charset="0"/>
              <a:buNone/>
            </a:pPr>
            <a:endParaRPr lang="de-DE" dirty="0" smtClean="0">
              <a:solidFill>
                <a:schemeClr val="accent1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6"/>
          </p:nvPr>
        </p:nvSpPr>
        <p:spPr bwMode="gray">
          <a:xfrm>
            <a:off x="467494" y="1556792"/>
            <a:ext cx="2664346" cy="352839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0" name="Bildplatzhalter 10"/>
          <p:cNvSpPr>
            <a:spLocks noGrp="1"/>
          </p:cNvSpPr>
          <p:nvPr>
            <p:ph type="pic" sz="quarter" idx="17"/>
          </p:nvPr>
        </p:nvSpPr>
        <p:spPr bwMode="gray">
          <a:xfrm>
            <a:off x="6012160" y="1556792"/>
            <a:ext cx="2664346" cy="352839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4" name="Bildplatzhalter 10"/>
          <p:cNvSpPr>
            <a:spLocks noGrp="1"/>
          </p:cNvSpPr>
          <p:nvPr>
            <p:ph type="pic" sz="quarter" idx="18"/>
          </p:nvPr>
        </p:nvSpPr>
        <p:spPr bwMode="gray">
          <a:xfrm>
            <a:off x="3203848" y="1556792"/>
            <a:ext cx="2736304" cy="352839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6" name="Inhaltsplatzhalter 15"/>
          <p:cNvSpPr>
            <a:spLocks noGrp="1"/>
          </p:cNvSpPr>
          <p:nvPr>
            <p:ph sz="quarter" idx="19" hasCustomPrompt="1"/>
          </p:nvPr>
        </p:nvSpPr>
        <p:spPr bwMode="gray">
          <a:xfrm>
            <a:off x="467494" y="5157192"/>
            <a:ext cx="8208962" cy="935633"/>
          </a:xfrm>
        </p:spPr>
        <p:txBody>
          <a:bodyPr/>
          <a:lstStyle>
            <a:lvl2pPr>
              <a:defRPr/>
            </a:lvl2pPr>
            <a:lvl3pPr marL="0" indent="0">
              <a:buNone/>
              <a:defRPr/>
            </a:lvl3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/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gray">
          <a:xfrm>
            <a:off x="395288" y="6597650"/>
            <a:ext cx="1152376" cy="260350"/>
          </a:xfrm>
          <a:prstGeom prst="rect">
            <a:avLst/>
          </a:prstGeom>
        </p:spPr>
        <p:txBody>
          <a:bodyPr/>
          <a:lstStyle/>
          <a:p>
            <a:fld id="{057EC987-5F71-4467-B700-73D6D8B629D8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gray">
          <a:xfrm>
            <a:off x="1619250" y="6597650"/>
            <a:ext cx="6625158" cy="2603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 der Präsentation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gray">
          <a:xfrm>
            <a:off x="8316415" y="6597650"/>
            <a:ext cx="432297" cy="260350"/>
          </a:xfrm>
          <a:prstGeom prst="rect">
            <a:avLst/>
          </a:prstGeom>
        </p:spPr>
        <p:txBody>
          <a:bodyPr/>
          <a:lstStyle/>
          <a:p>
            <a:fld id="{08D37431-3E78-41D2-AC69-D697C2CC4D5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7"/>
          <p:cNvSpPr>
            <a:spLocks noGrp="1"/>
          </p:cNvSpPr>
          <p:nvPr>
            <p:ph type="body" sz="quarter" idx="14"/>
          </p:nvPr>
        </p:nvSpPr>
        <p:spPr bwMode="gray">
          <a:xfrm>
            <a:off x="395288" y="3861048"/>
            <a:ext cx="4104704" cy="2304802"/>
          </a:xfrm>
          <a:solidFill>
            <a:schemeClr val="bg1"/>
          </a:solidFill>
          <a:ln>
            <a:solidFill>
              <a:schemeClr val="accent2"/>
            </a:solidFill>
          </a:ln>
          <a:effectLst/>
        </p:spPr>
        <p:txBody>
          <a:bodyPr lIns="144000" tIns="72000" rIns="144000" bIns="7200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6" name="Textplatzhalter 7"/>
          <p:cNvSpPr>
            <a:spLocks noGrp="1"/>
          </p:cNvSpPr>
          <p:nvPr>
            <p:ph type="body" sz="quarter" idx="15"/>
          </p:nvPr>
        </p:nvSpPr>
        <p:spPr bwMode="gray">
          <a:xfrm>
            <a:off x="4572000" y="1484312"/>
            <a:ext cx="4176713" cy="2304727"/>
          </a:xfrm>
          <a:solidFill>
            <a:schemeClr val="bg1"/>
          </a:solidFill>
          <a:ln>
            <a:solidFill>
              <a:schemeClr val="accent2"/>
            </a:solidFill>
          </a:ln>
          <a:effectLst/>
        </p:spPr>
        <p:txBody>
          <a:bodyPr lIns="144000" tIns="72000" rIns="144000" bIns="7200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7" name="Textplatzhalter 7"/>
          <p:cNvSpPr>
            <a:spLocks noGrp="1"/>
          </p:cNvSpPr>
          <p:nvPr>
            <p:ph type="body" sz="quarter" idx="16"/>
          </p:nvPr>
        </p:nvSpPr>
        <p:spPr bwMode="gray">
          <a:xfrm>
            <a:off x="4572000" y="3861048"/>
            <a:ext cx="4176713" cy="2304803"/>
          </a:xfrm>
          <a:solidFill>
            <a:schemeClr val="bg1"/>
          </a:solidFill>
          <a:ln>
            <a:solidFill>
              <a:schemeClr val="accent2"/>
            </a:solidFill>
          </a:ln>
          <a:effectLst/>
        </p:spPr>
        <p:txBody>
          <a:bodyPr lIns="144000" tIns="72000" rIns="144000" bIns="7200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8" name="Titel 17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95288" y="1484312"/>
            <a:ext cx="4104704" cy="2304728"/>
          </a:xfrm>
          <a:solidFill>
            <a:schemeClr val="bg1"/>
          </a:solidFill>
          <a:ln>
            <a:solidFill>
              <a:schemeClr val="accent2"/>
            </a:solidFill>
          </a:ln>
          <a:effectLst/>
        </p:spPr>
        <p:txBody>
          <a:bodyPr lIns="144000" tIns="72000" rIns="144000" bIns="72000"/>
          <a:lstStyle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 marL="540000" indent="0">
              <a:buNone/>
              <a:defRPr/>
            </a:lvl6pPr>
            <a:lvl8pPr>
              <a:defRPr/>
            </a:lvl8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	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>
          <a:xfrm>
            <a:off x="395288" y="6597650"/>
            <a:ext cx="1152376" cy="260350"/>
          </a:xfrm>
          <a:prstGeom prst="rect">
            <a:avLst/>
          </a:prstGeom>
        </p:spPr>
        <p:txBody>
          <a:bodyPr/>
          <a:lstStyle/>
          <a:p>
            <a:fld id="{7C8C2063-9A4A-44EC-B946-319CF9AAFC4A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gray">
          <a:xfrm>
            <a:off x="1619250" y="6597650"/>
            <a:ext cx="6625158" cy="2603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 der Präsentation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>
          <a:xfrm>
            <a:off x="8316415" y="6597650"/>
            <a:ext cx="432297" cy="260350"/>
          </a:xfrm>
          <a:prstGeom prst="rect">
            <a:avLst/>
          </a:prstGeom>
        </p:spPr>
        <p:txBody>
          <a:bodyPr/>
          <a:lstStyle/>
          <a:p>
            <a:fld id="{08D37431-3E78-41D2-AC69-D697C2CC4D59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>
            <p:custDataLst>
              <p:tags r:id="rId1"/>
            </p:custDataLst>
          </p:nvPr>
        </p:nvSpPr>
        <p:spPr bwMode="gray">
          <a:xfrm>
            <a:off x="0" y="6597650"/>
            <a:ext cx="9144000" cy="260350"/>
          </a:xfrm>
          <a:prstGeom prst="rect">
            <a:avLst/>
          </a:prstGeom>
          <a:solidFill>
            <a:srgbClr val="005C3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accent2"/>
                </a:solidFill>
                <a:latin typeface="Franklin Gothic Demi" panose="020B0703020102020204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eaLnBrk="0" hangingPunct="0"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>
              <a:spcAft>
                <a:spcPct val="0"/>
              </a:spcAft>
              <a:buClr>
                <a:schemeClr val="accent2"/>
              </a:buClr>
              <a:defRPr/>
            </a:pPr>
            <a:endParaRPr lang="de-DE" altLang="de-DE" dirty="0">
              <a:solidFill>
                <a:schemeClr val="tx1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gray">
          <a:xfrm>
            <a:off x="395288" y="6597650"/>
            <a:ext cx="1152376" cy="260350"/>
          </a:xfrm>
          <a:prstGeom prst="rect">
            <a:avLst/>
          </a:prstGeom>
        </p:spPr>
        <p:txBody>
          <a:bodyPr/>
          <a:lstStyle/>
          <a:p>
            <a:fld id="{AFC94919-BF26-4254-B37F-B5C71519C6EA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gray">
          <a:xfrm>
            <a:off x="1619250" y="6597650"/>
            <a:ext cx="6625158" cy="2603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 der Präsentation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gray">
          <a:xfrm>
            <a:off x="8316415" y="6597650"/>
            <a:ext cx="432297" cy="260350"/>
          </a:xfrm>
          <a:prstGeom prst="rect">
            <a:avLst/>
          </a:prstGeom>
        </p:spPr>
        <p:txBody>
          <a:bodyPr/>
          <a:lstStyle/>
          <a:p>
            <a:fld id="{08D37431-3E78-41D2-AC69-D697C2CC4D59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8" y="404464"/>
            <a:ext cx="1944464" cy="504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Inhalt mit weißem Balken 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>
            <p:custDataLst>
              <p:tags r:id="rId1"/>
            </p:custDataLst>
          </p:nvPr>
        </p:nvSpPr>
        <p:spPr bwMode="gray">
          <a:xfrm>
            <a:off x="0" y="6597650"/>
            <a:ext cx="9144000" cy="260350"/>
          </a:xfrm>
          <a:prstGeom prst="rect">
            <a:avLst/>
          </a:prstGeom>
          <a:solidFill>
            <a:srgbClr val="005C3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accent2"/>
                </a:solidFill>
                <a:latin typeface="Franklin Gothic Demi" panose="020B0703020102020204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eaLnBrk="0" hangingPunct="0"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>
              <a:spcAft>
                <a:spcPct val="0"/>
              </a:spcAft>
              <a:buClr>
                <a:schemeClr val="accent2"/>
              </a:buClr>
              <a:defRPr/>
            </a:pPr>
            <a:endParaRPr lang="de-DE" altLang="de-DE" dirty="0">
              <a:solidFill>
                <a:schemeClr val="tx1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6" name="Rechteck 5"/>
          <p:cNvSpPr/>
          <p:nvPr userDrawn="1"/>
        </p:nvSpPr>
        <p:spPr bwMode="gray">
          <a:xfrm>
            <a:off x="0" y="332656"/>
            <a:ext cx="9144000" cy="64800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  <a:buFont typeface="Arial" pitchFamily="34" charset="0"/>
              <a:buNone/>
            </a:pPr>
            <a:endParaRPr lang="de-DE" dirty="0" smtClean="0">
              <a:solidFill>
                <a:schemeClr val="tx1"/>
              </a:solidFill>
            </a:endParaRPr>
          </a:p>
        </p:txBody>
      </p:sp>
      <p:sp>
        <p:nvSpPr>
          <p:cNvPr id="12" name="Rechteck 11"/>
          <p:cNvSpPr/>
          <p:nvPr userDrawn="1"/>
        </p:nvSpPr>
        <p:spPr bwMode="gray">
          <a:xfrm>
            <a:off x="0" y="331200"/>
            <a:ext cx="9144000" cy="64800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  <a:buFont typeface="Arial" pitchFamily="34" charset="0"/>
              <a:buNone/>
            </a:pPr>
            <a:endParaRPr lang="de-DE" dirty="0" smtClean="0">
              <a:solidFill>
                <a:schemeClr val="tx1"/>
              </a:solidFill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gray">
          <a:xfrm>
            <a:off x="395288" y="6597650"/>
            <a:ext cx="1152376" cy="2603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B190C4A-BE6F-451E-881C-9E6F0F0BD45E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gray">
          <a:xfrm>
            <a:off x="1619250" y="6597650"/>
            <a:ext cx="6625158" cy="2603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 der Präsentation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gray">
          <a:xfrm>
            <a:off x="8316415" y="6597650"/>
            <a:ext cx="432297" cy="2603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8D37431-3E78-41D2-AC69-D697C2CC4D5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 hasCustomPrompt="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  <a:lvl6pPr>
              <a:buClr>
                <a:schemeClr val="tx1"/>
              </a:buClr>
              <a:defRPr>
                <a:solidFill>
                  <a:schemeClr val="tx1"/>
                </a:solidFill>
              </a:defRPr>
            </a:lvl6pPr>
            <a:lvl7pPr>
              <a:buClr>
                <a:schemeClr val="tx1"/>
              </a:buClr>
              <a:defRPr>
                <a:solidFill>
                  <a:schemeClr val="tx1"/>
                </a:solidFill>
              </a:defRPr>
            </a:lvl7pPr>
            <a:lvl8pPr>
              <a:buClr>
                <a:schemeClr val="tx1"/>
              </a:buClr>
              <a:defRPr>
                <a:solidFill>
                  <a:schemeClr val="tx1"/>
                </a:solidFill>
              </a:defRPr>
            </a:lvl8pPr>
            <a:lvl9pPr>
              <a:buClr>
                <a:schemeClr val="tx1"/>
              </a:buCl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8" y="404464"/>
            <a:ext cx="1944464" cy="50425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ei Inhalte mit weißem Balken 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 userDrawn="1">
            <p:custDataLst>
              <p:tags r:id="rId1"/>
            </p:custDataLst>
          </p:nvPr>
        </p:nvSpPr>
        <p:spPr bwMode="gray">
          <a:xfrm>
            <a:off x="0" y="6597650"/>
            <a:ext cx="9144000" cy="260350"/>
          </a:xfrm>
          <a:prstGeom prst="rect">
            <a:avLst/>
          </a:prstGeom>
          <a:solidFill>
            <a:srgbClr val="005C3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accent2"/>
                </a:solidFill>
                <a:latin typeface="Franklin Gothic Demi" panose="020B0703020102020204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eaLnBrk="0" hangingPunct="0"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>
              <a:spcAft>
                <a:spcPct val="0"/>
              </a:spcAft>
              <a:buClr>
                <a:schemeClr val="accent2"/>
              </a:buClr>
              <a:defRPr/>
            </a:pPr>
            <a:endParaRPr lang="de-DE" altLang="de-DE" dirty="0">
              <a:solidFill>
                <a:schemeClr val="tx1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11" name="Inhaltsplatzhalter 8"/>
          <p:cNvSpPr>
            <a:spLocks noGrp="1"/>
          </p:cNvSpPr>
          <p:nvPr>
            <p:ph sz="quarter" idx="15" hasCustomPrompt="1"/>
          </p:nvPr>
        </p:nvSpPr>
        <p:spPr bwMode="gray">
          <a:xfrm>
            <a:off x="395287" y="1484314"/>
            <a:ext cx="4104705" cy="468153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  <a:lvl6pPr>
              <a:buClr>
                <a:schemeClr val="tx1"/>
              </a:buClr>
              <a:defRPr>
                <a:solidFill>
                  <a:schemeClr val="tx1"/>
                </a:solidFill>
              </a:defRPr>
            </a:lvl6pPr>
            <a:lvl7pPr>
              <a:buClr>
                <a:schemeClr val="tx1"/>
              </a:buClr>
              <a:defRPr>
                <a:solidFill>
                  <a:schemeClr val="tx1"/>
                </a:solidFill>
              </a:defRPr>
            </a:lvl7pPr>
            <a:lvl8pPr>
              <a:buClr>
                <a:schemeClr val="tx1"/>
              </a:buClr>
              <a:defRPr>
                <a:solidFill>
                  <a:schemeClr val="tx1"/>
                </a:solidFill>
              </a:defRPr>
            </a:lvl8pPr>
            <a:lvl9pPr>
              <a:buClr>
                <a:schemeClr val="tx1"/>
              </a:buCl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3" name="Rechteck 12"/>
          <p:cNvSpPr/>
          <p:nvPr userDrawn="1"/>
        </p:nvSpPr>
        <p:spPr bwMode="gray">
          <a:xfrm>
            <a:off x="0" y="331200"/>
            <a:ext cx="9144000" cy="64800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  <a:buFont typeface="Arial" pitchFamily="34" charset="0"/>
              <a:buNone/>
            </a:pPr>
            <a:endParaRPr lang="de-DE" dirty="0" smtClean="0">
              <a:solidFill>
                <a:schemeClr val="tx1"/>
              </a:solidFill>
            </a:endParaRPr>
          </a:p>
        </p:txBody>
      </p:sp>
      <p:sp>
        <p:nvSpPr>
          <p:cNvPr id="6" name="Rechteck 5"/>
          <p:cNvSpPr/>
          <p:nvPr userDrawn="1"/>
        </p:nvSpPr>
        <p:spPr bwMode="gray">
          <a:xfrm>
            <a:off x="0" y="332656"/>
            <a:ext cx="9144000" cy="64800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  <a:buFont typeface="Arial" pitchFamily="34" charset="0"/>
              <a:buNone/>
            </a:pPr>
            <a:endParaRPr lang="de-DE" dirty="0" smtClean="0">
              <a:solidFill>
                <a:schemeClr val="tx1"/>
              </a:solidFill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gray">
          <a:xfrm>
            <a:off x="395288" y="6597650"/>
            <a:ext cx="1152376" cy="2603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91FB298-8B1E-4689-93D0-FCC025CA4179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gray">
          <a:xfrm>
            <a:off x="1619250" y="6597650"/>
            <a:ext cx="6625158" cy="2603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 der Präsentation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gray">
          <a:xfrm>
            <a:off x="8316415" y="6597650"/>
            <a:ext cx="432297" cy="2603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8D37431-3E78-41D2-AC69-D697C2CC4D5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5" name="Inhaltsplatzhalter 8"/>
          <p:cNvSpPr>
            <a:spLocks noGrp="1"/>
          </p:cNvSpPr>
          <p:nvPr>
            <p:ph sz="quarter" idx="13" hasCustomPrompt="1"/>
          </p:nvPr>
        </p:nvSpPr>
        <p:spPr bwMode="gray">
          <a:xfrm>
            <a:off x="4644008" y="1484314"/>
            <a:ext cx="4104705" cy="468153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  <a:lvl6pPr>
              <a:buClr>
                <a:schemeClr val="tx1"/>
              </a:buClr>
              <a:defRPr>
                <a:solidFill>
                  <a:schemeClr val="tx1"/>
                </a:solidFill>
              </a:defRPr>
            </a:lvl6pPr>
            <a:lvl7pPr>
              <a:buClr>
                <a:schemeClr val="tx1"/>
              </a:buClr>
              <a:defRPr>
                <a:solidFill>
                  <a:schemeClr val="tx1"/>
                </a:solidFill>
              </a:defRPr>
            </a:lvl7pPr>
            <a:lvl8pPr>
              <a:buClr>
                <a:schemeClr val="tx1"/>
              </a:buClr>
              <a:defRPr>
                <a:solidFill>
                  <a:schemeClr val="tx1"/>
                </a:solidFill>
              </a:defRPr>
            </a:lvl8pPr>
            <a:lvl9pPr>
              <a:buClr>
                <a:schemeClr val="tx1"/>
              </a:buCl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8" y="404464"/>
            <a:ext cx="1944464" cy="50425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er Inhalte mit weißem Balk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 userDrawn="1">
            <p:custDataLst>
              <p:tags r:id="rId1"/>
            </p:custDataLst>
          </p:nvPr>
        </p:nvSpPr>
        <p:spPr bwMode="gray">
          <a:xfrm>
            <a:off x="0" y="6597650"/>
            <a:ext cx="9144000" cy="260350"/>
          </a:xfrm>
          <a:prstGeom prst="rect">
            <a:avLst/>
          </a:prstGeom>
          <a:solidFill>
            <a:srgbClr val="005C3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accent2"/>
                </a:solidFill>
                <a:latin typeface="Franklin Gothic Demi" panose="020B0703020102020204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eaLnBrk="0" hangingPunct="0"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>
              <a:spcAft>
                <a:spcPct val="0"/>
              </a:spcAft>
              <a:buClr>
                <a:schemeClr val="accent2"/>
              </a:buClr>
              <a:defRPr/>
            </a:pPr>
            <a:endParaRPr lang="de-DE" altLang="de-DE" dirty="0">
              <a:solidFill>
                <a:schemeClr val="tx1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19" name="Inhaltsplatzhalter 8"/>
          <p:cNvSpPr>
            <a:spLocks noGrp="1"/>
          </p:cNvSpPr>
          <p:nvPr>
            <p:ph sz="quarter" idx="15" hasCustomPrompt="1"/>
          </p:nvPr>
        </p:nvSpPr>
        <p:spPr bwMode="gray">
          <a:xfrm>
            <a:off x="395287" y="1484314"/>
            <a:ext cx="4104705" cy="230472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  <a:lvl6pPr>
              <a:buClr>
                <a:schemeClr val="tx1"/>
              </a:buClr>
              <a:defRPr>
                <a:solidFill>
                  <a:schemeClr val="tx1"/>
                </a:solidFill>
              </a:defRPr>
            </a:lvl6pPr>
            <a:lvl7pPr>
              <a:buClr>
                <a:schemeClr val="tx1"/>
              </a:buClr>
              <a:defRPr>
                <a:solidFill>
                  <a:schemeClr val="tx1"/>
                </a:solidFill>
              </a:defRPr>
            </a:lvl7pPr>
            <a:lvl8pPr>
              <a:buClr>
                <a:schemeClr val="tx1"/>
              </a:buClr>
              <a:defRPr>
                <a:solidFill>
                  <a:schemeClr val="tx1"/>
                </a:solidFill>
              </a:defRPr>
            </a:lvl8pPr>
            <a:lvl9pPr>
              <a:buClr>
                <a:schemeClr val="tx1"/>
              </a:buCl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20" name="Inhaltsplatzhalter 8"/>
          <p:cNvSpPr>
            <a:spLocks noGrp="1"/>
          </p:cNvSpPr>
          <p:nvPr>
            <p:ph sz="quarter" idx="13" hasCustomPrompt="1"/>
          </p:nvPr>
        </p:nvSpPr>
        <p:spPr bwMode="gray">
          <a:xfrm>
            <a:off x="4644008" y="1484314"/>
            <a:ext cx="4104705" cy="230472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  <a:lvl6pPr>
              <a:buClr>
                <a:schemeClr val="tx1"/>
              </a:buClr>
              <a:defRPr>
                <a:solidFill>
                  <a:schemeClr val="tx1"/>
                </a:solidFill>
              </a:defRPr>
            </a:lvl6pPr>
            <a:lvl7pPr>
              <a:buClr>
                <a:schemeClr val="tx1"/>
              </a:buClr>
              <a:defRPr>
                <a:solidFill>
                  <a:schemeClr val="tx1"/>
                </a:solidFill>
              </a:defRPr>
            </a:lvl7pPr>
            <a:lvl8pPr>
              <a:buClr>
                <a:schemeClr val="tx1"/>
              </a:buClr>
              <a:defRPr>
                <a:solidFill>
                  <a:schemeClr val="tx1"/>
                </a:solidFill>
              </a:defRPr>
            </a:lvl8pPr>
            <a:lvl9pPr>
              <a:buClr>
                <a:schemeClr val="tx1"/>
              </a:buCl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21" name="Inhaltsplatzhalter 8"/>
          <p:cNvSpPr>
            <a:spLocks noGrp="1"/>
          </p:cNvSpPr>
          <p:nvPr>
            <p:ph sz="quarter" idx="21" hasCustomPrompt="1"/>
          </p:nvPr>
        </p:nvSpPr>
        <p:spPr bwMode="gray">
          <a:xfrm>
            <a:off x="395536" y="3933056"/>
            <a:ext cx="4104705" cy="223224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  <a:lvl6pPr>
              <a:buClr>
                <a:schemeClr val="tx1"/>
              </a:buClr>
              <a:defRPr>
                <a:solidFill>
                  <a:schemeClr val="tx1"/>
                </a:solidFill>
              </a:defRPr>
            </a:lvl6pPr>
            <a:lvl7pPr>
              <a:buClr>
                <a:schemeClr val="tx1"/>
              </a:buClr>
              <a:defRPr>
                <a:solidFill>
                  <a:schemeClr val="tx1"/>
                </a:solidFill>
              </a:defRPr>
            </a:lvl7pPr>
            <a:lvl8pPr>
              <a:buClr>
                <a:schemeClr val="tx1"/>
              </a:buClr>
              <a:defRPr>
                <a:solidFill>
                  <a:schemeClr val="tx1"/>
                </a:solidFill>
              </a:defRPr>
            </a:lvl8pPr>
            <a:lvl9pPr>
              <a:buClr>
                <a:schemeClr val="tx1"/>
              </a:buCl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22" name="Inhaltsplatzhalter 8"/>
          <p:cNvSpPr>
            <a:spLocks noGrp="1"/>
          </p:cNvSpPr>
          <p:nvPr>
            <p:ph sz="quarter" idx="22" hasCustomPrompt="1"/>
          </p:nvPr>
        </p:nvSpPr>
        <p:spPr bwMode="gray">
          <a:xfrm>
            <a:off x="4644257" y="3933056"/>
            <a:ext cx="4104705" cy="223224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  <a:lvl6pPr>
              <a:buClr>
                <a:schemeClr val="tx1"/>
              </a:buClr>
              <a:defRPr>
                <a:solidFill>
                  <a:schemeClr val="tx1"/>
                </a:solidFill>
              </a:defRPr>
            </a:lvl6pPr>
            <a:lvl7pPr>
              <a:buClr>
                <a:schemeClr val="tx1"/>
              </a:buClr>
              <a:defRPr>
                <a:solidFill>
                  <a:schemeClr val="tx1"/>
                </a:solidFill>
              </a:defRPr>
            </a:lvl7pPr>
            <a:lvl8pPr>
              <a:buClr>
                <a:schemeClr val="tx1"/>
              </a:buClr>
              <a:defRPr>
                <a:solidFill>
                  <a:schemeClr val="tx1"/>
                </a:solidFill>
              </a:defRPr>
            </a:lvl8pPr>
            <a:lvl9pPr>
              <a:buClr>
                <a:schemeClr val="tx1"/>
              </a:buCl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5" name="Rechteck 14"/>
          <p:cNvSpPr/>
          <p:nvPr userDrawn="1"/>
        </p:nvSpPr>
        <p:spPr bwMode="gray">
          <a:xfrm>
            <a:off x="0" y="331200"/>
            <a:ext cx="9144000" cy="64800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  <a:buFont typeface="Arial" pitchFamily="34" charset="0"/>
              <a:buNone/>
            </a:pPr>
            <a:endParaRPr lang="de-DE" dirty="0" smtClean="0">
              <a:solidFill>
                <a:schemeClr val="tx1"/>
              </a:solidFill>
            </a:endParaRPr>
          </a:p>
        </p:txBody>
      </p:sp>
      <p:sp>
        <p:nvSpPr>
          <p:cNvPr id="6" name="Rechteck 5"/>
          <p:cNvSpPr/>
          <p:nvPr userDrawn="1"/>
        </p:nvSpPr>
        <p:spPr bwMode="gray">
          <a:xfrm>
            <a:off x="0" y="332656"/>
            <a:ext cx="9144000" cy="64800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  <a:buFont typeface="Arial" pitchFamily="34" charset="0"/>
              <a:buNone/>
            </a:pPr>
            <a:endParaRPr lang="de-DE" dirty="0" smtClean="0">
              <a:solidFill>
                <a:schemeClr val="tx1"/>
              </a:solidFill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gray">
          <a:xfrm>
            <a:off x="395288" y="6597650"/>
            <a:ext cx="1152376" cy="2603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CA02641-D704-4379-97E8-C0ED672457F7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gray">
          <a:xfrm>
            <a:off x="1619250" y="6597650"/>
            <a:ext cx="6625158" cy="2603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 der Präsentation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gray">
          <a:xfrm>
            <a:off x="8316415" y="6597650"/>
            <a:ext cx="432297" cy="2603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8D37431-3E78-41D2-AC69-D697C2CC4D5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8" y="404464"/>
            <a:ext cx="1944464" cy="50425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einspaltiges Layout_K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platzhalter 19"/>
          <p:cNvSpPr>
            <a:spLocks noGrp="1"/>
          </p:cNvSpPr>
          <p:nvPr>
            <p:ph type="body" sz="quarter" idx="10"/>
          </p:nvPr>
        </p:nvSpPr>
        <p:spPr>
          <a:xfrm>
            <a:off x="395288" y="1123950"/>
            <a:ext cx="8353425" cy="4608513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lang="de-DE" dirty="0" smtClean="0">
                <a:solidFill>
                  <a:srgbClr val="4B4B4B"/>
                </a:solidFill>
              </a:defRPr>
            </a:lvl1pPr>
            <a:lvl2pPr>
              <a:defRPr lang="de-DE" sz="1600" dirty="0" smtClean="0">
                <a:solidFill>
                  <a:srgbClr val="4B4B4B"/>
                </a:solidFill>
              </a:defRPr>
            </a:lvl2pPr>
            <a:lvl3pPr>
              <a:defRPr lang="de-DE" sz="1600" dirty="0" smtClean="0">
                <a:solidFill>
                  <a:srgbClr val="4B4B4B"/>
                </a:solidFill>
              </a:defRPr>
            </a:lvl3pPr>
            <a:lvl4pPr>
              <a:defRPr lang="de-DE" sz="1600" dirty="0" smtClean="0">
                <a:solidFill>
                  <a:srgbClr val="4B4B4B"/>
                </a:solidFill>
              </a:defRPr>
            </a:lvl4pPr>
            <a:lvl5pPr>
              <a:defRPr lang="de-DE" sz="1600" dirty="0">
                <a:solidFill>
                  <a:srgbClr val="4B4B4B"/>
                </a:solidFill>
              </a:defRPr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1216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>
            <p:custDataLst>
              <p:tags r:id="rId1"/>
            </p:custDataLst>
          </p:nvPr>
        </p:nvSpPr>
        <p:spPr bwMode="gray">
          <a:xfrm>
            <a:off x="0" y="1"/>
            <a:ext cx="9144000" cy="6858000"/>
          </a:xfrm>
          <a:prstGeom prst="rect">
            <a:avLst/>
          </a:prstGeom>
          <a:solidFill>
            <a:srgbClr val="F0EFE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accent2"/>
                </a:solidFill>
                <a:latin typeface="Franklin Gothic Demi" panose="020B0703020102020204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eaLnBrk="0" hangingPunct="0"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>
              <a:spcAft>
                <a:spcPct val="0"/>
              </a:spcAft>
              <a:buClr>
                <a:schemeClr val="accent2"/>
              </a:buClr>
              <a:defRPr/>
            </a:pPr>
            <a:endParaRPr lang="de-DE" altLang="de-DE" dirty="0">
              <a:solidFill>
                <a:schemeClr val="tx1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395289" y="2996952"/>
            <a:ext cx="4032696" cy="1800200"/>
          </a:xfrm>
        </p:spPr>
        <p:txBody>
          <a:bodyPr/>
          <a:lstStyle>
            <a:lvl1pPr algn="r">
              <a:defRPr sz="14200">
                <a:solidFill>
                  <a:schemeClr val="accent1"/>
                </a:solidFill>
                <a:effectLst/>
                <a:latin typeface="Franklin Gothic Book" pitchFamily="34" charset="0"/>
              </a:defRPr>
            </a:lvl1pPr>
          </a:lstStyle>
          <a:p>
            <a:r>
              <a:rPr lang="de-DE" dirty="0" smtClean="0"/>
              <a:t>Nr.</a:t>
            </a:r>
            <a:endParaRPr lang="de-DE" dirty="0"/>
          </a:p>
        </p:txBody>
      </p:sp>
      <p:cxnSp>
        <p:nvCxnSpPr>
          <p:cNvPr id="8" name="Gerade Verbindung 7"/>
          <p:cNvCxnSpPr/>
          <p:nvPr userDrawn="1"/>
        </p:nvCxnSpPr>
        <p:spPr bwMode="gray">
          <a:xfrm rot="5400000">
            <a:off x="3599892" y="3681028"/>
            <a:ext cx="1944216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Inhaltsplatzhalter 8"/>
          <p:cNvSpPr>
            <a:spLocks noGrp="1"/>
          </p:cNvSpPr>
          <p:nvPr>
            <p:ph sz="quarter" idx="10" hasCustomPrompt="1"/>
          </p:nvPr>
        </p:nvSpPr>
        <p:spPr bwMode="gray">
          <a:xfrm>
            <a:off x="4716016" y="3068687"/>
            <a:ext cx="4032697" cy="1368425"/>
          </a:xfrm>
        </p:spPr>
        <p:txBody>
          <a:bodyPr bIns="54000" anchor="b" anchorCtr="0"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 marL="180000" indent="-180000">
              <a:buClrTx/>
              <a:buFont typeface="Wingdings" panose="05000000000000000000" pitchFamily="2" charset="2"/>
              <a:buChar char="§"/>
              <a:defRPr>
                <a:solidFill>
                  <a:schemeClr val="accent1"/>
                </a:solidFill>
              </a:defRPr>
            </a:lvl3pPr>
            <a:lvl4pPr>
              <a:buClrTx/>
              <a:defRPr>
                <a:solidFill>
                  <a:schemeClr val="accent1"/>
                </a:solidFill>
              </a:defRPr>
            </a:lvl4pPr>
            <a:lvl5pPr>
              <a:buClrTx/>
              <a:defRPr>
                <a:solidFill>
                  <a:schemeClr val="accent1"/>
                </a:solidFill>
              </a:defRPr>
            </a:lvl5pPr>
            <a:lvl6pPr>
              <a:buClrTx/>
              <a:defRPr>
                <a:solidFill>
                  <a:schemeClr val="accent1"/>
                </a:solidFill>
              </a:defRPr>
            </a:lvl6pPr>
            <a:lvl7pPr>
              <a:buClrTx/>
              <a:defRPr>
                <a:solidFill>
                  <a:schemeClr val="accent1"/>
                </a:solidFill>
              </a:defRPr>
            </a:lvl7pPr>
            <a:lvl8pPr>
              <a:buClrTx/>
              <a:defRPr>
                <a:solidFill>
                  <a:schemeClr val="accent1"/>
                </a:solidFill>
              </a:defRPr>
            </a:lvl8pPr>
            <a:lvl9pPr>
              <a:buClrTx/>
              <a:defRPr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2826470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|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>
            <p:custDataLst>
              <p:tags r:id="rId1"/>
            </p:custDataLst>
          </p:nvPr>
        </p:nvSpPr>
        <p:spPr bwMode="gray">
          <a:xfrm>
            <a:off x="0" y="27384"/>
            <a:ext cx="9144000" cy="6858000"/>
          </a:xfrm>
          <a:prstGeom prst="rect">
            <a:avLst/>
          </a:prstGeom>
          <a:solidFill>
            <a:srgbClr val="F0EFE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accent2"/>
                </a:solidFill>
                <a:latin typeface="Franklin Gothic Demi" panose="020B0703020102020204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eaLnBrk="0" hangingPunct="0"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>
              <a:spcAft>
                <a:spcPct val="0"/>
              </a:spcAft>
              <a:buClr>
                <a:schemeClr val="accent2"/>
              </a:buClr>
              <a:defRPr/>
            </a:pPr>
            <a:endParaRPr lang="de-DE" altLang="de-DE" dirty="0">
              <a:solidFill>
                <a:schemeClr val="tx1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cxnSp>
        <p:nvCxnSpPr>
          <p:cNvPr id="6" name="Gerade Verbindung 5"/>
          <p:cNvCxnSpPr/>
          <p:nvPr userDrawn="1"/>
        </p:nvCxnSpPr>
        <p:spPr bwMode="gray">
          <a:xfrm>
            <a:off x="4572000" y="2204864"/>
            <a:ext cx="0" cy="244827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Bildplatzhalter 3"/>
          <p:cNvSpPr>
            <a:spLocks noGrp="1"/>
          </p:cNvSpPr>
          <p:nvPr>
            <p:ph type="pic" sz="quarter" idx="11"/>
          </p:nvPr>
        </p:nvSpPr>
        <p:spPr>
          <a:xfrm>
            <a:off x="395536" y="2204864"/>
            <a:ext cx="4032000" cy="2448008"/>
          </a:xfrm>
          <a:ln w="9525">
            <a:noFill/>
          </a:ln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1" name="Inhaltsplatzhalter 8"/>
          <p:cNvSpPr>
            <a:spLocks noGrp="1"/>
          </p:cNvSpPr>
          <p:nvPr>
            <p:ph sz="quarter" idx="10" hasCustomPrompt="1"/>
          </p:nvPr>
        </p:nvSpPr>
        <p:spPr bwMode="gray">
          <a:xfrm>
            <a:off x="4716016" y="3068687"/>
            <a:ext cx="4032697" cy="1368425"/>
          </a:xfrm>
        </p:spPr>
        <p:txBody>
          <a:bodyPr bIns="54000" anchor="b" anchorCtr="0"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 marL="180000" indent="-180000">
              <a:buClrTx/>
              <a:buFont typeface="Wingdings" panose="05000000000000000000" pitchFamily="2" charset="2"/>
              <a:buChar char="§"/>
              <a:defRPr>
                <a:solidFill>
                  <a:schemeClr val="accent1"/>
                </a:solidFill>
              </a:defRPr>
            </a:lvl3pPr>
            <a:lvl4pPr>
              <a:buClrTx/>
              <a:defRPr>
                <a:solidFill>
                  <a:schemeClr val="accent1"/>
                </a:solidFill>
              </a:defRPr>
            </a:lvl4pPr>
            <a:lvl5pPr>
              <a:buClrTx/>
              <a:defRPr>
                <a:solidFill>
                  <a:schemeClr val="accent1"/>
                </a:solidFill>
              </a:defRPr>
            </a:lvl5pPr>
            <a:lvl6pPr>
              <a:buClrTx/>
              <a:defRPr>
                <a:solidFill>
                  <a:schemeClr val="accent1"/>
                </a:solidFill>
              </a:defRPr>
            </a:lvl6pPr>
            <a:lvl7pPr>
              <a:buClrTx/>
              <a:defRPr>
                <a:solidFill>
                  <a:schemeClr val="accent1"/>
                </a:solidFill>
              </a:defRPr>
            </a:lvl7pPr>
            <a:lvl8pPr>
              <a:buClrTx/>
              <a:defRPr>
                <a:solidFill>
                  <a:schemeClr val="accent1"/>
                </a:solidFill>
              </a:defRPr>
            </a:lvl8pPr>
            <a:lvl9pPr>
              <a:buClrTx/>
              <a:defRPr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3380238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6" name="Rechteck 55"/>
          <p:cNvSpPr/>
          <p:nvPr userDrawn="1">
            <p:custDataLst>
              <p:tags r:id="rId1"/>
            </p:custDataLst>
          </p:nvPr>
        </p:nvSpPr>
        <p:spPr bwMode="gray">
          <a:xfrm>
            <a:off x="0" y="1052513"/>
            <a:ext cx="9144000" cy="431800"/>
          </a:xfrm>
          <a:prstGeom prst="rect">
            <a:avLst/>
          </a:prstGeom>
          <a:solidFill>
            <a:srgbClr val="283D4F">
              <a:alpha val="8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accent2"/>
                </a:solidFill>
                <a:latin typeface="Franklin Gothic Demi" panose="020B0703020102020204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eaLnBrk="0" hangingPunct="0"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>
              <a:spcAft>
                <a:spcPct val="0"/>
              </a:spcAft>
              <a:buClr>
                <a:schemeClr val="accent2"/>
              </a:buClr>
              <a:defRPr/>
            </a:pPr>
            <a:endParaRPr lang="de-DE" altLang="de-DE" dirty="0">
              <a:solidFill>
                <a:schemeClr val="tx1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9" name="Tabellenplatzhalter 6"/>
          <p:cNvSpPr>
            <a:spLocks noGrp="1"/>
          </p:cNvSpPr>
          <p:nvPr>
            <p:ph type="tbl" sz="quarter" idx="13" hasCustomPrompt="1"/>
          </p:nvPr>
        </p:nvSpPr>
        <p:spPr bwMode="gray">
          <a:xfrm>
            <a:off x="395288" y="1772816"/>
            <a:ext cx="8353425" cy="4537050"/>
          </a:xfrm>
        </p:spPr>
        <p:txBody>
          <a:bodyPr anchor="t"/>
          <a:lstStyle>
            <a:lvl1pPr>
              <a:spcAft>
                <a:spcPts val="0"/>
              </a:spcAft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Verwenden Sie bitte das Tabellenlayout „Asklepios Tabelle“.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1468567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72" name="think-cell Folie" r:id="rId7" imgW="360" imgH="360" progId="">
                  <p:embed/>
                </p:oleObj>
              </mc:Choice>
              <mc:Fallback>
                <p:oleObj name="think-cell Folie" r:id="rId7" imgW="360" imgH="360" progId="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14"/>
          <a:stretch/>
        </p:blipFill>
        <p:spPr bwMode="gray">
          <a:xfrm>
            <a:off x="0" y="1052736"/>
            <a:ext cx="9144000" cy="5544914"/>
          </a:xfrm>
          <a:prstGeom prst="rect">
            <a:avLst/>
          </a:prstGeom>
        </p:spPr>
      </p:pic>
      <p:sp>
        <p:nvSpPr>
          <p:cNvPr id="10" name="Rechteck 9"/>
          <p:cNvSpPr/>
          <p:nvPr userDrawn="1">
            <p:custDataLst>
              <p:tags r:id="rId3"/>
            </p:custDataLst>
          </p:nvPr>
        </p:nvSpPr>
        <p:spPr bwMode="gray">
          <a:xfrm>
            <a:off x="0" y="1052512"/>
            <a:ext cx="9144000" cy="5544000"/>
          </a:xfrm>
          <a:prstGeom prst="rect">
            <a:avLst/>
          </a:prstGeom>
          <a:solidFill>
            <a:schemeClr val="bg1">
              <a:alpha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accent2"/>
                </a:solidFill>
                <a:latin typeface="Franklin Gothic Demi" panose="020B0703020102020204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eaLnBrk="0" hangingPunct="0"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>
              <a:spcAft>
                <a:spcPct val="0"/>
              </a:spcAft>
              <a:buClr>
                <a:schemeClr val="accent2"/>
              </a:buClr>
              <a:defRPr/>
            </a:pPr>
            <a:endParaRPr lang="de-DE" altLang="de-DE" dirty="0">
              <a:solidFill>
                <a:schemeClr val="tx1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>
          <a:xfrm>
            <a:off x="395288" y="6597650"/>
            <a:ext cx="1152376" cy="260350"/>
          </a:xfrm>
          <a:prstGeom prst="rect">
            <a:avLst/>
          </a:prstGeom>
        </p:spPr>
        <p:txBody>
          <a:bodyPr/>
          <a:lstStyle/>
          <a:p>
            <a:fld id="{D648DB68-A398-47CC-9B57-BA4D71E27EA5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619250" y="6597650"/>
            <a:ext cx="6625158" cy="2603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 der Präsentation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>
          <a:xfrm>
            <a:off x="8316415" y="6597650"/>
            <a:ext cx="432297" cy="260350"/>
          </a:xfrm>
          <a:prstGeom prst="rect">
            <a:avLst/>
          </a:prstGeom>
        </p:spPr>
        <p:txBody>
          <a:bodyPr/>
          <a:lstStyle/>
          <a:p>
            <a:fld id="{08D37431-3E78-41D2-AC69-D697C2CC4D5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6" name="Rechteck 55"/>
          <p:cNvSpPr/>
          <p:nvPr userDrawn="1">
            <p:custDataLst>
              <p:tags r:id="rId4"/>
            </p:custDataLst>
          </p:nvPr>
        </p:nvSpPr>
        <p:spPr bwMode="gray">
          <a:xfrm>
            <a:off x="395288" y="1484313"/>
            <a:ext cx="1152525" cy="4681537"/>
          </a:xfrm>
          <a:prstGeom prst="rect">
            <a:avLst/>
          </a:prstGeom>
          <a:solidFill>
            <a:srgbClr val="446280">
              <a:alpha val="8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accent2"/>
                </a:solidFill>
                <a:latin typeface="Franklin Gothic Demi" panose="020B0703020102020204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eaLnBrk="0" hangingPunct="0"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>
              <a:spcAft>
                <a:spcPct val="0"/>
              </a:spcAft>
              <a:buClr>
                <a:schemeClr val="accent2"/>
              </a:buClr>
              <a:defRPr/>
            </a:pPr>
            <a:endParaRPr lang="de-DE" altLang="de-DE" dirty="0">
              <a:solidFill>
                <a:schemeClr val="tx1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57" name="Freeform 5"/>
          <p:cNvSpPr>
            <a:spLocks/>
          </p:cNvSpPr>
          <p:nvPr userDrawn="1">
            <p:custDataLst>
              <p:tags r:id="rId5"/>
            </p:custDataLst>
          </p:nvPr>
        </p:nvSpPr>
        <p:spPr bwMode="gray">
          <a:xfrm>
            <a:off x="684213" y="1752600"/>
            <a:ext cx="619125" cy="998538"/>
          </a:xfrm>
          <a:custGeom>
            <a:avLst/>
            <a:gdLst>
              <a:gd name="T0" fmla="*/ 0 w 636"/>
              <a:gd name="T1" fmla="*/ 2147483647 h 1027"/>
              <a:gd name="T2" fmla="*/ 2147483647 w 636"/>
              <a:gd name="T3" fmla="*/ 2147483647 h 1027"/>
              <a:gd name="T4" fmla="*/ 0 w 636"/>
              <a:gd name="T5" fmla="*/ 2147483647 h 1027"/>
              <a:gd name="T6" fmla="*/ 2147483647 w 636"/>
              <a:gd name="T7" fmla="*/ 2147483647 h 1027"/>
              <a:gd name="T8" fmla="*/ 2147483647 w 636"/>
              <a:gd name="T9" fmla="*/ 2147483647 h 1027"/>
              <a:gd name="T10" fmla="*/ 2147483647 w 636"/>
              <a:gd name="T11" fmla="*/ 0 h 1027"/>
              <a:gd name="T12" fmla="*/ 0 w 636"/>
              <a:gd name="T13" fmla="*/ 2147483647 h 102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36"/>
              <a:gd name="T22" fmla="*/ 0 h 1027"/>
              <a:gd name="T23" fmla="*/ 636 w 636"/>
              <a:gd name="T24" fmla="*/ 1027 h 102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36" h="1027">
                <a:moveTo>
                  <a:pt x="0" y="103"/>
                </a:moveTo>
                <a:lnTo>
                  <a:pt x="424" y="514"/>
                </a:lnTo>
                <a:lnTo>
                  <a:pt x="0" y="925"/>
                </a:lnTo>
                <a:lnTo>
                  <a:pt x="106" y="1027"/>
                </a:lnTo>
                <a:lnTo>
                  <a:pt x="636" y="514"/>
                </a:lnTo>
                <a:lnTo>
                  <a:pt x="106" y="0"/>
                </a:lnTo>
                <a:lnTo>
                  <a:pt x="0" y="103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de-DE" dirty="0"/>
          </a:p>
        </p:txBody>
      </p:sp>
      <p:sp>
        <p:nvSpPr>
          <p:cNvPr id="7" name="Tabellenplatzhalter 6"/>
          <p:cNvSpPr>
            <a:spLocks noGrp="1"/>
          </p:cNvSpPr>
          <p:nvPr>
            <p:ph type="tbl" sz="quarter" idx="13" hasCustomPrompt="1"/>
          </p:nvPr>
        </p:nvSpPr>
        <p:spPr bwMode="gray">
          <a:xfrm>
            <a:off x="1619250" y="1484313"/>
            <a:ext cx="7129463" cy="4681537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itchFamily="34" charset="0"/>
              <a:buNone/>
              <a:tabLst/>
              <a:defRPr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Verwenden Sie bitte das Tabellenlayout „Asklepios Tabelle“.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0094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 bwMode="gray">
          <a:xfrm>
            <a:off x="395536" y="1484784"/>
            <a:ext cx="8353176" cy="468106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4"/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gray">
          <a:xfrm>
            <a:off x="395288" y="6597650"/>
            <a:ext cx="1152376" cy="260350"/>
          </a:xfrm>
          <a:prstGeom prst="rect">
            <a:avLst/>
          </a:prstGeom>
        </p:spPr>
        <p:txBody>
          <a:bodyPr/>
          <a:lstStyle/>
          <a:p>
            <a:fld id="{044946A7-8276-4C46-AA3E-6C4B180B3663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gray">
          <a:xfrm>
            <a:off x="1619250" y="6597650"/>
            <a:ext cx="6625158" cy="2603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 der Präsentation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gray">
          <a:xfrm>
            <a:off x="8316415" y="6597650"/>
            <a:ext cx="432297" cy="260350"/>
          </a:xfrm>
          <a:prstGeom prst="rect">
            <a:avLst/>
          </a:prstGeom>
        </p:spPr>
        <p:txBody>
          <a:bodyPr/>
          <a:lstStyle/>
          <a:p>
            <a:fld id="{08D37431-3E78-41D2-AC69-D697C2CC4D5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 bwMode="gray">
          <a:xfrm>
            <a:off x="395536" y="1484784"/>
            <a:ext cx="4032002" cy="468106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4"/>
          </p:nvPr>
        </p:nvSpPr>
        <p:spPr bwMode="gray">
          <a:xfrm>
            <a:off x="4716463" y="1484313"/>
            <a:ext cx="4032250" cy="4681537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>
          <a:xfrm>
            <a:off x="395288" y="6597650"/>
            <a:ext cx="1152376" cy="260350"/>
          </a:xfrm>
          <a:prstGeom prst="rect">
            <a:avLst/>
          </a:prstGeom>
        </p:spPr>
        <p:txBody>
          <a:bodyPr/>
          <a:lstStyle/>
          <a:p>
            <a:fld id="{F13448CF-6FC3-4516-992E-F97C86772330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gray">
          <a:xfrm>
            <a:off x="1619250" y="6597650"/>
            <a:ext cx="6625158" cy="2603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 der Präsentation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>
          <a:xfrm>
            <a:off x="8316415" y="6597650"/>
            <a:ext cx="432297" cy="260350"/>
          </a:xfrm>
          <a:prstGeom prst="rect">
            <a:avLst/>
          </a:prstGeom>
        </p:spPr>
        <p:txBody>
          <a:bodyPr/>
          <a:lstStyle/>
          <a:p>
            <a:fld id="{08D37431-3E78-41D2-AC69-D697C2CC4D5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 bwMode="gray">
          <a:xfrm>
            <a:off x="395536" y="1484314"/>
            <a:ext cx="8353176" cy="468153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Margina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>
          <a:xfrm>
            <a:off x="395288" y="6597650"/>
            <a:ext cx="1152376" cy="260350"/>
          </a:xfrm>
          <a:prstGeom prst="rect">
            <a:avLst/>
          </a:prstGeom>
        </p:spPr>
        <p:txBody>
          <a:bodyPr/>
          <a:lstStyle/>
          <a:p>
            <a:fld id="{208A72CC-0608-4824-BEDF-16C83F3625A7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gray">
          <a:xfrm>
            <a:off x="1619250" y="6597650"/>
            <a:ext cx="6625158" cy="2603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 der Präsentation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>
          <a:xfrm>
            <a:off x="8316415" y="6597650"/>
            <a:ext cx="432297" cy="260350"/>
          </a:xfrm>
          <a:prstGeom prst="rect">
            <a:avLst/>
          </a:prstGeom>
        </p:spPr>
        <p:txBody>
          <a:bodyPr/>
          <a:lstStyle/>
          <a:p>
            <a:fld id="{08D37431-3E78-41D2-AC69-D697C2CC4D5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Rechteck 8"/>
          <p:cNvSpPr/>
          <p:nvPr userDrawn="1"/>
        </p:nvSpPr>
        <p:spPr bwMode="gray">
          <a:xfrm>
            <a:off x="395289" y="1484313"/>
            <a:ext cx="6408959" cy="4681537"/>
          </a:xfrm>
          <a:prstGeom prst="rect">
            <a:avLst/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  <a:buFont typeface="Arial" pitchFamily="34" charset="0"/>
              <a:buNone/>
            </a:pPr>
            <a:endParaRPr lang="de-DE" dirty="0" smtClean="0">
              <a:solidFill>
                <a:schemeClr val="tx1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6"/>
          </p:nvPr>
        </p:nvSpPr>
        <p:spPr bwMode="gray">
          <a:xfrm>
            <a:off x="467494" y="1556792"/>
            <a:ext cx="6264746" cy="453650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7"/>
          </p:nvPr>
        </p:nvSpPr>
        <p:spPr bwMode="gray">
          <a:xfrm>
            <a:off x="6948488" y="1484313"/>
            <a:ext cx="1800225" cy="4681537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vmlDrawing" Target="../drawings/vmlDrawing1.v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2.xml"/><Relationship Id="rId27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>
            <p:custDataLst>
              <p:tags r:id="rId22"/>
            </p:custDataLst>
            <p:extLst>
              <p:ext uri="{D42A27DB-BD31-4B8C-83A1-F6EECF244321}">
                <p14:modId xmlns:p14="http://schemas.microsoft.com/office/powerpoint/2010/main" val="248346110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4" name="think-cell Folie" r:id="rId25" imgW="360" imgH="360" progId="">
                  <p:embed/>
                </p:oleObj>
              </mc:Choice>
              <mc:Fallback>
                <p:oleObj name="think-cell Folie" r:id="rId25" imgW="360" imgH="360" progId="">
                  <p:embed/>
                  <p:pic>
                    <p:nvPicPr>
                      <p:cNvPr id="0" name="Picture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hteck 13"/>
          <p:cNvSpPr/>
          <p:nvPr>
            <p:custDataLst>
              <p:tags r:id="rId23"/>
            </p:custDataLst>
          </p:nvPr>
        </p:nvSpPr>
        <p:spPr bwMode="gray">
          <a:xfrm>
            <a:off x="0" y="1052513"/>
            <a:ext cx="9144000" cy="5545137"/>
          </a:xfrm>
          <a:prstGeom prst="rect">
            <a:avLst/>
          </a:prstGeom>
          <a:solidFill>
            <a:srgbClr val="F0EFE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accent2"/>
                </a:solidFill>
                <a:latin typeface="Franklin Gothic Demi" panose="020B0703020102020204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79388" indent="-179388" eaLnBrk="0" hangingPunct="0"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358775" indent="-179388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539750" indent="-179388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996950" indent="-179388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1454150" indent="-179388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1911350" indent="-179388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2368550" indent="-179388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>
              <a:spcAft>
                <a:spcPct val="0"/>
              </a:spcAft>
              <a:buClr>
                <a:schemeClr val="accent2"/>
              </a:buClr>
              <a:defRPr/>
            </a:pPr>
            <a:endParaRPr lang="de-DE" altLang="de-DE" dirty="0">
              <a:solidFill>
                <a:schemeClr val="tx1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13" name="Rechteck 12"/>
          <p:cNvSpPr/>
          <p:nvPr userDrawn="1">
            <p:custDataLst>
              <p:tags r:id="rId24"/>
            </p:custDataLst>
          </p:nvPr>
        </p:nvSpPr>
        <p:spPr bwMode="gray">
          <a:xfrm>
            <a:off x="0" y="6597650"/>
            <a:ext cx="9144000" cy="260350"/>
          </a:xfrm>
          <a:prstGeom prst="rect">
            <a:avLst/>
          </a:prstGeom>
          <a:solidFill>
            <a:srgbClr val="005C3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accent2"/>
                </a:solidFill>
                <a:latin typeface="Franklin Gothic Demi" panose="020B0703020102020204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eaLnBrk="0" hangingPunct="0"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>
              <a:spcAft>
                <a:spcPct val="0"/>
              </a:spcAft>
              <a:buClr>
                <a:schemeClr val="accent2"/>
              </a:buClr>
              <a:defRPr/>
            </a:pPr>
            <a:endParaRPr lang="de-DE" altLang="de-DE" dirty="0">
              <a:solidFill>
                <a:schemeClr val="tx1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395287" y="1484314"/>
            <a:ext cx="8353425" cy="468153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</a:p>
          <a:p>
            <a:pPr lvl="6"/>
            <a:r>
              <a:rPr lang="de-DE" dirty="0" smtClean="0"/>
              <a:t>Siebte Ebene</a:t>
            </a:r>
          </a:p>
          <a:p>
            <a:pPr lvl="7"/>
            <a:r>
              <a:rPr lang="de-DE" dirty="0" smtClean="0"/>
              <a:t>Achte Ebene</a:t>
            </a:r>
          </a:p>
          <a:p>
            <a:pPr lvl="8"/>
            <a:r>
              <a:rPr lang="de-DE" dirty="0" smtClean="0"/>
              <a:t>Neunte Ebene</a:t>
            </a:r>
            <a:endParaRPr lang="de-DE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95288" y="405483"/>
            <a:ext cx="6408737" cy="503237"/>
          </a:xfrm>
          <a:prstGeom prst="rect">
            <a:avLst/>
          </a:prstGeom>
        </p:spPr>
        <p:txBody>
          <a:bodyPr vert="horz" lIns="0" tIns="0" rIns="0" bIns="72000" rtlCol="0" anchor="b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cxnSp>
        <p:nvCxnSpPr>
          <p:cNvPr id="15" name="Gerade Verbindung 14"/>
          <p:cNvCxnSpPr/>
          <p:nvPr/>
        </p:nvCxnSpPr>
        <p:spPr bwMode="gray">
          <a:xfrm>
            <a:off x="0" y="1053000"/>
            <a:ext cx="9144000" cy="0"/>
          </a:xfrm>
          <a:prstGeom prst="line">
            <a:avLst/>
          </a:prstGeom>
          <a:ln>
            <a:solidFill>
              <a:srgbClr val="BDC3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uppieren 11"/>
          <p:cNvGrpSpPr/>
          <p:nvPr/>
        </p:nvGrpSpPr>
        <p:grpSpPr bwMode="gray">
          <a:xfrm>
            <a:off x="-252520" y="-243392"/>
            <a:ext cx="9001233" cy="6407655"/>
            <a:chOff x="-252520" y="-243392"/>
            <a:chExt cx="9001233" cy="6407655"/>
          </a:xfrm>
        </p:grpSpPr>
        <p:cxnSp>
          <p:nvCxnSpPr>
            <p:cNvPr id="16" name="Gerade Verbindung 15"/>
            <p:cNvCxnSpPr/>
            <p:nvPr userDrawn="1"/>
          </p:nvCxnSpPr>
          <p:spPr bwMode="gray">
            <a:xfrm>
              <a:off x="-252520" y="1484313"/>
              <a:ext cx="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 bwMode="gray">
            <a:xfrm>
              <a:off x="-252520" y="6164263"/>
              <a:ext cx="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 bwMode="gray">
            <a:xfrm>
              <a:off x="399555" y="-243392"/>
              <a:ext cx="0" cy="144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 bwMode="gray">
            <a:xfrm>
              <a:off x="8748713" y="-243392"/>
              <a:ext cx="0" cy="144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Grafik 19"/>
          <p:cNvPicPr>
            <a:picLocks noChangeAspect="1"/>
          </p:cNvPicPr>
          <p:nvPr userDrawn="1"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8" y="404464"/>
            <a:ext cx="1944464" cy="5042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6" r:id="rId2"/>
    <p:sldLayoutId id="2147483677" r:id="rId3"/>
    <p:sldLayoutId id="2147483674" r:id="rId4"/>
    <p:sldLayoutId id="2147483675" r:id="rId5"/>
    <p:sldLayoutId id="2147483650" r:id="rId6"/>
    <p:sldLayoutId id="2147483652" r:id="rId7"/>
    <p:sldLayoutId id="2147483662" r:id="rId8"/>
    <p:sldLayoutId id="2147483665" r:id="rId9"/>
    <p:sldLayoutId id="2147483666" r:id="rId10"/>
    <p:sldLayoutId id="2147483663" r:id="rId11"/>
    <p:sldLayoutId id="2147483664" r:id="rId12"/>
    <p:sldLayoutId id="2147483669" r:id="rId13"/>
    <p:sldLayoutId id="2147483654" r:id="rId14"/>
    <p:sldLayoutId id="2147483655" r:id="rId15"/>
    <p:sldLayoutId id="2147483656" r:id="rId16"/>
    <p:sldLayoutId id="2147483657" r:id="rId17"/>
    <p:sldLayoutId id="2147483658" r:id="rId18"/>
    <p:sldLayoutId id="2147483678" r:id="rId1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2200" b="1" kern="1200">
          <a:solidFill>
            <a:schemeClr val="accent1"/>
          </a:solidFill>
          <a:effectLst/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800"/>
        </a:spcAft>
        <a:buFont typeface="Arial" pitchFamily="34" charset="0"/>
        <a:buNone/>
        <a:defRPr sz="1800" kern="1200">
          <a:solidFill>
            <a:schemeClr val="accent2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spcAft>
          <a:spcPts val="400"/>
        </a:spcAft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80000" indent="-180000" algn="l" defTabSz="914400" rtl="0" eaLnBrk="1" latinLnBrk="0" hangingPunct="1">
        <a:spcBef>
          <a:spcPts val="0"/>
        </a:spcBef>
        <a:spcAft>
          <a:spcPts val="400"/>
        </a:spcAft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spcBef>
          <a:spcPts val="0"/>
        </a:spcBef>
        <a:spcAft>
          <a:spcPts val="400"/>
        </a:spcAft>
        <a:buClr>
          <a:schemeClr val="accent2"/>
        </a:buClr>
        <a:buFont typeface="Palatino Linotype" panose="02040502050505030304" pitchFamily="18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539750" indent="-180000" algn="l" defTabSz="914400" rtl="0" eaLnBrk="1" latinLnBrk="0" hangingPunct="1">
        <a:spcBef>
          <a:spcPts val="0"/>
        </a:spcBef>
        <a:spcAft>
          <a:spcPts val="400"/>
        </a:spcAft>
        <a:buClr>
          <a:schemeClr val="accent2"/>
        </a:buClr>
        <a:buFont typeface="Palatino Linotype" panose="02040502050505030304" pitchFamily="18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00" indent="-180000" algn="l" defTabSz="914400" rtl="0" eaLnBrk="1" latinLnBrk="0" hangingPunct="1">
        <a:spcBef>
          <a:spcPts val="0"/>
        </a:spcBef>
        <a:spcAft>
          <a:spcPts val="400"/>
        </a:spcAft>
        <a:buClr>
          <a:schemeClr val="accent2"/>
        </a:buClr>
        <a:buFont typeface="Palatino Linotype" panose="02040502050505030304" pitchFamily="18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720000" indent="-180000" algn="l" defTabSz="914400" rtl="0" eaLnBrk="1" latinLnBrk="0" hangingPunct="1">
        <a:spcBef>
          <a:spcPts val="0"/>
        </a:spcBef>
        <a:spcAft>
          <a:spcPts val="400"/>
        </a:spcAft>
        <a:buClr>
          <a:schemeClr val="accent2"/>
        </a:buClr>
        <a:buFont typeface="Palatino Linotype" panose="02040502050505030304" pitchFamily="18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720000" indent="-180000" algn="l" defTabSz="914400" rtl="0" eaLnBrk="1" latinLnBrk="0" hangingPunct="1">
        <a:spcBef>
          <a:spcPts val="0"/>
        </a:spcBef>
        <a:spcAft>
          <a:spcPts val="400"/>
        </a:spcAft>
        <a:buClr>
          <a:schemeClr val="accent2"/>
        </a:buClr>
        <a:buFont typeface="Palatino Linotype" panose="02040502050505030304" pitchFamily="18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720000" indent="-180000" algn="l" defTabSz="914400" rtl="0" eaLnBrk="1" latinLnBrk="0" hangingPunct="1">
        <a:spcBef>
          <a:spcPts val="0"/>
        </a:spcBef>
        <a:spcAft>
          <a:spcPts val="400"/>
        </a:spcAft>
        <a:buClr>
          <a:schemeClr val="accent2"/>
        </a:buClr>
        <a:buFont typeface="Palatino Linotype" panose="02040502050505030304" pitchFamily="18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10.png"/><Relationship Id="rId5" Type="http://schemas.openxmlformats.org/officeDocument/2006/relationships/image" Target="../media/image19.tiff"/><Relationship Id="rId4" Type="http://schemas.openxmlformats.org/officeDocument/2006/relationships/image" Target="../media/image18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openxmlformats.org/officeDocument/2006/relationships/image" Target="../media/image10.png"/><Relationship Id="rId5" Type="http://schemas.openxmlformats.org/officeDocument/2006/relationships/image" Target="../media/image19.tiff"/><Relationship Id="rId4" Type="http://schemas.openxmlformats.org/officeDocument/2006/relationships/image" Target="../media/image20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image" Target="../media/image10.png"/><Relationship Id="rId5" Type="http://schemas.openxmlformats.org/officeDocument/2006/relationships/image" Target="../media/image19.tiff"/><Relationship Id="rId4" Type="http://schemas.openxmlformats.org/officeDocument/2006/relationships/image" Target="../media/image21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media14.m4a"/><Relationship Id="rId2" Type="http://schemas.microsoft.com/office/2007/relationships/media" Target="../media/media14.m4a"/><Relationship Id="rId1" Type="http://schemas.openxmlformats.org/officeDocument/2006/relationships/tags" Target="../tags/tag25.xml"/><Relationship Id="rId6" Type="http://schemas.openxmlformats.org/officeDocument/2006/relationships/image" Target="../media/image10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5" Type="http://schemas.openxmlformats.org/officeDocument/2006/relationships/image" Target="../media/image10.png"/><Relationship Id="rId4" Type="http://schemas.openxmlformats.org/officeDocument/2006/relationships/image" Target="../media/image22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6" Type="http://schemas.openxmlformats.org/officeDocument/2006/relationships/image" Target="../media/image10.png"/><Relationship Id="rId5" Type="http://schemas.openxmlformats.org/officeDocument/2006/relationships/image" Target="../media/image23.tiff"/><Relationship Id="rId4" Type="http://schemas.openxmlformats.org/officeDocument/2006/relationships/notesSlide" Target="../notesSlides/notesSlide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10.png"/><Relationship Id="rId4" Type="http://schemas.openxmlformats.org/officeDocument/2006/relationships/image" Target="../media/image11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0.m4a"/><Relationship Id="rId1" Type="http://schemas.microsoft.com/office/2007/relationships/media" Target="../media/media20.m4a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1.m4a"/><Relationship Id="rId1" Type="http://schemas.microsoft.com/office/2007/relationships/media" Target="../media/media21.m4a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2.m4a"/><Relationship Id="rId1" Type="http://schemas.microsoft.com/office/2007/relationships/media" Target="../media/media22.m4a"/><Relationship Id="rId5" Type="http://schemas.openxmlformats.org/officeDocument/2006/relationships/image" Target="../media/image10.png"/><Relationship Id="rId4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3.m4a"/><Relationship Id="rId1" Type="http://schemas.microsoft.com/office/2007/relationships/media" Target="../media/media23.m4a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4.m4a"/><Relationship Id="rId1" Type="http://schemas.microsoft.com/office/2007/relationships/media" Target="../media/media24.m4a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5.m4a"/><Relationship Id="rId1" Type="http://schemas.microsoft.com/office/2007/relationships/media" Target="../media/media25.m4a"/><Relationship Id="rId4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6.m4a"/><Relationship Id="rId1" Type="http://schemas.microsoft.com/office/2007/relationships/media" Target="../media/media26.m4a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7.m4a"/><Relationship Id="rId1" Type="http://schemas.microsoft.com/office/2007/relationships/media" Target="../media/media27.m4a"/><Relationship Id="rId4" Type="http://schemas.openxmlformats.org/officeDocument/2006/relationships/image" Target="../media/image1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8.m4a"/><Relationship Id="rId1" Type="http://schemas.microsoft.com/office/2007/relationships/media" Target="../media/media28.m4a"/><Relationship Id="rId4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9.m4a"/><Relationship Id="rId1" Type="http://schemas.microsoft.com/office/2007/relationships/media" Target="../media/media29.m4a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10.png"/><Relationship Id="rId4" Type="http://schemas.openxmlformats.org/officeDocument/2006/relationships/image" Target="../media/image12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30.m4a"/><Relationship Id="rId1" Type="http://schemas.microsoft.com/office/2007/relationships/media" Target="../media/media30.m4a"/><Relationship Id="rId4" Type="http://schemas.openxmlformats.org/officeDocument/2006/relationships/image" Target="../media/image1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31.m4a"/><Relationship Id="rId1" Type="http://schemas.microsoft.com/office/2007/relationships/media" Target="../media/media31.m4a"/><Relationship Id="rId4" Type="http://schemas.openxmlformats.org/officeDocument/2006/relationships/image" Target="../media/image1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32.m4a"/><Relationship Id="rId1" Type="http://schemas.microsoft.com/office/2007/relationships/media" Target="../media/media32.m4a"/><Relationship Id="rId6" Type="http://schemas.openxmlformats.org/officeDocument/2006/relationships/image" Target="../media/image10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33.m4a"/><Relationship Id="rId1" Type="http://schemas.microsoft.com/office/2007/relationships/media" Target="../media/media33.m4a"/><Relationship Id="rId6" Type="http://schemas.openxmlformats.org/officeDocument/2006/relationships/image" Target="../media/image10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34.m4a"/><Relationship Id="rId1" Type="http://schemas.microsoft.com/office/2007/relationships/media" Target="../media/media34.m4a"/><Relationship Id="rId4" Type="http://schemas.openxmlformats.org/officeDocument/2006/relationships/image" Target="../media/image1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35.m4a"/><Relationship Id="rId1" Type="http://schemas.microsoft.com/office/2007/relationships/media" Target="../media/media35.m4a"/><Relationship Id="rId5" Type="http://schemas.openxmlformats.org/officeDocument/2006/relationships/image" Target="../media/image10.png"/><Relationship Id="rId4" Type="http://schemas.openxmlformats.org/officeDocument/2006/relationships/image" Target="../media/image29.tif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audio" Target="../media/media36.m4a"/><Relationship Id="rId7" Type="http://schemas.openxmlformats.org/officeDocument/2006/relationships/image" Target="../media/image32.tiff"/><Relationship Id="rId2" Type="http://schemas.microsoft.com/office/2007/relationships/media" Target="../media/media36.m4a"/><Relationship Id="rId1" Type="http://schemas.openxmlformats.org/officeDocument/2006/relationships/tags" Target="../tags/tag26.xml"/><Relationship Id="rId6" Type="http://schemas.openxmlformats.org/officeDocument/2006/relationships/image" Target="../media/image31.tiff"/><Relationship Id="rId5" Type="http://schemas.openxmlformats.org/officeDocument/2006/relationships/image" Target="../media/image30.tiff"/><Relationship Id="rId4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audio" Target="../media/media37.m4a"/><Relationship Id="rId7" Type="http://schemas.openxmlformats.org/officeDocument/2006/relationships/image" Target="../media/image10.png"/><Relationship Id="rId2" Type="http://schemas.microsoft.com/office/2007/relationships/media" Target="../media/media37.m4a"/><Relationship Id="rId1" Type="http://schemas.openxmlformats.org/officeDocument/2006/relationships/tags" Target="../tags/tag27.xml"/><Relationship Id="rId6" Type="http://schemas.openxmlformats.org/officeDocument/2006/relationships/image" Target="../media/image32.tiff"/><Relationship Id="rId5" Type="http://schemas.openxmlformats.org/officeDocument/2006/relationships/image" Target="../media/image33.tiff"/><Relationship Id="rId4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38.m4a"/><Relationship Id="rId1" Type="http://schemas.microsoft.com/office/2007/relationships/media" Target="../media/media38.m4a"/><Relationship Id="rId6" Type="http://schemas.openxmlformats.org/officeDocument/2006/relationships/image" Target="../media/image10.png"/><Relationship Id="rId5" Type="http://schemas.openxmlformats.org/officeDocument/2006/relationships/image" Target="../media/image32.tiff"/><Relationship Id="rId4" Type="http://schemas.openxmlformats.org/officeDocument/2006/relationships/image" Target="../media/image34.tif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39.m4a"/><Relationship Id="rId1" Type="http://schemas.microsoft.com/office/2007/relationships/media" Target="../media/media39.m4a"/><Relationship Id="rId5" Type="http://schemas.openxmlformats.org/officeDocument/2006/relationships/image" Target="../media/image10.png"/><Relationship Id="rId4" Type="http://schemas.openxmlformats.org/officeDocument/2006/relationships/image" Target="../media/image35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10.png"/><Relationship Id="rId5" Type="http://schemas.openxmlformats.org/officeDocument/2006/relationships/image" Target="../media/image13.jpg"/><Relationship Id="rId4" Type="http://schemas.openxmlformats.org/officeDocument/2006/relationships/notesSlide" Target="../notesSlides/notes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40.m4a"/><Relationship Id="rId1" Type="http://schemas.microsoft.com/office/2007/relationships/media" Target="../media/media40.m4a"/><Relationship Id="rId5" Type="http://schemas.openxmlformats.org/officeDocument/2006/relationships/image" Target="../media/image10.png"/><Relationship Id="rId4" Type="http://schemas.openxmlformats.org/officeDocument/2006/relationships/image" Target="../media/image36.tif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41.m4a"/><Relationship Id="rId1" Type="http://schemas.microsoft.com/office/2007/relationships/media" Target="../media/media41.m4a"/><Relationship Id="rId6" Type="http://schemas.openxmlformats.org/officeDocument/2006/relationships/image" Target="../media/image10.png"/><Relationship Id="rId5" Type="http://schemas.openxmlformats.org/officeDocument/2006/relationships/image" Target="../media/image37.tiff"/><Relationship Id="rId4" Type="http://schemas.openxmlformats.org/officeDocument/2006/relationships/notesSlide" Target="../notesSlides/notesSlide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42.m4a"/><Relationship Id="rId1" Type="http://schemas.microsoft.com/office/2007/relationships/media" Target="../media/media42.m4a"/><Relationship Id="rId5" Type="http://schemas.openxmlformats.org/officeDocument/2006/relationships/image" Target="../media/image10.png"/><Relationship Id="rId4" Type="http://schemas.openxmlformats.org/officeDocument/2006/relationships/image" Target="../media/image38.tif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0.png"/><Relationship Id="rId2" Type="http://schemas.openxmlformats.org/officeDocument/2006/relationships/audio" Target="../media/media43.m4a"/><Relationship Id="rId1" Type="http://schemas.microsoft.com/office/2007/relationships/media" Target="../media/media43.m4a"/><Relationship Id="rId6" Type="http://schemas.openxmlformats.org/officeDocument/2006/relationships/image" Target="../media/image40.tiff"/><Relationship Id="rId5" Type="http://schemas.openxmlformats.org/officeDocument/2006/relationships/image" Target="../media/image39.tiff"/><Relationship Id="rId4" Type="http://schemas.openxmlformats.org/officeDocument/2006/relationships/notesSlide" Target="../notesSlides/notesSlide9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44.m4a"/><Relationship Id="rId1" Type="http://schemas.microsoft.com/office/2007/relationships/media" Target="../media/media44.m4a"/><Relationship Id="rId5" Type="http://schemas.openxmlformats.org/officeDocument/2006/relationships/image" Target="../media/image10.png"/><Relationship Id="rId4" Type="http://schemas.openxmlformats.org/officeDocument/2006/relationships/image" Target="../media/image41.tif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45.m4a"/><Relationship Id="rId1" Type="http://schemas.microsoft.com/office/2007/relationships/media" Target="../media/media45.m4a"/><Relationship Id="rId5" Type="http://schemas.openxmlformats.org/officeDocument/2006/relationships/image" Target="../media/image10.png"/><Relationship Id="rId4" Type="http://schemas.openxmlformats.org/officeDocument/2006/relationships/image" Target="../media/image42.tif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46.m4a"/><Relationship Id="rId1" Type="http://schemas.microsoft.com/office/2007/relationships/media" Target="../media/media46.m4a"/><Relationship Id="rId4" Type="http://schemas.openxmlformats.org/officeDocument/2006/relationships/image" Target="../media/image1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47.m4a"/><Relationship Id="rId1" Type="http://schemas.microsoft.com/office/2007/relationships/media" Target="../media/media47.m4a"/><Relationship Id="rId6" Type="http://schemas.openxmlformats.org/officeDocument/2006/relationships/image" Target="../media/image10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48.m4a"/><Relationship Id="rId1" Type="http://schemas.microsoft.com/office/2007/relationships/media" Target="../media/media48.m4a"/><Relationship Id="rId4" Type="http://schemas.openxmlformats.org/officeDocument/2006/relationships/image" Target="../media/image1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audio" Target="../media/media49.m4a"/><Relationship Id="rId2" Type="http://schemas.microsoft.com/office/2007/relationships/media" Target="../media/media49.m4a"/><Relationship Id="rId1" Type="http://schemas.openxmlformats.org/officeDocument/2006/relationships/tags" Target="../tags/tag28.xml"/><Relationship Id="rId6" Type="http://schemas.openxmlformats.org/officeDocument/2006/relationships/image" Target="../media/image10.png"/><Relationship Id="rId5" Type="http://schemas.openxmlformats.org/officeDocument/2006/relationships/image" Target="../media/image45.jpg"/><Relationship Id="rId4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10.png"/><Relationship Id="rId4" Type="http://schemas.openxmlformats.org/officeDocument/2006/relationships/image" Target="../media/image14.jp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50.m4a"/><Relationship Id="rId1" Type="http://schemas.microsoft.com/office/2007/relationships/media" Target="../media/media50.m4a"/><Relationship Id="rId5" Type="http://schemas.openxmlformats.org/officeDocument/2006/relationships/image" Target="../media/image10.png"/><Relationship Id="rId4" Type="http://schemas.openxmlformats.org/officeDocument/2006/relationships/image" Target="../media/image46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51.m4a"/><Relationship Id="rId1" Type="http://schemas.microsoft.com/office/2007/relationships/media" Target="../media/media51.m4a"/><Relationship Id="rId5" Type="http://schemas.openxmlformats.org/officeDocument/2006/relationships/image" Target="../media/image10.png"/><Relationship Id="rId4" Type="http://schemas.openxmlformats.org/officeDocument/2006/relationships/image" Target="../media/image47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10.png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10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611560" y="5301208"/>
            <a:ext cx="7920880" cy="649288"/>
          </a:xfrm>
        </p:spPr>
        <p:txBody>
          <a:bodyPr/>
          <a:lstStyle/>
          <a:p>
            <a:r>
              <a:rPr lang="de-DE" sz="3200" dirty="0" smtClean="0"/>
              <a:t>Tertiärprävention - was kann ich selbst tun, um mein Rückfallrisiko zu vermindern?</a:t>
            </a:r>
            <a:endParaRPr lang="de-DE" sz="3200" dirty="0"/>
          </a:p>
        </p:txBody>
      </p:sp>
      <p:sp>
        <p:nvSpPr>
          <p:cNvPr id="3" name="Textfeld 2"/>
          <p:cNvSpPr txBox="1"/>
          <p:nvPr/>
        </p:nvSpPr>
        <p:spPr bwMode="gray">
          <a:xfrm>
            <a:off x="611560" y="6237312"/>
            <a:ext cx="251120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PD Dr. Georgia Schilling</a:t>
            </a:r>
            <a:endParaRPr lang="de-DE" dirty="0" err="1" smtClean="0">
              <a:solidFill>
                <a:schemeClr val="bg1"/>
              </a:solidFill>
            </a:endParaRPr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751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720"/>
    </mc:Choice>
    <mc:Fallback xmlns="">
      <p:transition spd="slow" advTm="3372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740" y="1804502"/>
            <a:ext cx="3905250" cy="2990850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GESUNDHEITSZUSTAND</a:t>
            </a:r>
            <a:endParaRPr lang="de-DE" dirty="0"/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22" y="5219700"/>
            <a:ext cx="1123950" cy="781050"/>
          </a:xfrm>
          <a:prstGeom prst="rect">
            <a:avLst/>
          </a:prstGeom>
        </p:spPr>
      </p:pic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61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755"/>
    </mc:Choice>
    <mc:Fallback xmlns="">
      <p:transition spd="slow" advTm="307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GESUNDHEITSVERHALTEN</a:t>
            </a:r>
            <a:endParaRPr lang="de-DE" dirty="0"/>
          </a:p>
        </p:txBody>
      </p:sp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378619" y="1484784"/>
            <a:ext cx="7865789" cy="281286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285750" indent="-285750" defTabSz="685800" eaLnBrk="0" fontAlgn="base" hangingPunct="0">
              <a:spcBef>
                <a:spcPct val="20000"/>
              </a:spcBef>
              <a:spcAft>
                <a:spcPts val="900"/>
              </a:spcAft>
              <a:buClr>
                <a:srgbClr val="3EA235"/>
              </a:buClr>
              <a:buFont typeface="Arial" charset="0"/>
              <a:buChar char="•"/>
              <a:defRPr/>
            </a:pPr>
            <a:r>
              <a:rPr lang="de-DE" sz="2400" kern="0" dirty="0">
                <a:solidFill>
                  <a:srgbClr val="00925A"/>
                </a:solidFill>
                <a:latin typeface="+mj-lt"/>
                <a:ea typeface="ＭＳ Ｐゴシック" charset="-128"/>
                <a:cs typeface="ＭＳ Ｐゴシック" charset="-128"/>
              </a:rPr>
              <a:t>36%   </a:t>
            </a:r>
            <a:r>
              <a:rPr lang="de-DE" sz="2400" kern="0" dirty="0" smtClean="0">
                <a:solidFill>
                  <a:srgbClr val="00925A"/>
                </a:solidFill>
                <a:latin typeface="+mj-lt"/>
                <a:ea typeface="ＭＳ Ｐゴシック" charset="-128"/>
                <a:cs typeface="ＭＳ Ｐゴシック" charset="-128"/>
              </a:rPr>
              <a:t>	berichteten </a:t>
            </a:r>
            <a:r>
              <a:rPr lang="de-DE" sz="2400" kern="0" dirty="0">
                <a:solidFill>
                  <a:srgbClr val="00925A"/>
                </a:solidFill>
                <a:latin typeface="+mj-lt"/>
                <a:ea typeface="ＭＳ Ｐゴシック" charset="-128"/>
                <a:cs typeface="ＭＳ Ｐゴシック" charset="-128"/>
              </a:rPr>
              <a:t>über eingeschränkten oder </a:t>
            </a:r>
            <a:r>
              <a:rPr lang="de-DE" sz="2400" kern="0" dirty="0" smtClean="0">
                <a:solidFill>
                  <a:srgbClr val="00925A"/>
                </a:solidFill>
                <a:latin typeface="+mj-lt"/>
                <a:ea typeface="ＭＳ Ｐゴシック" charset="-128"/>
                <a:cs typeface="ＭＳ Ｐゴシック" charset="-128"/>
              </a:rPr>
              <a:t>	      			schlechten Gesundheitszustand</a:t>
            </a:r>
            <a:endParaRPr lang="de-DE" sz="2400" kern="0" dirty="0">
              <a:solidFill>
                <a:srgbClr val="00925A"/>
              </a:solidFill>
              <a:latin typeface="+mj-lt"/>
              <a:ea typeface="ＭＳ Ｐゴシック" charset="-128"/>
              <a:cs typeface="ＭＳ Ｐゴシック" charset="-128"/>
            </a:endParaRPr>
          </a:p>
          <a:p>
            <a:pPr marL="285750" indent="-285750" defTabSz="685800" eaLnBrk="0" fontAlgn="base" hangingPunct="0">
              <a:spcBef>
                <a:spcPct val="20000"/>
              </a:spcBef>
              <a:spcAft>
                <a:spcPts val="900"/>
              </a:spcAft>
              <a:buClr>
                <a:srgbClr val="3EA235"/>
              </a:buClr>
              <a:buFont typeface="Arial" charset="0"/>
              <a:buChar char="•"/>
              <a:defRPr/>
            </a:pPr>
            <a:r>
              <a:rPr lang="de-DE" sz="2400" kern="0" dirty="0">
                <a:solidFill>
                  <a:srgbClr val="00925A"/>
                </a:solidFill>
                <a:latin typeface="+mj-lt"/>
                <a:ea typeface="ＭＳ Ｐゴシック" charset="-128"/>
                <a:cs typeface="ＭＳ Ｐゴシック" charset="-128"/>
              </a:rPr>
              <a:t>58%   </a:t>
            </a:r>
            <a:r>
              <a:rPr lang="de-DE" sz="2400" kern="0" dirty="0" smtClean="0">
                <a:solidFill>
                  <a:srgbClr val="00925A"/>
                </a:solidFill>
                <a:latin typeface="+mj-lt"/>
                <a:ea typeface="ＭＳ Ｐゴシック" charset="-128"/>
                <a:cs typeface="ＭＳ Ｐゴシック" charset="-128"/>
              </a:rPr>
              <a:t>	übergewichtig</a:t>
            </a:r>
            <a:endParaRPr lang="de-DE" sz="2400" kern="0" dirty="0">
              <a:solidFill>
                <a:srgbClr val="00925A"/>
              </a:solidFill>
              <a:latin typeface="+mj-lt"/>
              <a:ea typeface="ＭＳ Ｐゴシック" charset="-128"/>
              <a:cs typeface="ＭＳ Ｐゴシック" charset="-128"/>
            </a:endParaRPr>
          </a:p>
          <a:p>
            <a:pPr marL="285750" indent="-285750" defTabSz="685800" eaLnBrk="0" fontAlgn="base" hangingPunct="0">
              <a:spcBef>
                <a:spcPct val="20000"/>
              </a:spcBef>
              <a:spcAft>
                <a:spcPts val="900"/>
              </a:spcAft>
              <a:buClr>
                <a:srgbClr val="3EA235"/>
              </a:buClr>
              <a:buFont typeface="Arial" charset="0"/>
              <a:buChar char="•"/>
              <a:defRPr/>
            </a:pPr>
            <a:r>
              <a:rPr lang="de-DE" sz="2400" kern="0" dirty="0">
                <a:solidFill>
                  <a:srgbClr val="00925A"/>
                </a:solidFill>
                <a:latin typeface="+mj-lt"/>
                <a:ea typeface="ＭＳ Ｐゴシック" charset="-128"/>
                <a:cs typeface="ＭＳ Ｐゴシック" charset="-128"/>
              </a:rPr>
              <a:t>23%   </a:t>
            </a:r>
            <a:r>
              <a:rPr lang="de-DE" sz="2400" kern="0" dirty="0" smtClean="0">
                <a:solidFill>
                  <a:srgbClr val="00925A"/>
                </a:solidFill>
                <a:latin typeface="+mj-lt"/>
                <a:ea typeface="ＭＳ Ｐゴシック" charset="-128"/>
                <a:cs typeface="ＭＳ Ｐゴシック" charset="-128"/>
              </a:rPr>
              <a:t>	Raucher</a:t>
            </a:r>
            <a:endParaRPr lang="de-DE" sz="2400" kern="0" dirty="0">
              <a:solidFill>
                <a:srgbClr val="00925A"/>
              </a:solidFill>
              <a:latin typeface="+mj-lt"/>
              <a:ea typeface="ＭＳ Ｐゴシック" charset="-128"/>
              <a:cs typeface="ＭＳ Ｐゴシック" charset="-128"/>
            </a:endParaRPr>
          </a:p>
          <a:p>
            <a:pPr marL="285750" indent="-285750" defTabSz="685800" eaLnBrk="0" fontAlgn="base" hangingPunct="0">
              <a:spcBef>
                <a:spcPct val="20000"/>
              </a:spcBef>
              <a:spcAft>
                <a:spcPts val="900"/>
              </a:spcAft>
              <a:buClr>
                <a:srgbClr val="3EA235"/>
              </a:buClr>
              <a:buFont typeface="Arial" charset="0"/>
              <a:buChar char="•"/>
              <a:defRPr/>
            </a:pPr>
            <a:r>
              <a:rPr lang="de-DE" sz="2400" kern="0" dirty="0">
                <a:solidFill>
                  <a:srgbClr val="00925A"/>
                </a:solidFill>
                <a:latin typeface="+mj-lt"/>
                <a:ea typeface="ＭＳ Ｐゴシック" charset="-128"/>
                <a:cs typeface="ＭＳ Ｐゴシック" charset="-128"/>
              </a:rPr>
              <a:t>82%   </a:t>
            </a:r>
            <a:r>
              <a:rPr lang="de-DE" sz="2400" kern="0" dirty="0" smtClean="0">
                <a:solidFill>
                  <a:srgbClr val="00925A"/>
                </a:solidFill>
                <a:latin typeface="+mj-lt"/>
                <a:ea typeface="ＭＳ Ｐゴシック" charset="-128"/>
                <a:cs typeface="ＭＳ Ｐゴシック" charset="-128"/>
              </a:rPr>
              <a:t>	essen </a:t>
            </a:r>
            <a:r>
              <a:rPr lang="de-DE" sz="2400" kern="0" dirty="0">
                <a:solidFill>
                  <a:srgbClr val="00925A"/>
                </a:solidFill>
                <a:latin typeface="+mj-lt"/>
                <a:ea typeface="ＭＳ Ｐゴシック" charset="-128"/>
                <a:cs typeface="ＭＳ Ｐゴシック" charset="-128"/>
              </a:rPr>
              <a:t>weniger als 5 Einheiten Gemüse/Obst pro </a:t>
            </a:r>
            <a:r>
              <a:rPr lang="de-DE" sz="2400" kern="0" dirty="0" smtClean="0">
                <a:solidFill>
                  <a:srgbClr val="00925A"/>
                </a:solidFill>
                <a:latin typeface="+mj-lt"/>
                <a:ea typeface="ＭＳ Ｐゴシック" charset="-128"/>
                <a:cs typeface="ＭＳ Ｐゴシック" charset="-128"/>
              </a:rPr>
              <a:t>		Tag</a:t>
            </a:r>
            <a:endParaRPr lang="de-DE" sz="2400" kern="0" dirty="0">
              <a:solidFill>
                <a:srgbClr val="00925A"/>
              </a:solidFill>
              <a:latin typeface="+mj-lt"/>
              <a:ea typeface="ＭＳ Ｐゴシック" charset="-128"/>
              <a:cs typeface="ＭＳ Ｐゴシック" charset="-128"/>
            </a:endParaRPr>
          </a:p>
          <a:p>
            <a:pPr marL="285750" indent="-285750" defTabSz="685800" eaLnBrk="0" fontAlgn="base" hangingPunct="0">
              <a:spcBef>
                <a:spcPct val="20000"/>
              </a:spcBef>
              <a:spcAft>
                <a:spcPts val="900"/>
              </a:spcAft>
              <a:buClr>
                <a:srgbClr val="3EA235"/>
              </a:buClr>
              <a:buFont typeface="Arial" charset="0"/>
              <a:buChar char="•"/>
              <a:defRPr/>
            </a:pPr>
            <a:r>
              <a:rPr lang="de-DE" sz="2400" kern="0" dirty="0">
                <a:solidFill>
                  <a:srgbClr val="00925A"/>
                </a:solidFill>
                <a:latin typeface="+mj-lt"/>
                <a:ea typeface="ＭＳ Ｐゴシック" charset="-128"/>
                <a:cs typeface="ＭＳ Ｐゴシック" charset="-128"/>
              </a:rPr>
              <a:t>55%   </a:t>
            </a:r>
            <a:r>
              <a:rPr lang="de-DE" sz="2400" kern="0" dirty="0" smtClean="0">
                <a:solidFill>
                  <a:srgbClr val="00925A"/>
                </a:solidFill>
                <a:latin typeface="+mj-lt"/>
                <a:ea typeface="ＭＳ Ｐゴシック" charset="-128"/>
                <a:cs typeface="ＭＳ Ｐゴシック" charset="-128"/>
              </a:rPr>
              <a:t>	treiben </a:t>
            </a:r>
            <a:r>
              <a:rPr lang="de-DE" sz="2400" kern="0" dirty="0">
                <a:solidFill>
                  <a:srgbClr val="00925A"/>
                </a:solidFill>
                <a:latin typeface="+mj-lt"/>
                <a:ea typeface="ＭＳ Ｐゴシック" charset="-128"/>
                <a:cs typeface="ＭＳ Ｐゴシック" charset="-128"/>
              </a:rPr>
              <a:t>nicht regelmäßig Sport</a:t>
            </a:r>
          </a:p>
          <a:p>
            <a:pPr marL="285750" indent="-285750" defTabSz="685800" eaLnBrk="0" fontAlgn="base" hangingPunct="0">
              <a:spcBef>
                <a:spcPct val="20000"/>
              </a:spcBef>
              <a:spcAft>
                <a:spcPts val="900"/>
              </a:spcAft>
              <a:buClr>
                <a:srgbClr val="3EA235"/>
              </a:buClr>
              <a:buFont typeface="Arial" charset="0"/>
              <a:buChar char="•"/>
              <a:defRPr/>
            </a:pPr>
            <a:r>
              <a:rPr lang="de-DE" sz="2400" kern="0" dirty="0">
                <a:solidFill>
                  <a:srgbClr val="00925A"/>
                </a:solidFill>
                <a:latin typeface="+mj-lt"/>
                <a:ea typeface="ＭＳ Ｐゴシック" charset="-128"/>
                <a:cs typeface="ＭＳ Ｐゴシック" charset="-128"/>
              </a:rPr>
              <a:t>&lt;10% </a:t>
            </a:r>
            <a:r>
              <a:rPr lang="de-DE" sz="2400" kern="0" dirty="0" smtClean="0">
                <a:solidFill>
                  <a:srgbClr val="00925A"/>
                </a:solidFill>
                <a:latin typeface="+mj-lt"/>
                <a:ea typeface="ＭＳ Ｐゴシック" charset="-128"/>
                <a:cs typeface="ＭＳ Ｐゴシック" charset="-128"/>
              </a:rPr>
              <a:t>	berichten </a:t>
            </a:r>
            <a:r>
              <a:rPr lang="de-DE" sz="2400" kern="0" dirty="0">
                <a:solidFill>
                  <a:srgbClr val="00925A"/>
                </a:solidFill>
                <a:latin typeface="+mj-lt"/>
                <a:ea typeface="ＭＳ Ｐゴシック" charset="-128"/>
                <a:cs typeface="ＭＳ Ｐゴシック" charset="-128"/>
              </a:rPr>
              <a:t>über einen </a:t>
            </a:r>
            <a:r>
              <a:rPr lang="de-DE" sz="2400" kern="0" dirty="0" smtClean="0">
                <a:solidFill>
                  <a:srgbClr val="00925A"/>
                </a:solidFill>
                <a:latin typeface="+mj-lt"/>
                <a:ea typeface="ＭＳ Ｐゴシック" charset="-128"/>
                <a:cs typeface="ＭＳ Ｐゴシック" charset="-128"/>
              </a:rPr>
              <a:t>gesunden Lebensstil </a:t>
            </a:r>
            <a:r>
              <a:rPr lang="de-DE" sz="2400" kern="0" dirty="0">
                <a:solidFill>
                  <a:srgbClr val="00925A"/>
                </a:solidFill>
                <a:latin typeface="+mj-lt"/>
                <a:ea typeface="ＭＳ Ｐゴシック" charset="-128"/>
                <a:cs typeface="ＭＳ Ｐゴシック" charset="-128"/>
              </a:rPr>
              <a:t>und </a:t>
            </a:r>
            <a:r>
              <a:rPr lang="de-DE" sz="2400" kern="0" dirty="0" smtClean="0">
                <a:solidFill>
                  <a:srgbClr val="00925A"/>
                </a:solidFill>
                <a:latin typeface="+mj-lt"/>
                <a:ea typeface="ＭＳ Ｐゴシック" charset="-128"/>
                <a:cs typeface="ＭＳ Ｐゴシック" charset="-128"/>
              </a:rPr>
              <a:t>			sind normalgewichtig</a:t>
            </a:r>
            <a:endParaRPr lang="de-DE" sz="2400" kern="0" dirty="0">
              <a:solidFill>
                <a:srgbClr val="00925A"/>
              </a:solidFill>
              <a:latin typeface="+mj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Textfeld 3"/>
          <p:cNvSpPr txBox="1">
            <a:spLocks noChangeArrowheads="1"/>
          </p:cNvSpPr>
          <p:nvPr/>
        </p:nvSpPr>
        <p:spPr bwMode="auto">
          <a:xfrm>
            <a:off x="395536" y="6585302"/>
            <a:ext cx="6717011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de-DE" sz="1350" i="1" dirty="0">
                <a:solidFill>
                  <a:schemeClr val="bg1"/>
                </a:solidFill>
              </a:rPr>
              <a:t>Mayer DK et al., </a:t>
            </a:r>
            <a:r>
              <a:rPr lang="de-DE" sz="1350" i="1" dirty="0" err="1">
                <a:solidFill>
                  <a:schemeClr val="bg1"/>
                </a:solidFill>
              </a:rPr>
              <a:t>Oncol</a:t>
            </a:r>
            <a:r>
              <a:rPr lang="de-DE" sz="1350" i="1" dirty="0">
                <a:solidFill>
                  <a:schemeClr val="bg1"/>
                </a:solidFill>
              </a:rPr>
              <a:t> Nurs Forum  2007.</a:t>
            </a:r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6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345"/>
    </mc:Choice>
    <mc:Fallback xmlns="">
      <p:transition spd="slow" advTm="6334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754" y="2000831"/>
            <a:ext cx="7781925" cy="2857500"/>
          </a:xfrm>
        </p:spPr>
      </p:pic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VERHALTEN IN DER NACHSORGE</a:t>
            </a:r>
            <a:endParaRPr lang="de-DE" dirty="0"/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22" y="5219700"/>
            <a:ext cx="1123950" cy="781050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 bwMode="gray">
          <a:xfrm>
            <a:off x="755576" y="3798540"/>
            <a:ext cx="5688632" cy="114262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  <a:buFont typeface="Arial" pitchFamily="34" charset="0"/>
              <a:buNone/>
            </a:pPr>
            <a:endParaRPr lang="de-DE" dirty="0" err="1" smtClean="0">
              <a:solidFill>
                <a:schemeClr val="tx1"/>
              </a:solidFill>
            </a:endParaRPr>
          </a:p>
        </p:txBody>
      </p:sp>
      <p:pic>
        <p:nvPicPr>
          <p:cNvPr id="3" name="Sound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77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254"/>
    </mc:Choice>
    <mc:Fallback xmlns="">
      <p:transition spd="slow" advTm="352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815" y="1729491"/>
            <a:ext cx="7120371" cy="3263504"/>
          </a:xfrm>
        </p:spPr>
      </p:pic>
      <p:pic>
        <p:nvPicPr>
          <p:cNvPr id="6" name="Bild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22" y="5219700"/>
            <a:ext cx="1123950" cy="781050"/>
          </a:xfrm>
          <a:prstGeom prst="rect">
            <a:avLst/>
          </a:prstGeom>
        </p:spPr>
      </p:pic>
      <p:sp>
        <p:nvSpPr>
          <p:cNvPr id="5" name="Titel 6"/>
          <p:cNvSpPr>
            <a:spLocks noGrp="1"/>
          </p:cNvSpPr>
          <p:nvPr>
            <p:ph type="title"/>
          </p:nvPr>
        </p:nvSpPr>
        <p:spPr>
          <a:xfrm>
            <a:off x="395288" y="405483"/>
            <a:ext cx="6408737" cy="503237"/>
          </a:xfrm>
        </p:spPr>
        <p:txBody>
          <a:bodyPr/>
          <a:lstStyle/>
          <a:p>
            <a:r>
              <a:rPr lang="de-DE" dirty="0" smtClean="0"/>
              <a:t>ROLLE DER ANGEHÖRIGEN</a:t>
            </a:r>
            <a:endParaRPr lang="de-DE" dirty="0"/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056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547"/>
    </mc:Choice>
    <mc:Fallback xmlns="">
      <p:transition spd="slow" advTm="415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639366" y="2130025"/>
            <a:ext cx="7886700" cy="326350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de-DE" sz="2400" dirty="0" smtClean="0"/>
              <a:t>„5 am Tag“:			15-20%</a:t>
            </a:r>
          </a:p>
          <a:p>
            <a:pPr>
              <a:lnSpc>
                <a:spcPct val="150000"/>
              </a:lnSpc>
            </a:pPr>
            <a:r>
              <a:rPr lang="de-DE" sz="2400" dirty="0"/>
              <a:t>k</a:t>
            </a:r>
            <a:r>
              <a:rPr lang="de-DE" sz="2400" dirty="0" smtClean="0"/>
              <a:t>örperliche Aktivität:		30-47%</a:t>
            </a:r>
          </a:p>
          <a:p>
            <a:pPr>
              <a:lnSpc>
                <a:spcPct val="150000"/>
              </a:lnSpc>
            </a:pPr>
            <a:r>
              <a:rPr lang="de-DE" sz="2400" dirty="0" smtClean="0"/>
              <a:t>Nikotinabstinenz:		83-92%</a:t>
            </a:r>
          </a:p>
          <a:p>
            <a:pPr>
              <a:lnSpc>
                <a:spcPct val="150000"/>
              </a:lnSpc>
            </a:pPr>
            <a:endParaRPr lang="de-DE" sz="2400" dirty="0" smtClean="0"/>
          </a:p>
          <a:p>
            <a:pPr algn="ctr">
              <a:lnSpc>
                <a:spcPct val="150000"/>
              </a:lnSpc>
            </a:pPr>
            <a:r>
              <a:rPr lang="de-DE" sz="2400" dirty="0" smtClean="0"/>
              <a:t>    </a:t>
            </a:r>
            <a:r>
              <a:rPr lang="de-DE" sz="3200" b="1" dirty="0">
                <a:solidFill>
                  <a:srgbClr val="FF0000"/>
                </a:solidFill>
              </a:rPr>
              <a:t>Einhalten aller 3 Empfehlungen:	&lt;5% !!!</a:t>
            </a:r>
          </a:p>
          <a:p>
            <a:pPr algn="ctr">
              <a:lnSpc>
                <a:spcPct val="150000"/>
              </a:lnSpc>
            </a:pPr>
            <a:r>
              <a:rPr lang="de-DE" sz="3200" b="1" dirty="0">
                <a:solidFill>
                  <a:srgbClr val="FF0000"/>
                </a:solidFill>
              </a:rPr>
              <a:t>  Einhalten keiner Empfehlung: </a:t>
            </a:r>
            <a:r>
              <a:rPr lang="de-DE" sz="3200" b="1" dirty="0" smtClean="0">
                <a:solidFill>
                  <a:srgbClr val="FF0000"/>
                </a:solidFill>
              </a:rPr>
              <a:t>		12,5</a:t>
            </a:r>
            <a:r>
              <a:rPr lang="de-DE" sz="3200" b="1" dirty="0">
                <a:solidFill>
                  <a:srgbClr val="FF0000"/>
                </a:solidFill>
              </a:rPr>
              <a:t>% 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38720" y="123478"/>
            <a:ext cx="7661672" cy="857250"/>
          </a:xfrm>
        </p:spPr>
        <p:txBody>
          <a:bodyPr>
            <a:normAutofit/>
          </a:bodyPr>
          <a:lstStyle/>
          <a:p>
            <a:r>
              <a:rPr lang="de-DE" dirty="0" smtClean="0"/>
              <a:t>ADHÄRENZ </a:t>
            </a:r>
            <a:r>
              <a:rPr lang="de-DE" smtClean="0"/>
              <a:t>ZU LEBENSSTIL-</a:t>
            </a:r>
            <a:br>
              <a:rPr lang="de-DE" smtClean="0"/>
            </a:br>
            <a:r>
              <a:rPr lang="de-DE" smtClean="0"/>
              <a:t>VERÄNDERUNGEN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395536" y="6597352"/>
            <a:ext cx="21066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 i="1" dirty="0">
                <a:solidFill>
                  <a:schemeClr val="bg1"/>
                </a:solidFill>
              </a:rPr>
              <a:t>Blanchard et al., JCO 2008.</a:t>
            </a:r>
          </a:p>
        </p:txBody>
      </p:sp>
      <p:pic>
        <p:nvPicPr>
          <p:cNvPr id="5" name="Sound 4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7789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085"/>
    </mc:Choice>
    <mc:Fallback xmlns="">
      <p:transition spd="slow" advTm="610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316" y="2336599"/>
            <a:ext cx="6257925" cy="2185988"/>
          </a:xfrm>
        </p:spPr>
      </p:pic>
      <p:sp>
        <p:nvSpPr>
          <p:cNvPr id="5" name="Titel 2"/>
          <p:cNvSpPr>
            <a:spLocks noGrp="1"/>
          </p:cNvSpPr>
          <p:nvPr>
            <p:ph type="title"/>
          </p:nvPr>
        </p:nvSpPr>
        <p:spPr>
          <a:xfrm>
            <a:off x="438720" y="116632"/>
            <a:ext cx="7661672" cy="857250"/>
          </a:xfrm>
        </p:spPr>
        <p:txBody>
          <a:bodyPr>
            <a:normAutofit/>
          </a:bodyPr>
          <a:lstStyle/>
          <a:p>
            <a:r>
              <a:rPr lang="de-DE" dirty="0" smtClean="0"/>
              <a:t>ADHÄRENZ </a:t>
            </a:r>
            <a:r>
              <a:rPr lang="de-DE" smtClean="0"/>
              <a:t>ZU LEBENSSTIL-</a:t>
            </a:r>
            <a:br>
              <a:rPr lang="de-DE" smtClean="0"/>
            </a:br>
            <a:r>
              <a:rPr lang="de-DE" smtClean="0"/>
              <a:t>VERÄNDERUNGEN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395536" y="6585302"/>
            <a:ext cx="21066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 i="1" dirty="0">
                <a:solidFill>
                  <a:schemeClr val="bg1"/>
                </a:solidFill>
              </a:rPr>
              <a:t>Blanchard et al., JCO 2008.</a:t>
            </a:r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87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060"/>
    </mc:Choice>
    <mc:Fallback xmlns="">
      <p:transition spd="slow" advTm="480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>
          <a:xfrm>
            <a:off x="438720" y="116632"/>
            <a:ext cx="7661672" cy="857250"/>
          </a:xfrm>
        </p:spPr>
        <p:txBody>
          <a:bodyPr>
            <a:normAutofit/>
          </a:bodyPr>
          <a:lstStyle/>
          <a:p>
            <a:r>
              <a:rPr lang="de-DE" dirty="0" smtClean="0"/>
              <a:t>SURVIVOR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061453"/>
              </p:ext>
            </p:extLst>
          </p:nvPr>
        </p:nvGraphicFramePr>
        <p:xfrm>
          <a:off x="438720" y="2268840"/>
          <a:ext cx="8309994" cy="22402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699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99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99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endParaRPr lang="de-DE" sz="2000" dirty="0"/>
                    </a:p>
                  </a:txBody>
                  <a:tcPr marL="68580" marR="68580" marT="34290" marB="34290">
                    <a:solidFill>
                      <a:srgbClr val="008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 err="1" smtClean="0"/>
                        <a:t>Survivor</a:t>
                      </a:r>
                      <a:endParaRPr lang="de-DE" sz="2000" dirty="0"/>
                    </a:p>
                  </a:txBody>
                  <a:tcPr marL="68580" marR="68580" marT="34290" marB="34290">
                    <a:solidFill>
                      <a:srgbClr val="008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Gesunde</a:t>
                      </a:r>
                      <a:endParaRPr lang="de-DE" sz="2000" dirty="0"/>
                    </a:p>
                  </a:txBody>
                  <a:tcPr marL="68580" marR="68580" marT="34290" marB="34290">
                    <a:solidFill>
                      <a:srgbClr val="008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680"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Adipositas</a:t>
                      </a:r>
                      <a:endParaRPr lang="de-DE" sz="2000" dirty="0"/>
                    </a:p>
                  </a:txBody>
                  <a:tcPr marL="68580" marR="68580" marT="34290" marB="34290">
                    <a:solidFill>
                      <a:srgbClr val="008F00">
                        <a:alpha val="4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27,5%</a:t>
                      </a:r>
                      <a:endParaRPr lang="de-DE" sz="2000" dirty="0"/>
                    </a:p>
                  </a:txBody>
                  <a:tcPr marL="68580" marR="68580" marT="34290" marB="34290">
                    <a:solidFill>
                      <a:srgbClr val="008F00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26,8%</a:t>
                      </a:r>
                      <a:endParaRPr lang="de-DE" sz="2000" dirty="0"/>
                    </a:p>
                  </a:txBody>
                  <a:tcPr marL="68580" marR="68580" marT="34290" marB="34290">
                    <a:solidFill>
                      <a:srgbClr val="008F00">
                        <a:alpha val="4588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keine </a:t>
                      </a:r>
                      <a:r>
                        <a:rPr lang="de-DE" sz="2000" dirty="0" err="1" smtClean="0"/>
                        <a:t>körperl</a:t>
                      </a:r>
                      <a:r>
                        <a:rPr lang="de-DE" sz="2000" dirty="0" smtClean="0"/>
                        <a:t>. Aktivität</a:t>
                      </a:r>
                      <a:endParaRPr lang="de-DE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31,0%</a:t>
                      </a:r>
                      <a:endParaRPr lang="de-DE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23,8%</a:t>
                      </a:r>
                      <a:endParaRPr lang="de-DE" sz="2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aktive Raucher</a:t>
                      </a:r>
                      <a:endParaRPr lang="de-DE" sz="2000" dirty="0"/>
                    </a:p>
                  </a:txBody>
                  <a:tcPr marL="68580" marR="68580" marT="34290" marB="34290">
                    <a:solidFill>
                      <a:srgbClr val="008F00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15,3%</a:t>
                      </a:r>
                      <a:endParaRPr lang="de-DE" sz="2000" dirty="0"/>
                    </a:p>
                  </a:txBody>
                  <a:tcPr marL="68580" marR="68580" marT="34290" marB="34290">
                    <a:solidFill>
                      <a:srgbClr val="008F00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17,9%</a:t>
                      </a:r>
                      <a:endParaRPr lang="de-DE" sz="2000" dirty="0"/>
                    </a:p>
                  </a:txBody>
                  <a:tcPr marL="68580" marR="68580" marT="34290" marB="34290">
                    <a:solidFill>
                      <a:srgbClr val="008F00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CVD</a:t>
                      </a:r>
                      <a:endParaRPr lang="de-DE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17,9%</a:t>
                      </a:r>
                      <a:endParaRPr lang="de-DE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16,4%</a:t>
                      </a:r>
                      <a:endParaRPr lang="de-DE" sz="2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Diabetes</a:t>
                      </a:r>
                      <a:endParaRPr lang="de-DE" sz="2000" dirty="0"/>
                    </a:p>
                  </a:txBody>
                  <a:tcPr marL="68580" marR="68580" marT="34290" marB="34290">
                    <a:solidFill>
                      <a:srgbClr val="008F00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6,8%</a:t>
                      </a:r>
                      <a:endParaRPr lang="de-DE" sz="2000" dirty="0"/>
                    </a:p>
                  </a:txBody>
                  <a:tcPr marL="68580" marR="68580" marT="34290" marB="34290">
                    <a:solidFill>
                      <a:srgbClr val="008F00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8,3%</a:t>
                      </a:r>
                      <a:endParaRPr lang="de-DE" sz="2000" dirty="0"/>
                    </a:p>
                  </a:txBody>
                  <a:tcPr marL="68580" marR="68580" marT="34290" marB="34290">
                    <a:solidFill>
                      <a:srgbClr val="008F00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419111" y="6585302"/>
            <a:ext cx="278473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 i="1" dirty="0">
                <a:solidFill>
                  <a:schemeClr val="bg1"/>
                </a:solidFill>
              </a:rPr>
              <a:t>Rohan et al., J </a:t>
            </a:r>
            <a:r>
              <a:rPr lang="de-DE" sz="1350" i="1" dirty="0" err="1">
                <a:solidFill>
                  <a:schemeClr val="bg1"/>
                </a:solidFill>
              </a:rPr>
              <a:t>Natl</a:t>
            </a:r>
            <a:r>
              <a:rPr lang="de-DE" sz="1350" i="1" dirty="0">
                <a:solidFill>
                  <a:schemeClr val="bg1"/>
                </a:solidFill>
              </a:rPr>
              <a:t> </a:t>
            </a:r>
            <a:r>
              <a:rPr lang="de-DE" sz="1350" i="1" dirty="0" err="1">
                <a:solidFill>
                  <a:schemeClr val="bg1"/>
                </a:solidFill>
              </a:rPr>
              <a:t>Canc</a:t>
            </a:r>
            <a:r>
              <a:rPr lang="de-DE" sz="1350" i="1" dirty="0">
                <a:solidFill>
                  <a:schemeClr val="bg1"/>
                </a:solidFill>
              </a:rPr>
              <a:t> </a:t>
            </a:r>
            <a:r>
              <a:rPr lang="de-DE" sz="1350" i="1" dirty="0" err="1">
                <a:solidFill>
                  <a:schemeClr val="bg1"/>
                </a:solidFill>
              </a:rPr>
              <a:t>Netw</a:t>
            </a:r>
            <a:r>
              <a:rPr lang="de-DE" sz="1350" i="1" dirty="0">
                <a:solidFill>
                  <a:schemeClr val="bg1"/>
                </a:solidFill>
              </a:rPr>
              <a:t> 2015.</a:t>
            </a:r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821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369"/>
    </mc:Choice>
    <mc:Fallback xmlns="">
      <p:transition spd="slow" advTm="3536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lnSpc>
                <a:spcPct val="200000"/>
              </a:lnSpc>
              <a:buClr>
                <a:srgbClr val="00B050"/>
              </a:buClr>
              <a:buFont typeface="Arial" charset="0"/>
              <a:buChar char="•"/>
            </a:pPr>
            <a:r>
              <a:rPr lang="de-DE" sz="2400" dirty="0" smtClean="0"/>
              <a:t>89% keine körperliche Aktivität</a:t>
            </a:r>
          </a:p>
          <a:p>
            <a:pPr marL="342900" indent="-342900">
              <a:lnSpc>
                <a:spcPct val="200000"/>
              </a:lnSpc>
              <a:buClr>
                <a:srgbClr val="00B050"/>
              </a:buClr>
              <a:buFont typeface="Arial" charset="0"/>
              <a:buChar char="•"/>
            </a:pPr>
            <a:r>
              <a:rPr lang="de-DE" sz="2400" dirty="0" smtClean="0"/>
              <a:t>87% essen nicht ausreichend Gemüse und Obst</a:t>
            </a:r>
          </a:p>
          <a:p>
            <a:pPr marL="342900" indent="-342900">
              <a:lnSpc>
                <a:spcPct val="200000"/>
              </a:lnSpc>
              <a:buClr>
                <a:srgbClr val="00B050"/>
              </a:buClr>
              <a:buFont typeface="Arial" charset="0"/>
              <a:buChar char="•"/>
            </a:pPr>
            <a:r>
              <a:rPr lang="de-DE" sz="2400" dirty="0" smtClean="0"/>
              <a:t>15% rauchen auch nach der Diagnose</a:t>
            </a:r>
            <a:endParaRPr lang="de-DE" sz="2400" dirty="0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>
          <a:xfrm>
            <a:off x="393724" y="44624"/>
            <a:ext cx="6986588" cy="857250"/>
          </a:xfrm>
        </p:spPr>
        <p:txBody>
          <a:bodyPr>
            <a:normAutofit/>
          </a:bodyPr>
          <a:lstStyle/>
          <a:p>
            <a:r>
              <a:rPr lang="de-DE" dirty="0" smtClean="0"/>
              <a:t>GESUNDHEITSVERHALTEN SURVIVOR 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412508" y="6585302"/>
            <a:ext cx="28633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 i="1" dirty="0" err="1">
                <a:solidFill>
                  <a:schemeClr val="bg1"/>
                </a:solidFill>
              </a:rPr>
              <a:t>Aminisani</a:t>
            </a:r>
            <a:r>
              <a:rPr lang="de-DE" sz="1350" i="1" dirty="0">
                <a:solidFill>
                  <a:schemeClr val="bg1"/>
                </a:solidFill>
              </a:rPr>
              <a:t> et al., J </a:t>
            </a:r>
            <a:r>
              <a:rPr lang="de-DE" sz="1350" i="1" dirty="0" err="1">
                <a:solidFill>
                  <a:schemeClr val="bg1"/>
                </a:solidFill>
              </a:rPr>
              <a:t>Gastro</a:t>
            </a:r>
            <a:r>
              <a:rPr lang="de-DE" sz="1350" i="1" dirty="0">
                <a:solidFill>
                  <a:schemeClr val="bg1"/>
                </a:solidFill>
              </a:rPr>
              <a:t> </a:t>
            </a:r>
            <a:r>
              <a:rPr lang="de-DE" sz="1350" i="1" dirty="0" err="1">
                <a:solidFill>
                  <a:schemeClr val="bg1"/>
                </a:solidFill>
              </a:rPr>
              <a:t>Oncol</a:t>
            </a:r>
            <a:r>
              <a:rPr lang="de-DE" sz="1350" i="1" dirty="0">
                <a:solidFill>
                  <a:schemeClr val="bg1"/>
                </a:solidFill>
              </a:rPr>
              <a:t> 2016.</a:t>
            </a:r>
          </a:p>
        </p:txBody>
      </p:sp>
      <p:pic>
        <p:nvPicPr>
          <p:cNvPr id="3" name="Sound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6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352"/>
    </mc:Choice>
    <mc:Fallback xmlns="">
      <p:transition spd="slow" advTm="563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6654403" y="5529262"/>
            <a:ext cx="2489597" cy="471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056" y="1626394"/>
            <a:ext cx="7173278" cy="4404360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95536" y="44624"/>
            <a:ext cx="7211616" cy="857250"/>
          </a:xfrm>
        </p:spPr>
        <p:txBody>
          <a:bodyPr>
            <a:normAutofit/>
          </a:bodyPr>
          <a:lstStyle/>
          <a:p>
            <a:r>
              <a:rPr lang="de-DE" smtClean="0"/>
              <a:t>ASCO SURVIVORSHIP </a:t>
            </a:r>
            <a:r>
              <a:rPr lang="de-DE" dirty="0" smtClean="0"/>
              <a:t>CARE GUIDELINE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 rot="16200000">
            <a:off x="6976465" y="4456872"/>
            <a:ext cx="29610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 i="1" dirty="0" err="1"/>
              <a:t>El-Shami</a:t>
            </a:r>
            <a:r>
              <a:rPr lang="de-DE" sz="1350" i="1" dirty="0"/>
              <a:t> et al., CA Cancer J </a:t>
            </a:r>
            <a:r>
              <a:rPr lang="de-DE" sz="1350" i="1" dirty="0" err="1"/>
              <a:t>Clin</a:t>
            </a:r>
            <a:r>
              <a:rPr lang="de-DE" sz="1350" i="1" dirty="0"/>
              <a:t> 1015.</a:t>
            </a:r>
          </a:p>
        </p:txBody>
      </p:sp>
      <p:sp>
        <p:nvSpPr>
          <p:cNvPr id="10" name="Rechteck 9"/>
          <p:cNvSpPr/>
          <p:nvPr/>
        </p:nvSpPr>
        <p:spPr>
          <a:xfrm>
            <a:off x="7286626" y="1626394"/>
            <a:ext cx="1042589" cy="43652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grpSp>
        <p:nvGrpSpPr>
          <p:cNvPr id="9" name="Gruppierung 8"/>
          <p:cNvGrpSpPr/>
          <p:nvPr/>
        </p:nvGrpSpPr>
        <p:grpSpPr>
          <a:xfrm>
            <a:off x="6381146" y="1234551"/>
            <a:ext cx="2749694" cy="843200"/>
            <a:chOff x="8508194" y="503068"/>
            <a:chExt cx="3666259" cy="1124266"/>
          </a:xfrm>
        </p:grpSpPr>
        <p:sp>
          <p:nvSpPr>
            <p:cNvPr id="7" name="Pfeil nach unten 6"/>
            <p:cNvSpPr/>
            <p:nvPr/>
          </p:nvSpPr>
          <p:spPr>
            <a:xfrm rot="2974400">
              <a:off x="8572488" y="777228"/>
              <a:ext cx="785812" cy="9144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9331366" y="503068"/>
              <a:ext cx="284308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350" b="1" dirty="0">
                  <a:solidFill>
                    <a:srgbClr val="FF0000"/>
                  </a:solidFill>
                </a:rPr>
                <a:t>17-35% der Teilnehmer </a:t>
              </a:r>
            </a:p>
            <a:p>
              <a:r>
                <a:rPr lang="de-DE" sz="1350" b="1" dirty="0">
                  <a:solidFill>
                    <a:srgbClr val="FF0000"/>
                  </a:solidFill>
                </a:rPr>
                <a:t>von </a:t>
              </a:r>
              <a:r>
                <a:rPr lang="de-DE" sz="1350" b="1" dirty="0" err="1">
                  <a:solidFill>
                    <a:srgbClr val="FF0000"/>
                  </a:solidFill>
                </a:rPr>
                <a:t>adjuvanten</a:t>
              </a:r>
              <a:r>
                <a:rPr lang="de-DE" sz="1350" b="1" dirty="0">
                  <a:solidFill>
                    <a:srgbClr val="FF0000"/>
                  </a:solidFill>
                </a:rPr>
                <a:t> Studien </a:t>
              </a:r>
            </a:p>
            <a:p>
              <a:r>
                <a:rPr lang="de-DE" sz="1350" b="1" dirty="0">
                  <a:solidFill>
                    <a:srgbClr val="FF0000"/>
                  </a:solidFill>
                </a:rPr>
                <a:t>sind adipös</a:t>
              </a:r>
            </a:p>
          </p:txBody>
        </p:sp>
      </p:grpSp>
      <p:grpSp>
        <p:nvGrpSpPr>
          <p:cNvPr id="13" name="Gruppierung 12"/>
          <p:cNvGrpSpPr/>
          <p:nvPr/>
        </p:nvGrpSpPr>
        <p:grpSpPr>
          <a:xfrm>
            <a:off x="6377569" y="4102788"/>
            <a:ext cx="2292838" cy="853901"/>
            <a:chOff x="8503426" y="4327383"/>
            <a:chExt cx="3057118" cy="1138535"/>
          </a:xfrm>
        </p:grpSpPr>
        <p:sp>
          <p:nvSpPr>
            <p:cNvPr id="11" name="Pfeil nach unten 10"/>
            <p:cNvSpPr/>
            <p:nvPr/>
          </p:nvSpPr>
          <p:spPr>
            <a:xfrm rot="2974400">
              <a:off x="8567720" y="4615812"/>
              <a:ext cx="785812" cy="9144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9326598" y="4327383"/>
              <a:ext cx="2233946" cy="954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350" b="1" dirty="0">
                  <a:solidFill>
                    <a:srgbClr val="FF0000"/>
                  </a:solidFill>
                </a:rPr>
                <a:t>10% der Cancer</a:t>
              </a:r>
            </a:p>
            <a:p>
              <a:r>
                <a:rPr lang="de-DE" sz="1350" b="1" dirty="0" err="1">
                  <a:solidFill>
                    <a:srgbClr val="FF0000"/>
                  </a:solidFill>
                </a:rPr>
                <a:t>Survivors</a:t>
              </a:r>
              <a:r>
                <a:rPr lang="de-DE" sz="1350" b="1" dirty="0">
                  <a:solidFill>
                    <a:srgbClr val="FF0000"/>
                  </a:solidFill>
                </a:rPr>
                <a:t> rauchen </a:t>
              </a:r>
            </a:p>
            <a:p>
              <a:r>
                <a:rPr lang="de-DE" sz="1350" b="1" dirty="0">
                  <a:solidFill>
                    <a:srgbClr val="FF0000"/>
                  </a:solidFill>
                </a:rPr>
                <a:t>10 Jahre nach ED</a:t>
              </a:r>
            </a:p>
          </p:txBody>
        </p:sp>
      </p:grp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569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830"/>
    </mc:Choice>
    <mc:Fallback xmlns="">
      <p:transition spd="slow" advTm="418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288" y="477491"/>
            <a:ext cx="6408737" cy="503237"/>
          </a:xfrm>
        </p:spPr>
        <p:txBody>
          <a:bodyPr/>
          <a:lstStyle/>
          <a:p>
            <a:r>
              <a:rPr lang="de-DE" smtClean="0"/>
              <a:t>EINFLUSS VON BEWEGUNG AUF KÖRPER UND SEELE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980182"/>
            <a:ext cx="8353176" cy="4681066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de-DE" sz="2400" smtClean="0"/>
              <a:t>Osteoporose</a:t>
            </a:r>
          </a:p>
          <a:p>
            <a:pPr marL="342900" indent="-342900">
              <a:buFont typeface="Arial" charset="0"/>
              <a:buChar char="•"/>
            </a:pPr>
            <a:r>
              <a:rPr lang="de-DE" sz="2400" dirty="0" smtClean="0"/>
              <a:t>Körpergewicht</a:t>
            </a:r>
          </a:p>
          <a:p>
            <a:pPr marL="342900" indent="-342900">
              <a:buFont typeface="Arial" charset="0"/>
              <a:buChar char="•"/>
            </a:pPr>
            <a:r>
              <a:rPr lang="de-DE" sz="2400" dirty="0" err="1" smtClean="0"/>
              <a:t>Fatigue</a:t>
            </a:r>
            <a:r>
              <a:rPr lang="de-DE" sz="2400" dirty="0" smtClean="0"/>
              <a:t>-Symptomatik</a:t>
            </a:r>
          </a:p>
          <a:p>
            <a:pPr marL="342900" indent="-342900">
              <a:buFont typeface="Arial" charset="0"/>
              <a:buChar char="•"/>
            </a:pPr>
            <a:r>
              <a:rPr lang="de-DE" sz="2400" dirty="0" err="1" smtClean="0"/>
              <a:t>Rezidivrisiko</a:t>
            </a:r>
            <a:endParaRPr lang="de-DE" sz="2400" dirty="0" smtClean="0"/>
          </a:p>
          <a:p>
            <a:pPr marL="342900" indent="-342900">
              <a:buFont typeface="Arial" charset="0"/>
              <a:buChar char="•"/>
            </a:pPr>
            <a:r>
              <a:rPr lang="de-DE" sz="2400" dirty="0" smtClean="0"/>
              <a:t>Herz-Kreislauferkrankungen</a:t>
            </a:r>
          </a:p>
          <a:p>
            <a:pPr marL="342900" indent="-342900">
              <a:buFont typeface="Arial" charset="0"/>
              <a:buChar char="•"/>
            </a:pPr>
            <a:r>
              <a:rPr lang="de-DE" sz="2400" dirty="0" smtClean="0"/>
              <a:t>Lebensqualität</a:t>
            </a:r>
          </a:p>
          <a:p>
            <a:pPr marL="342900" indent="-342900">
              <a:buFont typeface="Arial" charset="0"/>
              <a:buChar char="•"/>
            </a:pPr>
            <a:r>
              <a:rPr lang="de-DE" sz="2400" dirty="0" smtClean="0"/>
              <a:t>Selbstwertgefühl</a:t>
            </a:r>
          </a:p>
          <a:p>
            <a:pPr marL="342900" indent="-342900">
              <a:buFont typeface="Arial" charset="0"/>
              <a:buChar char="•"/>
            </a:pPr>
            <a:r>
              <a:rPr lang="de-DE" sz="2400" dirty="0" smtClean="0"/>
              <a:t>Therapieassoziierte Nebenwirkungen</a:t>
            </a:r>
          </a:p>
          <a:p>
            <a:pPr marL="342900" indent="-342900">
              <a:buFont typeface="Arial" charset="0"/>
              <a:buChar char="•"/>
            </a:pPr>
            <a:r>
              <a:rPr lang="de-DE" sz="2400" dirty="0" smtClean="0"/>
              <a:t>Kardio-pulmonale Belastbarkeit</a:t>
            </a:r>
          </a:p>
          <a:p>
            <a:pPr marL="342900" indent="-342900">
              <a:buFont typeface="Arial" charset="0"/>
              <a:buChar char="•"/>
            </a:pPr>
            <a:r>
              <a:rPr lang="de-DE" sz="2400" dirty="0" smtClean="0"/>
              <a:t>Feinmotorik bei </a:t>
            </a:r>
            <a:r>
              <a:rPr lang="de-DE" sz="2400" dirty="0" err="1" smtClean="0"/>
              <a:t>PnP</a:t>
            </a:r>
            <a:endParaRPr lang="de-DE" sz="2400" dirty="0" smtClean="0"/>
          </a:p>
          <a:p>
            <a:pPr marL="342900" indent="-342900">
              <a:buFont typeface="Arial" charset="0"/>
              <a:buChar char="•"/>
            </a:pPr>
            <a:r>
              <a:rPr lang="de-DE" sz="2400" dirty="0" smtClean="0"/>
              <a:t>Immunkompetenz</a:t>
            </a:r>
          </a:p>
          <a:p>
            <a:pPr marL="342900" indent="-342900">
              <a:buFont typeface="Arial" charset="0"/>
              <a:buChar char="•"/>
            </a:pPr>
            <a:r>
              <a:rPr lang="de-DE" sz="2400" dirty="0" smtClean="0"/>
              <a:t>psychische Stabilisierung</a:t>
            </a:r>
            <a:endParaRPr lang="de-DE" sz="2400" dirty="0"/>
          </a:p>
        </p:txBody>
      </p:sp>
      <p:sp>
        <p:nvSpPr>
          <p:cNvPr id="5" name="Textfeld 4"/>
          <p:cNvSpPr txBox="1"/>
          <p:nvPr/>
        </p:nvSpPr>
        <p:spPr bwMode="gray">
          <a:xfrm>
            <a:off x="467544" y="6597352"/>
            <a:ext cx="4611840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350" i="1" dirty="0" smtClean="0">
                <a:solidFill>
                  <a:schemeClr val="bg1"/>
                </a:solidFill>
              </a:rPr>
              <a:t>Baumann et al., Cancer 2012; </a:t>
            </a:r>
            <a:r>
              <a:rPr lang="de-DE" sz="1350" i="1" dirty="0" err="1" smtClean="0">
                <a:solidFill>
                  <a:schemeClr val="bg1"/>
                </a:solidFill>
              </a:rPr>
              <a:t>Knobf</a:t>
            </a:r>
            <a:r>
              <a:rPr lang="de-DE" sz="1350" i="1" dirty="0" smtClean="0">
                <a:solidFill>
                  <a:schemeClr val="bg1"/>
                </a:solidFill>
              </a:rPr>
              <a:t> et al., Sem </a:t>
            </a:r>
            <a:r>
              <a:rPr lang="de-DE" sz="1350" i="1" dirty="0" err="1" smtClean="0">
                <a:solidFill>
                  <a:schemeClr val="bg1"/>
                </a:solidFill>
              </a:rPr>
              <a:t>Oncol</a:t>
            </a:r>
            <a:r>
              <a:rPr lang="de-DE" sz="1350" i="1" dirty="0" smtClean="0">
                <a:solidFill>
                  <a:schemeClr val="bg1"/>
                </a:solidFill>
              </a:rPr>
              <a:t> Nurs 2007.</a:t>
            </a:r>
          </a:p>
        </p:txBody>
      </p:sp>
      <p:cxnSp>
        <p:nvCxnSpPr>
          <p:cNvPr id="7" name="Gerade Verbindung mit Pfeil 6"/>
          <p:cNvCxnSpPr/>
          <p:nvPr/>
        </p:nvCxnSpPr>
        <p:spPr bwMode="gray">
          <a:xfrm>
            <a:off x="2771800" y="1556321"/>
            <a:ext cx="0" cy="288503"/>
          </a:xfrm>
          <a:prstGeom prst="straightConnector1">
            <a:avLst/>
          </a:prstGeom>
          <a:ln w="38100">
            <a:solidFill>
              <a:srgbClr val="009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/>
          <p:nvPr/>
        </p:nvCxnSpPr>
        <p:spPr bwMode="gray">
          <a:xfrm>
            <a:off x="3635896" y="1988369"/>
            <a:ext cx="0" cy="288503"/>
          </a:xfrm>
          <a:prstGeom prst="straightConnector1">
            <a:avLst/>
          </a:prstGeom>
          <a:ln w="38100">
            <a:solidFill>
              <a:srgbClr val="009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/>
          <p:nvPr/>
        </p:nvCxnSpPr>
        <p:spPr bwMode="gray">
          <a:xfrm>
            <a:off x="2483768" y="2420888"/>
            <a:ext cx="0" cy="288503"/>
          </a:xfrm>
          <a:prstGeom prst="straightConnector1">
            <a:avLst/>
          </a:prstGeom>
          <a:ln w="38100">
            <a:solidFill>
              <a:srgbClr val="009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 bwMode="gray">
          <a:xfrm>
            <a:off x="4499992" y="2924473"/>
            <a:ext cx="0" cy="288503"/>
          </a:xfrm>
          <a:prstGeom prst="straightConnector1">
            <a:avLst/>
          </a:prstGeom>
          <a:ln w="38100">
            <a:solidFill>
              <a:srgbClr val="009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 bwMode="gray">
          <a:xfrm>
            <a:off x="5652120" y="4293096"/>
            <a:ext cx="0" cy="288503"/>
          </a:xfrm>
          <a:prstGeom prst="straightConnector1">
            <a:avLst/>
          </a:prstGeom>
          <a:ln w="38100">
            <a:solidFill>
              <a:srgbClr val="009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 bwMode="gray">
          <a:xfrm flipV="1">
            <a:off x="2771800" y="3356992"/>
            <a:ext cx="0" cy="288032"/>
          </a:xfrm>
          <a:prstGeom prst="straightConnector1">
            <a:avLst/>
          </a:prstGeom>
          <a:ln w="38100">
            <a:solidFill>
              <a:srgbClr val="009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 bwMode="gray">
          <a:xfrm flipV="1">
            <a:off x="3059832" y="3789040"/>
            <a:ext cx="0" cy="288032"/>
          </a:xfrm>
          <a:prstGeom prst="straightConnector1">
            <a:avLst/>
          </a:prstGeom>
          <a:ln w="38100">
            <a:solidFill>
              <a:srgbClr val="009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 bwMode="gray">
          <a:xfrm flipV="1">
            <a:off x="5004048" y="4725144"/>
            <a:ext cx="0" cy="288032"/>
          </a:xfrm>
          <a:prstGeom prst="straightConnector1">
            <a:avLst/>
          </a:prstGeom>
          <a:ln w="38100">
            <a:solidFill>
              <a:srgbClr val="009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 bwMode="gray">
          <a:xfrm flipV="1">
            <a:off x="3491880" y="5229200"/>
            <a:ext cx="0" cy="288032"/>
          </a:xfrm>
          <a:prstGeom prst="straightConnector1">
            <a:avLst/>
          </a:prstGeom>
          <a:ln w="38100">
            <a:solidFill>
              <a:srgbClr val="009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 bwMode="gray">
          <a:xfrm flipV="1">
            <a:off x="3275856" y="5733256"/>
            <a:ext cx="0" cy="288032"/>
          </a:xfrm>
          <a:prstGeom prst="straightConnector1">
            <a:avLst/>
          </a:prstGeom>
          <a:ln w="38100">
            <a:solidFill>
              <a:srgbClr val="009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 bwMode="gray">
          <a:xfrm flipV="1">
            <a:off x="4139952" y="6165304"/>
            <a:ext cx="0" cy="288032"/>
          </a:xfrm>
          <a:prstGeom prst="straightConnector1">
            <a:avLst/>
          </a:prstGeom>
          <a:ln w="38100">
            <a:solidFill>
              <a:srgbClr val="009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 bwMode="gray">
          <a:xfrm>
            <a:off x="2483768" y="1052736"/>
            <a:ext cx="0" cy="288503"/>
          </a:xfrm>
          <a:prstGeom prst="straightConnector1">
            <a:avLst/>
          </a:prstGeom>
          <a:ln w="38100">
            <a:solidFill>
              <a:srgbClr val="009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Sound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6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690"/>
    </mc:Choice>
    <mc:Fallback xmlns="">
      <p:transition spd="slow" advTm="546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052736"/>
            <a:ext cx="7315200" cy="5486400"/>
          </a:xfrm>
        </p:spPr>
      </p:pic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47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64"/>
    </mc:Choice>
    <mc:Fallback xmlns="">
      <p:transition spd="slow" advTm="12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EINFLUSS VON BEWEGUNG AUF KREBS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639366" y="1390639"/>
            <a:ext cx="7886700" cy="3263504"/>
          </a:xfrm>
        </p:spPr>
        <p:txBody>
          <a:bodyPr>
            <a:noAutofit/>
          </a:bodyPr>
          <a:lstStyle/>
          <a:p>
            <a:pPr marL="285750" indent="-285750">
              <a:lnSpc>
                <a:spcPct val="200000"/>
              </a:lnSpc>
              <a:buFont typeface="Arial" charset="0"/>
              <a:buChar char="•"/>
            </a:pPr>
            <a:r>
              <a:rPr lang="de-DE" sz="2400" dirty="0" smtClean="0"/>
              <a:t>Durchblutung</a:t>
            </a:r>
          </a:p>
          <a:p>
            <a:pPr marL="285750" indent="-285750">
              <a:lnSpc>
                <a:spcPct val="200000"/>
              </a:lnSpc>
              <a:buFont typeface="Arial" charset="0"/>
              <a:buChar char="•"/>
            </a:pPr>
            <a:r>
              <a:rPr lang="de-DE" sz="2400" dirty="0" smtClean="0"/>
              <a:t>Immunsystem</a:t>
            </a:r>
          </a:p>
          <a:p>
            <a:pPr marL="285750" indent="-285750">
              <a:lnSpc>
                <a:spcPct val="200000"/>
              </a:lnSpc>
              <a:buFont typeface="Arial" charset="0"/>
              <a:buChar char="•"/>
            </a:pPr>
            <a:r>
              <a:rPr lang="de-DE" sz="2400" dirty="0" smtClean="0"/>
              <a:t>Tumormetabolismus (IGF, Insulin)</a:t>
            </a:r>
          </a:p>
          <a:p>
            <a:pPr marL="285750" indent="-285750">
              <a:lnSpc>
                <a:spcPct val="200000"/>
              </a:lnSpc>
              <a:buFont typeface="Arial" charset="0"/>
              <a:buChar char="•"/>
            </a:pPr>
            <a:r>
              <a:rPr lang="de-DE" sz="2400" dirty="0" smtClean="0"/>
              <a:t>Interaktion zwischen Muskelgewebe und Tumorzellen</a:t>
            </a:r>
            <a:endParaRPr lang="de-DE" sz="2400" dirty="0"/>
          </a:p>
        </p:txBody>
      </p:sp>
      <p:pic>
        <p:nvPicPr>
          <p:cNvPr id="4" name="Sound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442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489"/>
    </mc:Choice>
    <mc:Fallback xmlns="">
      <p:transition spd="slow" advTm="3848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628650" y="1797836"/>
            <a:ext cx="7886700" cy="3263504"/>
          </a:xfrm>
        </p:spPr>
        <p:txBody>
          <a:bodyPr>
            <a:noAutofit/>
          </a:bodyPr>
          <a:lstStyle/>
          <a:p>
            <a:pPr marL="285750" indent="-285750">
              <a:lnSpc>
                <a:spcPct val="170000"/>
              </a:lnSpc>
              <a:buFont typeface="Arial" charset="0"/>
              <a:buChar char="•"/>
            </a:pPr>
            <a:r>
              <a:rPr lang="de-DE" sz="2400" dirty="0" smtClean="0"/>
              <a:t>150 min moderates Ausdauertraining</a:t>
            </a:r>
          </a:p>
          <a:p>
            <a:pPr>
              <a:lnSpc>
                <a:spcPct val="170000"/>
              </a:lnSpc>
            </a:pPr>
            <a:r>
              <a:rPr lang="de-DE" sz="2400" dirty="0" smtClean="0"/>
              <a:t>	oder</a:t>
            </a:r>
          </a:p>
          <a:p>
            <a:pPr marL="285750" indent="-285750">
              <a:lnSpc>
                <a:spcPct val="170000"/>
              </a:lnSpc>
              <a:buFont typeface="Arial" charset="0"/>
              <a:buChar char="•"/>
            </a:pPr>
            <a:r>
              <a:rPr lang="de-DE" sz="2400" dirty="0" smtClean="0"/>
              <a:t>75 min pro Woche intensives Ausdauertraining</a:t>
            </a:r>
          </a:p>
          <a:p>
            <a:pPr>
              <a:lnSpc>
                <a:spcPct val="170000"/>
              </a:lnSpc>
            </a:pPr>
            <a:r>
              <a:rPr lang="de-DE" sz="2400" dirty="0" smtClean="0"/>
              <a:t>	plus</a:t>
            </a:r>
          </a:p>
          <a:p>
            <a:pPr marL="285750" indent="-285750">
              <a:lnSpc>
                <a:spcPct val="170000"/>
              </a:lnSpc>
              <a:buFont typeface="Arial" charset="0"/>
              <a:buChar char="•"/>
            </a:pPr>
            <a:r>
              <a:rPr lang="de-DE" sz="2400" dirty="0" smtClean="0"/>
              <a:t>2-3x wöchentliches Krafttraining</a:t>
            </a:r>
            <a:endParaRPr lang="de-DE" sz="2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EMPFEHLUNG SPORT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399634" y="6585302"/>
            <a:ext cx="381232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 i="1" dirty="0">
                <a:solidFill>
                  <a:schemeClr val="bg1"/>
                </a:solidFill>
              </a:rPr>
              <a:t>Schmitz KH et al., </a:t>
            </a:r>
            <a:r>
              <a:rPr lang="de-DE" sz="1350" i="1" dirty="0" err="1">
                <a:solidFill>
                  <a:schemeClr val="bg1"/>
                </a:solidFill>
              </a:rPr>
              <a:t>Med</a:t>
            </a:r>
            <a:r>
              <a:rPr lang="de-DE" sz="1350" i="1" dirty="0">
                <a:solidFill>
                  <a:schemeClr val="bg1"/>
                </a:solidFill>
              </a:rPr>
              <a:t> &amp; </a:t>
            </a:r>
            <a:r>
              <a:rPr lang="de-DE" sz="1350" i="1" dirty="0" err="1">
                <a:solidFill>
                  <a:schemeClr val="bg1"/>
                </a:solidFill>
              </a:rPr>
              <a:t>Sci</a:t>
            </a:r>
            <a:r>
              <a:rPr lang="de-DE" sz="1350" i="1" dirty="0">
                <a:solidFill>
                  <a:schemeClr val="bg1"/>
                </a:solidFill>
              </a:rPr>
              <a:t> Sports &amp; </a:t>
            </a:r>
            <a:r>
              <a:rPr lang="de-DE" sz="1350" i="1" dirty="0" err="1">
                <a:solidFill>
                  <a:schemeClr val="bg1"/>
                </a:solidFill>
              </a:rPr>
              <a:t>Exerc</a:t>
            </a:r>
            <a:r>
              <a:rPr lang="de-DE" sz="1350" i="1" dirty="0">
                <a:solidFill>
                  <a:schemeClr val="bg1"/>
                </a:solidFill>
              </a:rPr>
              <a:t> 2010.</a:t>
            </a:r>
          </a:p>
        </p:txBody>
      </p:sp>
      <p:pic>
        <p:nvPicPr>
          <p:cNvPr id="5" name="Sound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010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198"/>
    </mc:Choice>
    <mc:Fallback xmlns="">
      <p:transition spd="slow" advTm="561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BEWEGUNGSPYRAMIDE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1492473"/>
            <a:ext cx="8353425" cy="4665216"/>
          </a:xfrm>
        </p:spPr>
      </p:pic>
      <p:sp>
        <p:nvSpPr>
          <p:cNvPr id="5" name="Textfeld 4"/>
          <p:cNvSpPr txBox="1"/>
          <p:nvPr/>
        </p:nvSpPr>
        <p:spPr>
          <a:xfrm>
            <a:off x="399634" y="6585302"/>
            <a:ext cx="308610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 i="1" dirty="0" smtClean="0">
                <a:solidFill>
                  <a:schemeClr val="bg1"/>
                </a:solidFill>
              </a:rPr>
              <a:t>Halle  &amp; </a:t>
            </a:r>
            <a:r>
              <a:rPr lang="de-DE" sz="1350" i="1" dirty="0" err="1" smtClean="0">
                <a:solidFill>
                  <a:schemeClr val="bg1"/>
                </a:solidFill>
              </a:rPr>
              <a:t>Berling</a:t>
            </a:r>
            <a:r>
              <a:rPr lang="de-DE" sz="1350" i="1" dirty="0" smtClean="0">
                <a:solidFill>
                  <a:schemeClr val="bg1"/>
                </a:solidFill>
              </a:rPr>
              <a:t>, Gräfe und </a:t>
            </a:r>
            <a:r>
              <a:rPr lang="de-DE" sz="1350" i="1" dirty="0" err="1" smtClean="0">
                <a:solidFill>
                  <a:schemeClr val="bg1"/>
                </a:solidFill>
              </a:rPr>
              <a:t>Unzer</a:t>
            </a:r>
            <a:r>
              <a:rPr lang="de-DE" sz="1350" i="1" smtClean="0">
                <a:solidFill>
                  <a:schemeClr val="bg1"/>
                </a:solidFill>
              </a:rPr>
              <a:t>, 2018.</a:t>
            </a:r>
            <a:endParaRPr lang="de-DE" sz="1350" i="1" dirty="0">
              <a:solidFill>
                <a:schemeClr val="bg1"/>
              </a:solidFill>
            </a:endParaRPr>
          </a:p>
        </p:txBody>
      </p:sp>
      <p:pic>
        <p:nvPicPr>
          <p:cNvPr id="3" name="Sound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915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376"/>
    </mc:Choice>
    <mc:Fallback xmlns="">
      <p:transition spd="slow" advTm="303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844278"/>
            <a:ext cx="8353176" cy="4681066"/>
          </a:xfrm>
        </p:spPr>
        <p:txBody>
          <a:bodyPr>
            <a:norm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de-DE" sz="2400" dirty="0">
                <a:cs typeface="Verdana"/>
              </a:rPr>
              <a:t>Eine Reihe von Beobachtungsstudien konnte zeigen, dass regelmäßige körperliche Aktivität das Rückfallrisiko und die Sterblichkeit bei Darmkrebs senken </a:t>
            </a:r>
            <a:r>
              <a:rPr lang="de-DE" sz="2400" dirty="0" smtClean="0">
                <a:cs typeface="Verdana"/>
              </a:rPr>
              <a:t>kann.</a:t>
            </a:r>
          </a:p>
          <a:p>
            <a:pPr marL="342900" indent="-342900">
              <a:buFont typeface="Arial" charset="0"/>
              <a:buChar char="•"/>
            </a:pPr>
            <a:endParaRPr lang="de-DE" sz="2400" dirty="0" smtClean="0">
              <a:cs typeface="Verdana"/>
            </a:endParaRPr>
          </a:p>
          <a:p>
            <a:pPr marL="342900" indent="-342900">
              <a:buFont typeface="Arial" charset="0"/>
              <a:buChar char="•"/>
            </a:pPr>
            <a:r>
              <a:rPr lang="de-DE" sz="2400" dirty="0">
                <a:cs typeface="Verdana"/>
              </a:rPr>
              <a:t>Empfohlen ist ein leichtes Ausdauertraining wie </a:t>
            </a:r>
            <a:r>
              <a:rPr lang="de-DE" sz="2400" dirty="0" err="1">
                <a:cs typeface="Verdana"/>
              </a:rPr>
              <a:t>Nordic</a:t>
            </a:r>
            <a:r>
              <a:rPr lang="de-DE" sz="2400" dirty="0">
                <a:cs typeface="Verdana"/>
              </a:rPr>
              <a:t> </a:t>
            </a:r>
            <a:r>
              <a:rPr lang="de-DE" sz="2400" dirty="0" err="1">
                <a:cs typeface="Verdana"/>
              </a:rPr>
              <a:t>Walking</a:t>
            </a:r>
            <a:r>
              <a:rPr lang="de-DE" sz="2400" dirty="0">
                <a:cs typeface="Verdana"/>
              </a:rPr>
              <a:t>, Radfahren oder Wandern mindestens 3 mal wöchentlich für eine Stunde bzw. 5 mal 30 Minuten</a:t>
            </a:r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395288" y="405483"/>
            <a:ext cx="6408737" cy="503237"/>
          </a:xfrm>
        </p:spPr>
        <p:txBody>
          <a:bodyPr/>
          <a:lstStyle/>
          <a:p>
            <a:r>
              <a:rPr lang="de-DE" dirty="0" smtClean="0"/>
              <a:t>Senken des Rückfallrisikos</a:t>
            </a:r>
            <a:endParaRPr lang="de-DE" dirty="0"/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124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800"/>
    </mc:Choice>
    <mc:Fallback xmlns="">
      <p:transition spd="slow" advTm="318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SPORT UND BRUSTKREBS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de-DE" sz="2400" dirty="0" smtClean="0"/>
              <a:t>Körperliche Aktivität wirkt sich prinzipiell in jedem Lebensalter günstig auf das Brustkrebsrisiko aus</a:t>
            </a:r>
          </a:p>
          <a:p>
            <a:endParaRPr lang="de-DE" sz="2400" dirty="0" smtClean="0"/>
          </a:p>
          <a:p>
            <a:pPr marL="342900" indent="-342900">
              <a:buFont typeface="Arial" charset="0"/>
              <a:buChar char="•"/>
            </a:pPr>
            <a:r>
              <a:rPr lang="de-DE" sz="2400" dirty="0" smtClean="0"/>
              <a:t>Besonders effektiv, wenn bereits in jungen Jahren einer sportlichen Aktivität nachgegangen wurde</a:t>
            </a:r>
            <a:endParaRPr lang="de-DE" sz="2400" dirty="0"/>
          </a:p>
        </p:txBody>
      </p:sp>
      <p:pic>
        <p:nvPicPr>
          <p:cNvPr id="4" name="Sound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360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280"/>
    </mc:Choice>
    <mc:Fallback xmlns="">
      <p:transition spd="slow" advTm="192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Zahlen </a:t>
            </a:r>
            <a:r>
              <a:rPr lang="mr-IN" dirty="0" smtClean="0"/>
              <a:t>–</a:t>
            </a:r>
            <a:r>
              <a:rPr lang="de-DE" dirty="0" smtClean="0"/>
              <a:t> Daten - Fakten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de-DE" sz="2400" dirty="0" smtClean="0"/>
              <a:t>Metaanalyse an &gt; 12.000 Patientinnen zeigte eine </a:t>
            </a:r>
          </a:p>
          <a:p>
            <a:pPr marL="285750" indent="-285750">
              <a:buFont typeface="Arial" charset="0"/>
              <a:buChar char="•"/>
            </a:pPr>
            <a:r>
              <a:rPr lang="de-DE" sz="2400" dirty="0" smtClean="0"/>
              <a:t>Reduktion der krebsspezifischen Mortalität von 34% </a:t>
            </a:r>
          </a:p>
          <a:p>
            <a:pPr marL="285750" indent="-285750">
              <a:buFont typeface="Arial" charset="0"/>
              <a:buChar char="•"/>
            </a:pPr>
            <a:r>
              <a:rPr lang="de-DE" sz="2400" dirty="0" smtClean="0"/>
              <a:t>Reduktion der Gesamtmortalität um 41%</a:t>
            </a:r>
          </a:p>
          <a:p>
            <a:endParaRPr lang="de-DE" sz="2400" dirty="0" smtClean="0"/>
          </a:p>
          <a:p>
            <a:pPr marL="285750" indent="-285750">
              <a:buFont typeface="Arial" charset="0"/>
              <a:buChar char="•"/>
            </a:pPr>
            <a:r>
              <a:rPr lang="de-DE" sz="2400" dirty="0" smtClean="0"/>
              <a:t>Energieniveau: 3 h  zügiges Walken/Woche</a:t>
            </a:r>
            <a:endParaRPr lang="de-DE" sz="2400" dirty="0"/>
          </a:p>
        </p:txBody>
      </p:sp>
      <p:sp>
        <p:nvSpPr>
          <p:cNvPr id="4" name="Textfeld 3"/>
          <p:cNvSpPr txBox="1"/>
          <p:nvPr/>
        </p:nvSpPr>
        <p:spPr>
          <a:xfrm>
            <a:off x="399634" y="6585302"/>
            <a:ext cx="245900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 i="1" dirty="0" smtClean="0">
                <a:solidFill>
                  <a:schemeClr val="bg1"/>
                </a:solidFill>
              </a:rPr>
              <a:t>Ibrahim et al., </a:t>
            </a:r>
            <a:r>
              <a:rPr lang="de-DE" sz="1350" i="1" dirty="0" err="1" smtClean="0">
                <a:solidFill>
                  <a:schemeClr val="bg1"/>
                </a:solidFill>
              </a:rPr>
              <a:t>Med</a:t>
            </a:r>
            <a:r>
              <a:rPr lang="de-DE" sz="1350" i="1" dirty="0" smtClean="0">
                <a:solidFill>
                  <a:schemeClr val="bg1"/>
                </a:solidFill>
              </a:rPr>
              <a:t> </a:t>
            </a:r>
            <a:r>
              <a:rPr lang="de-DE" sz="1350" i="1" dirty="0" err="1" smtClean="0">
                <a:solidFill>
                  <a:schemeClr val="bg1"/>
                </a:solidFill>
              </a:rPr>
              <a:t>Oncol</a:t>
            </a:r>
            <a:r>
              <a:rPr lang="de-DE" sz="1350" i="1" dirty="0" smtClean="0">
                <a:solidFill>
                  <a:schemeClr val="bg1"/>
                </a:solidFill>
              </a:rPr>
              <a:t>, 2011.</a:t>
            </a:r>
            <a:endParaRPr lang="de-DE" sz="1350" i="1" dirty="0">
              <a:solidFill>
                <a:schemeClr val="bg1"/>
              </a:solidFill>
            </a:endParaRPr>
          </a:p>
        </p:txBody>
      </p:sp>
      <p:pic>
        <p:nvPicPr>
          <p:cNvPr id="5" name="Sound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004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823"/>
    </mc:Choice>
    <mc:Fallback xmlns="">
      <p:transition spd="slow" advTm="298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Zahlen - Daten - Fakten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de-DE" sz="2400" dirty="0" smtClean="0"/>
              <a:t>Prospektive </a:t>
            </a:r>
            <a:r>
              <a:rPr lang="de-DE" sz="2400" dirty="0" err="1" smtClean="0"/>
              <a:t>Kohortenstudie</a:t>
            </a:r>
            <a:r>
              <a:rPr lang="de-DE" sz="2400" dirty="0" smtClean="0"/>
              <a:t> an 2987 Patientinnen </a:t>
            </a:r>
          </a:p>
          <a:p>
            <a:r>
              <a:rPr lang="de-DE" sz="2400" dirty="0" smtClean="0"/>
              <a:t>	(</a:t>
            </a:r>
            <a:r>
              <a:rPr lang="de-DE" sz="2400" dirty="0" err="1" smtClean="0"/>
              <a:t>Nurses</a:t>
            </a:r>
            <a:r>
              <a:rPr lang="de-DE" sz="2400" dirty="0" smtClean="0"/>
              <a:t> </a:t>
            </a:r>
            <a:r>
              <a:rPr lang="de-DE" sz="2400" dirty="0" err="1" smtClean="0"/>
              <a:t>Health</a:t>
            </a:r>
            <a:r>
              <a:rPr lang="de-DE" sz="2400" dirty="0" smtClean="0"/>
              <a:t> Study)</a:t>
            </a:r>
          </a:p>
          <a:p>
            <a:pPr marL="285750" indent="-285750">
              <a:buFont typeface="Arial" charset="0"/>
              <a:buChar char="•"/>
            </a:pPr>
            <a:r>
              <a:rPr lang="de-DE" sz="2400" dirty="0" smtClean="0"/>
              <a:t>Signifikante Reduktion der Gesamtmortalität im Vgl. zu Inaktivität</a:t>
            </a:r>
          </a:p>
          <a:p>
            <a:pPr marL="285750" indent="-285750">
              <a:buFont typeface="Arial" charset="0"/>
              <a:buChar char="•"/>
            </a:pPr>
            <a:endParaRPr lang="de-DE" sz="2400" dirty="0"/>
          </a:p>
          <a:p>
            <a:pPr marL="285750" indent="-285750">
              <a:buFont typeface="Arial" charset="0"/>
              <a:buChar char="•"/>
            </a:pPr>
            <a:r>
              <a:rPr lang="de-DE" sz="2400" dirty="0" smtClean="0"/>
              <a:t>Energielevel 9-14 </a:t>
            </a:r>
            <a:r>
              <a:rPr lang="de-DE" sz="2400" dirty="0" err="1" smtClean="0"/>
              <a:t>METh</a:t>
            </a:r>
            <a:r>
              <a:rPr lang="de-DE" sz="2400" dirty="0" smtClean="0"/>
              <a:t>/Woche </a:t>
            </a:r>
          </a:p>
          <a:p>
            <a:r>
              <a:rPr lang="de-DE" sz="2400" dirty="0" smtClean="0"/>
              <a:t>	= 3-4 h Walken/Woche</a:t>
            </a:r>
            <a:endParaRPr lang="de-DE" sz="2400" dirty="0"/>
          </a:p>
        </p:txBody>
      </p:sp>
      <p:sp>
        <p:nvSpPr>
          <p:cNvPr id="4" name="Textfeld 3"/>
          <p:cNvSpPr txBox="1"/>
          <p:nvPr/>
        </p:nvSpPr>
        <p:spPr bwMode="gray">
          <a:xfrm>
            <a:off x="446605" y="6597352"/>
            <a:ext cx="1893147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350" i="1" dirty="0" smtClean="0">
                <a:solidFill>
                  <a:schemeClr val="bg1"/>
                </a:solidFill>
              </a:rPr>
              <a:t>Holmes et al., JAMA 2005.</a:t>
            </a:r>
          </a:p>
        </p:txBody>
      </p:sp>
      <p:pic>
        <p:nvPicPr>
          <p:cNvPr id="5" name="Sound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368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246"/>
    </mc:Choice>
    <mc:Fallback xmlns="">
      <p:transition spd="slow" advTm="262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628650" y="1700808"/>
            <a:ext cx="7886700" cy="3561160"/>
          </a:xfrm>
        </p:spPr>
        <p:txBody>
          <a:bodyPr>
            <a:no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de-DE" sz="2400" dirty="0"/>
              <a:t>r</a:t>
            </a:r>
            <a:r>
              <a:rPr lang="de-DE" sz="2400" dirty="0" smtClean="0"/>
              <a:t>eich an Obst, Gemüse und Vollkorn</a:t>
            </a:r>
          </a:p>
          <a:p>
            <a:pPr marL="285750" indent="-285750">
              <a:lnSpc>
                <a:spcPct val="100000"/>
              </a:lnSpc>
              <a:buFont typeface="Arial" charset="0"/>
              <a:buChar char="•"/>
            </a:pPr>
            <a:r>
              <a:rPr lang="de-DE" sz="2400" dirty="0"/>
              <a:t>b</a:t>
            </a:r>
            <a:r>
              <a:rPr lang="de-DE" sz="2400" dirty="0" smtClean="0"/>
              <a:t>allaststoffreich</a:t>
            </a:r>
          </a:p>
          <a:p>
            <a:pPr marL="285750" indent="-285750">
              <a:lnSpc>
                <a:spcPct val="100000"/>
              </a:lnSpc>
              <a:buFont typeface="Arial" charset="0"/>
              <a:buChar char="•"/>
            </a:pPr>
            <a:r>
              <a:rPr lang="de-DE" sz="2400" dirty="0"/>
              <a:t>g</a:t>
            </a:r>
            <a:r>
              <a:rPr lang="de-DE" sz="2400" dirty="0" smtClean="0"/>
              <a:t>eringe Mengen an gesättigten Fettsäuren</a:t>
            </a:r>
          </a:p>
          <a:p>
            <a:pPr marL="285750" indent="-285750">
              <a:lnSpc>
                <a:spcPct val="160000"/>
              </a:lnSpc>
              <a:buFont typeface="Arial" charset="0"/>
              <a:buChar char="•"/>
            </a:pPr>
            <a:endParaRPr lang="de-DE" sz="2400" dirty="0" smtClean="0"/>
          </a:p>
          <a:p>
            <a:pPr marL="285750" indent="-285750">
              <a:lnSpc>
                <a:spcPct val="100000"/>
              </a:lnSpc>
              <a:buFont typeface="Arial" charset="0"/>
              <a:buChar char="•"/>
            </a:pPr>
            <a:r>
              <a:rPr lang="de-DE" sz="2400" dirty="0"/>
              <a:t>b</a:t>
            </a:r>
            <a:r>
              <a:rPr lang="de-DE" sz="2400" dirty="0" smtClean="0"/>
              <a:t>ei chronischen Darmbeschwerden oder Malabsorption: Ernährungsberatung</a:t>
            </a:r>
          </a:p>
          <a:p>
            <a:r>
              <a:rPr lang="de-DE" sz="2800" dirty="0"/>
              <a:t>  </a:t>
            </a:r>
            <a:r>
              <a:rPr lang="de-DE" sz="2800" dirty="0" smtClean="0"/>
              <a:t> </a:t>
            </a:r>
          </a:p>
          <a:p>
            <a:pPr marL="285750" indent="-285750">
              <a:buFont typeface="Arial" charset="0"/>
              <a:buChar char="•"/>
            </a:pPr>
            <a:r>
              <a:rPr lang="de-DE" sz="2400" dirty="0" smtClean="0"/>
              <a:t>Vitamin </a:t>
            </a:r>
            <a:r>
              <a:rPr lang="de-DE" sz="2400" dirty="0"/>
              <a:t>D</a:t>
            </a:r>
          </a:p>
          <a:p>
            <a:pPr marL="285750" indent="-285750">
              <a:buFont typeface="Arial" charset="0"/>
              <a:buChar char="•"/>
            </a:pPr>
            <a:r>
              <a:rPr lang="de-DE" sz="2400" dirty="0" smtClean="0"/>
              <a:t>Calcium</a:t>
            </a:r>
            <a:endParaRPr lang="de-DE" sz="2400" dirty="0"/>
          </a:p>
          <a:p>
            <a:pPr marL="285750" indent="-285750">
              <a:buFont typeface="Arial" charset="0"/>
              <a:buChar char="•"/>
            </a:pPr>
            <a:endParaRPr lang="de-DE" sz="2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EMPFEHLUNG ERNÄHRUNG</a:t>
            </a:r>
            <a:endParaRPr lang="de-DE" dirty="0"/>
          </a:p>
        </p:txBody>
      </p:sp>
      <p:pic>
        <p:nvPicPr>
          <p:cNvPr id="4" name="Sound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478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223"/>
    </mc:Choice>
    <mc:Fallback xmlns="">
      <p:transition spd="slow" advTm="802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5 am Tag?</a:t>
            </a:r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48244"/>
              </p:ext>
            </p:extLst>
          </p:nvPr>
        </p:nvGraphicFramePr>
        <p:xfrm>
          <a:off x="395288" y="2348880"/>
          <a:ext cx="8353426" cy="2926080"/>
        </p:xfrm>
        <a:graphic>
          <a:graphicData uri="http://schemas.openxmlformats.org/drawingml/2006/table">
            <a:tbl>
              <a:tblPr firstRow="1" bandRow="1">
                <a:tableStyleId>{C107F4E9-9DCA-4DDE-A1D2-A53A3229F052}</a:tableStyleId>
              </a:tblPr>
              <a:tblGrid>
                <a:gridCol w="4176713">
                  <a:extLst>
                    <a:ext uri="{9D8B030D-6E8A-4147-A177-3AD203B41FA5}">
                      <a16:colId xmlns:a16="http://schemas.microsoft.com/office/drawing/2014/main" val="182836181"/>
                    </a:ext>
                  </a:extLst>
                </a:gridCol>
                <a:gridCol w="4176713">
                  <a:extLst>
                    <a:ext uri="{9D8B030D-6E8A-4147-A177-3AD203B41FA5}">
                      <a16:colId xmlns:a16="http://schemas.microsoft.com/office/drawing/2014/main" val="18509453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2400" dirty="0" smtClean="0">
                          <a:solidFill>
                            <a:srgbClr val="00925A"/>
                          </a:solidFill>
                          <a:latin typeface="+mj-lt"/>
                        </a:rPr>
                        <a:t>Ich esse fast</a:t>
                      </a:r>
                      <a:r>
                        <a:rPr lang="de-DE" sz="2400" baseline="0" dirty="0" smtClean="0">
                          <a:solidFill>
                            <a:srgbClr val="00925A"/>
                          </a:solidFill>
                          <a:latin typeface="+mj-lt"/>
                        </a:rPr>
                        <a:t> nie Gemüse</a:t>
                      </a:r>
                      <a:endParaRPr lang="de-DE" sz="2400" dirty="0">
                        <a:solidFill>
                          <a:srgbClr val="00925A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 smtClean="0">
                          <a:solidFill>
                            <a:srgbClr val="00925A"/>
                          </a:solidFill>
                          <a:latin typeface="+mj-lt"/>
                        </a:rPr>
                        <a:t>9%</a:t>
                      </a:r>
                      <a:endParaRPr lang="de-DE" sz="2400" dirty="0">
                        <a:solidFill>
                          <a:srgbClr val="00925A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3247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400" dirty="0" smtClean="0">
                          <a:solidFill>
                            <a:srgbClr val="00925A"/>
                          </a:solidFill>
                          <a:latin typeface="+mj-lt"/>
                        </a:rPr>
                        <a:t>Ich esse täglich eine Portion Gemüse</a:t>
                      </a:r>
                      <a:endParaRPr lang="de-DE" sz="2400" dirty="0">
                        <a:solidFill>
                          <a:srgbClr val="00925A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 smtClean="0">
                          <a:solidFill>
                            <a:srgbClr val="00925A"/>
                          </a:solidFill>
                          <a:latin typeface="+mj-lt"/>
                        </a:rPr>
                        <a:t>57%</a:t>
                      </a:r>
                      <a:endParaRPr lang="de-DE" sz="2400" dirty="0">
                        <a:solidFill>
                          <a:srgbClr val="00925A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514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400" dirty="0" smtClean="0">
                          <a:solidFill>
                            <a:srgbClr val="00925A"/>
                          </a:solidFill>
                          <a:latin typeface="+mj-lt"/>
                        </a:rPr>
                        <a:t>Ich esse täglich 2 Portionen Gemüse</a:t>
                      </a:r>
                      <a:endParaRPr lang="de-DE" sz="2400" dirty="0">
                        <a:solidFill>
                          <a:srgbClr val="00925A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 smtClean="0">
                          <a:solidFill>
                            <a:srgbClr val="00925A"/>
                          </a:solidFill>
                          <a:latin typeface="+mj-lt"/>
                        </a:rPr>
                        <a:t>19%</a:t>
                      </a:r>
                      <a:endParaRPr lang="de-DE" sz="2400" dirty="0">
                        <a:solidFill>
                          <a:srgbClr val="00925A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1415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400" dirty="0" smtClean="0">
                          <a:solidFill>
                            <a:srgbClr val="00925A"/>
                          </a:solidFill>
                          <a:latin typeface="+mj-lt"/>
                        </a:rPr>
                        <a:t>Ich esse täglich 3 oder mehr Portionen</a:t>
                      </a:r>
                      <a:endParaRPr lang="de-DE" sz="2400" dirty="0">
                        <a:solidFill>
                          <a:srgbClr val="00925A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 smtClean="0">
                          <a:solidFill>
                            <a:srgbClr val="00925A"/>
                          </a:solidFill>
                          <a:latin typeface="+mj-lt"/>
                        </a:rPr>
                        <a:t>14%</a:t>
                      </a:r>
                      <a:endParaRPr lang="de-DE" sz="2400" dirty="0">
                        <a:solidFill>
                          <a:srgbClr val="00925A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584588"/>
                  </a:ext>
                </a:extLst>
              </a:tr>
            </a:tbl>
          </a:graphicData>
        </a:graphic>
      </p:graphicFrame>
      <p:sp>
        <p:nvSpPr>
          <p:cNvPr id="6" name="Textfeld 5"/>
          <p:cNvSpPr txBox="1"/>
          <p:nvPr/>
        </p:nvSpPr>
        <p:spPr bwMode="gray">
          <a:xfrm>
            <a:off x="251520" y="6597352"/>
            <a:ext cx="54006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600" dirty="0" smtClean="0">
                <a:solidFill>
                  <a:schemeClr val="bg1"/>
                </a:solidFill>
              </a:rPr>
              <a:t>Deutsches Institut für Sporternährung e.V.</a:t>
            </a:r>
          </a:p>
        </p:txBody>
      </p:sp>
      <p:pic>
        <p:nvPicPr>
          <p:cNvPr id="3" name="Sound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50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357"/>
    </mc:Choice>
    <mc:Fallback xmlns="">
      <p:transition spd="slow" advTm="283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de-DE" sz="2400" dirty="0">
                <a:cs typeface="Verdana"/>
              </a:rPr>
              <a:t>Es gibt keinen Hinweis  dafür, dass die Einnahme von Nahrungsergänzungsmitteln das Rückfallrisiko senkt.</a:t>
            </a:r>
            <a:r>
              <a:rPr lang="de-DE" sz="2400" dirty="0" smtClean="0">
                <a:cs typeface="Verdana"/>
              </a:rPr>
              <a:t> </a:t>
            </a:r>
          </a:p>
          <a:p>
            <a:pPr marL="342900" indent="-342900">
              <a:buFont typeface="Arial" charset="0"/>
              <a:buChar char="•"/>
            </a:pPr>
            <a:endParaRPr lang="de-DE" sz="2400" dirty="0">
              <a:cs typeface="Verdana"/>
            </a:endParaRPr>
          </a:p>
          <a:p>
            <a:pPr marL="342900" indent="-342900">
              <a:buFont typeface="Arial" charset="0"/>
              <a:buChar char="•"/>
            </a:pPr>
            <a:r>
              <a:rPr lang="de-DE" sz="2400" dirty="0" smtClean="0">
                <a:cs typeface="Verdana"/>
              </a:rPr>
              <a:t>Vitamine </a:t>
            </a:r>
            <a:r>
              <a:rPr lang="de-DE" sz="2400" dirty="0">
                <a:cs typeface="Verdana"/>
              </a:rPr>
              <a:t>und Spurenelemente sollten nur bei einem nachgewiesenen Mangel eingenommen werden.</a:t>
            </a:r>
          </a:p>
          <a:p>
            <a:pPr marL="342900" indent="-342900">
              <a:buFont typeface="Arial" charset="0"/>
              <a:buChar char="•"/>
            </a:pPr>
            <a:endParaRPr lang="de-DE" sz="2400" dirty="0">
              <a:cs typeface="Verdana"/>
            </a:endParaRP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395288" y="405483"/>
            <a:ext cx="6408737" cy="503237"/>
          </a:xfrm>
        </p:spPr>
        <p:txBody>
          <a:bodyPr/>
          <a:lstStyle/>
          <a:p>
            <a:r>
              <a:rPr lang="de-DE" dirty="0" smtClean="0"/>
              <a:t>Senken des Rückfallrisikos</a:t>
            </a:r>
            <a:endParaRPr lang="de-DE" dirty="0"/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83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786"/>
    </mc:Choice>
    <mc:Fallback xmlns="">
      <p:transition spd="slow" advTm="7478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052736"/>
            <a:ext cx="5547360" cy="5547360"/>
          </a:xfrm>
        </p:spPr>
      </p:pic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39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3"/>
    </mc:Choice>
    <mc:Fallback xmlns="">
      <p:transition spd="slow" advTm="5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Medizinische Rehabilitation</a:t>
            </a:r>
          </a:p>
        </p:txBody>
      </p:sp>
      <p:sp>
        <p:nvSpPr>
          <p:cNvPr id="6" name="Rechteck 5"/>
          <p:cNvSpPr/>
          <p:nvPr/>
        </p:nvSpPr>
        <p:spPr>
          <a:xfrm>
            <a:off x="323528" y="1124744"/>
            <a:ext cx="80648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schemeClr val="accent2"/>
                </a:solidFill>
                <a:latin typeface="+mj-lt"/>
              </a:rPr>
              <a:t> „</a:t>
            </a:r>
            <a:r>
              <a:rPr lang="de-DE" sz="2400" dirty="0" smtClean="0">
                <a:solidFill>
                  <a:schemeClr val="accent2"/>
                </a:solidFill>
                <a:latin typeface="+mj-lt"/>
              </a:rPr>
              <a:t>Rehabilitation </a:t>
            </a:r>
            <a:r>
              <a:rPr lang="de-DE" sz="2400" dirty="0">
                <a:solidFill>
                  <a:schemeClr val="accent2"/>
                </a:solidFill>
                <a:latin typeface="+mj-lt"/>
              </a:rPr>
              <a:t>ist die Bündelung </a:t>
            </a:r>
          </a:p>
          <a:p>
            <a:endParaRPr lang="de-DE" sz="2400" dirty="0">
              <a:solidFill>
                <a:schemeClr val="accent2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accent2"/>
                </a:solidFill>
                <a:latin typeface="+mj-lt"/>
              </a:rPr>
              <a:t>medizinischer,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accent2"/>
                </a:solidFill>
                <a:latin typeface="+mj-lt"/>
              </a:rPr>
              <a:t>psychologischer,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accent2"/>
                </a:solidFill>
                <a:latin typeface="+mj-lt"/>
              </a:rPr>
              <a:t>pädagogischer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accent2"/>
                </a:solidFill>
                <a:latin typeface="+mj-lt"/>
              </a:rPr>
              <a:t>und sozialer Maßnahmen </a:t>
            </a:r>
          </a:p>
          <a:p>
            <a:endParaRPr lang="de-DE" sz="2400" dirty="0" smtClean="0">
              <a:solidFill>
                <a:schemeClr val="accent2"/>
              </a:solidFill>
              <a:latin typeface="+mj-lt"/>
            </a:endParaRPr>
          </a:p>
          <a:p>
            <a:r>
              <a:rPr lang="de-DE" sz="2400" dirty="0" smtClean="0">
                <a:solidFill>
                  <a:schemeClr val="accent2"/>
                </a:solidFill>
                <a:latin typeface="+mj-lt"/>
              </a:rPr>
              <a:t>mit </a:t>
            </a:r>
            <a:r>
              <a:rPr lang="de-DE" sz="2400" dirty="0">
                <a:solidFill>
                  <a:schemeClr val="accent2"/>
                </a:solidFill>
                <a:latin typeface="+mj-lt"/>
              </a:rPr>
              <a:t>dem Ziel, dem Rehabilitanden den </a:t>
            </a:r>
            <a:r>
              <a:rPr lang="de-DE" sz="2400" dirty="0" smtClean="0">
                <a:solidFill>
                  <a:schemeClr val="accent2"/>
                </a:solidFill>
                <a:latin typeface="+mj-lt"/>
              </a:rPr>
              <a:t>„bestmöglichen </a:t>
            </a:r>
            <a:r>
              <a:rPr lang="de-DE" sz="2400" dirty="0">
                <a:solidFill>
                  <a:schemeClr val="accent2"/>
                </a:solidFill>
                <a:latin typeface="+mj-lt"/>
              </a:rPr>
              <a:t>Gebrauch seiner verbliebenen Fähigkeiten zu ermöglichen und seine Defizite soweit wie möglich zu kompensieren.“</a:t>
            </a:r>
          </a:p>
        </p:txBody>
      </p:sp>
      <p:pic>
        <p:nvPicPr>
          <p:cNvPr id="3" name="Sound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682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167"/>
    </mc:Choice>
    <mc:Fallback xmlns="">
      <p:transition spd="slow" advTm="391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medizinische </a:t>
            </a:r>
            <a:r>
              <a:rPr lang="de-DE" dirty="0"/>
              <a:t>Leistungen zur Rehabilitation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37431-3E78-41D2-AC69-D697C2CC4D59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395536" y="1268760"/>
            <a:ext cx="64624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accent2"/>
                </a:solidFill>
                <a:latin typeface="+mj-lt"/>
              </a:rPr>
              <a:t>Behandlungen durch Ärzte und </a:t>
            </a:r>
            <a:r>
              <a:rPr lang="de-DE" sz="2400" dirty="0" smtClean="0">
                <a:solidFill>
                  <a:schemeClr val="accent2"/>
                </a:solidFill>
                <a:latin typeface="+mj-lt"/>
              </a:rPr>
              <a:t>Therapeuten</a:t>
            </a:r>
            <a:endParaRPr lang="de-DE" sz="2400" dirty="0">
              <a:solidFill>
                <a:schemeClr val="accent2"/>
              </a:solidFill>
              <a:latin typeface="+mj-lt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accent2"/>
                </a:solidFill>
                <a:latin typeface="+mj-lt"/>
              </a:rPr>
              <a:t>Medikamente/Verbandsmittel </a:t>
            </a:r>
            <a:endParaRPr lang="de-DE" sz="2400" dirty="0">
              <a:solidFill>
                <a:schemeClr val="accent2"/>
              </a:solidFill>
              <a:latin typeface="+mj-lt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accent2"/>
                </a:solidFill>
                <a:latin typeface="+mj-lt"/>
              </a:rPr>
              <a:t>Psychotherapie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accent2"/>
                </a:solidFill>
                <a:latin typeface="+mj-lt"/>
              </a:rPr>
              <a:t>Belastungs-/Arbeitsplatzerprobung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accent2"/>
                </a:solidFill>
                <a:latin typeface="+mj-lt"/>
              </a:rPr>
              <a:t>Hilfsmittelverordnung </a:t>
            </a:r>
            <a:endParaRPr lang="de-DE" sz="2400" dirty="0">
              <a:solidFill>
                <a:schemeClr val="accent2"/>
              </a:solidFill>
              <a:latin typeface="+mj-lt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accent2"/>
                </a:solidFill>
                <a:latin typeface="+mj-lt"/>
              </a:rPr>
              <a:t>Stufenweise </a:t>
            </a:r>
            <a:r>
              <a:rPr lang="de-DE" sz="2400" dirty="0" smtClean="0">
                <a:solidFill>
                  <a:schemeClr val="accent2"/>
                </a:solidFill>
                <a:latin typeface="+mj-lt"/>
              </a:rPr>
              <a:t>Wiedereingliederung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accent2"/>
                </a:solidFill>
                <a:latin typeface="+mj-lt"/>
              </a:rPr>
              <a:t>Leistungen zur Teilhabe</a:t>
            </a:r>
            <a:endParaRPr lang="de-DE" sz="2400" dirty="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3" name="Sound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134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64"/>
    </mc:Choice>
    <mc:Fallback xmlns="">
      <p:transition spd="slow" advTm="31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19" y="405483"/>
            <a:ext cx="6408737" cy="503237"/>
          </a:xfrm>
        </p:spPr>
        <p:txBody>
          <a:bodyPr/>
          <a:lstStyle/>
          <a:p>
            <a:r>
              <a:rPr lang="de-DE" dirty="0" smtClean="0"/>
              <a:t>WAS BEWIRKT ONKOLOGISCHE REHABILITATION?</a:t>
            </a:r>
            <a:endParaRPr lang="de-DE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0"/>
            <a:ext cx="4267200" cy="341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04800" y="1676400"/>
            <a:ext cx="5105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Unicode MS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 Unicode MS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 Unicode MS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 Unicode MS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 Unicode MS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Unicode MS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Unicode MS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Unicode MS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Unicode MS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x-none" sz="1800">
                <a:solidFill>
                  <a:srgbClr val="00925A"/>
                </a:solidFill>
                <a:latin typeface="+mj-lt"/>
              </a:rPr>
              <a:t>N=883 Tumorpatienten, unterschiedliche Entitäten 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86000"/>
            <a:ext cx="4276725" cy="342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 bwMode="gray">
          <a:xfrm>
            <a:off x="395536" y="6597352"/>
            <a:ext cx="194925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i="1" dirty="0" smtClean="0">
                <a:solidFill>
                  <a:schemeClr val="bg1"/>
                </a:solidFill>
              </a:rPr>
              <a:t>Mehnert et al., 2012.</a:t>
            </a:r>
          </a:p>
        </p:txBody>
      </p:sp>
      <p:pic>
        <p:nvPicPr>
          <p:cNvPr id="3" name="Sound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404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66"/>
    </mc:Choice>
    <mc:Fallback xmlns="">
      <p:transition spd="slow" advTm="1556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19" y="405483"/>
            <a:ext cx="6408737" cy="503237"/>
          </a:xfrm>
        </p:spPr>
        <p:txBody>
          <a:bodyPr/>
          <a:lstStyle/>
          <a:p>
            <a:r>
              <a:rPr lang="de-DE" dirty="0" smtClean="0"/>
              <a:t>WAS BEWIRKT ONKOLOGISCHE REHABILITATION?</a:t>
            </a:r>
            <a:endParaRPr lang="de-DE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0"/>
            <a:ext cx="4267200" cy="341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86000"/>
            <a:ext cx="4267200" cy="341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04800" y="1676400"/>
            <a:ext cx="5105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Unicode MS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 Unicode MS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 Unicode MS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 Unicode MS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 Unicode MS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Unicode MS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Unicode MS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Unicode MS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Unicode MS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x-none" sz="1800">
                <a:solidFill>
                  <a:srgbClr val="00925A"/>
                </a:solidFill>
                <a:latin typeface="+mj-lt"/>
              </a:rPr>
              <a:t>N=883 Tumorpatienten, unterschiedliche Entitäten </a:t>
            </a:r>
          </a:p>
        </p:txBody>
      </p:sp>
      <p:sp>
        <p:nvSpPr>
          <p:cNvPr id="3" name="Textfeld 2"/>
          <p:cNvSpPr txBox="1"/>
          <p:nvPr/>
        </p:nvSpPr>
        <p:spPr bwMode="gray">
          <a:xfrm>
            <a:off x="395536" y="6597352"/>
            <a:ext cx="194925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i="1" dirty="0" smtClean="0">
                <a:solidFill>
                  <a:schemeClr val="bg1"/>
                </a:solidFill>
              </a:rPr>
              <a:t>Mehnert et al., 2012.</a:t>
            </a:r>
          </a:p>
        </p:txBody>
      </p:sp>
      <p:pic>
        <p:nvPicPr>
          <p:cNvPr id="7" name="Sound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11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416"/>
    </mc:Choice>
    <mc:Fallback xmlns="">
      <p:transition spd="slow" advTm="304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de-DE" sz="3200" dirty="0" smtClean="0"/>
          </a:p>
          <a:p>
            <a:pPr algn="ctr"/>
            <a:endParaRPr lang="de-DE" sz="3200" dirty="0"/>
          </a:p>
          <a:p>
            <a:pPr algn="ctr"/>
            <a:endParaRPr lang="de-DE" sz="3200" dirty="0" smtClean="0"/>
          </a:p>
          <a:p>
            <a:pPr algn="ctr"/>
            <a:r>
              <a:rPr lang="de-DE" sz="3200" dirty="0" smtClean="0"/>
              <a:t>Neue Tools in der Tertiärprävention</a:t>
            </a:r>
            <a:endParaRPr lang="de-DE" sz="3200" dirty="0"/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129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40"/>
    </mc:Choice>
    <mc:Fallback xmlns="">
      <p:transition spd="slow" advTm="94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635" y="1808545"/>
            <a:ext cx="4852988" cy="3514725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STORIES</a:t>
            </a:r>
            <a:endParaRPr lang="de-DE" dirty="0"/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82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727"/>
    </mc:Choice>
    <mc:Fallback xmlns="">
      <p:transition spd="slow" advTm="127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55" y="1718775"/>
            <a:ext cx="5875020" cy="4126230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STORIES</a:t>
            </a:r>
            <a:endParaRPr lang="de-DE" dirty="0"/>
          </a:p>
        </p:txBody>
      </p:sp>
      <p:pic>
        <p:nvPicPr>
          <p:cNvPr id="5" name="Inhaltsplatzhalter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874" y="1718775"/>
            <a:ext cx="6132816" cy="4125600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6429375" y="5389962"/>
            <a:ext cx="2561035" cy="5464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97" y="5663209"/>
            <a:ext cx="1883093" cy="300038"/>
          </a:xfrm>
          <a:prstGeom prst="rect">
            <a:avLst/>
          </a:prstGeom>
        </p:spPr>
      </p:pic>
      <p:pic>
        <p:nvPicPr>
          <p:cNvPr id="7" name="Sound 6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1449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31"/>
    </mc:Choice>
    <mc:Fallback xmlns="">
      <p:transition spd="slow" advTm="160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478" y="1519238"/>
            <a:ext cx="5063490" cy="4400550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STRATEGIEN AUFZEIGEN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6429375" y="5389962"/>
            <a:ext cx="2561035" cy="5464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2" name="Oval 1"/>
          <p:cNvSpPr/>
          <p:nvPr/>
        </p:nvSpPr>
        <p:spPr>
          <a:xfrm>
            <a:off x="3664748" y="5507831"/>
            <a:ext cx="1971675" cy="30003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97" y="5663209"/>
            <a:ext cx="1883093" cy="300038"/>
          </a:xfrm>
          <a:prstGeom prst="rect">
            <a:avLst/>
          </a:prstGeom>
        </p:spPr>
      </p:pic>
      <p:pic>
        <p:nvPicPr>
          <p:cNvPr id="7" name="Sound 6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35998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45"/>
    </mc:Choice>
    <mc:Fallback xmlns="">
      <p:transition spd="slow" advTm="534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110" y="1772355"/>
            <a:ext cx="5129213" cy="3590925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SPORT UND BEWEGUNG</a:t>
            </a:r>
            <a:endParaRPr lang="de-DE" dirty="0"/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97" y="5663209"/>
            <a:ext cx="1883093" cy="300038"/>
          </a:xfrm>
          <a:prstGeom prst="rect">
            <a:avLst/>
          </a:prstGeom>
        </p:spPr>
      </p:pic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881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06"/>
    </mc:Choice>
    <mc:Fallback xmlns="">
      <p:transition spd="slow" advTm="46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725" y="1718775"/>
            <a:ext cx="5924550" cy="3705225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APPs</a:t>
            </a:r>
            <a:endParaRPr lang="de-DE" dirty="0"/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69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04"/>
    </mc:Choice>
    <mc:Fallback xmlns="">
      <p:transition spd="slow" advTm="1030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</a:t>
            </a:r>
            <a:r>
              <a:rPr lang="de-DE" smtClean="0"/>
              <a:t>ute </a:t>
            </a:r>
            <a:r>
              <a:rPr lang="de-DE" dirty="0" smtClean="0"/>
              <a:t>Vorsätze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052736"/>
            <a:ext cx="7802880" cy="5559552"/>
          </a:xfrm>
        </p:spPr>
      </p:pic>
      <p:sp>
        <p:nvSpPr>
          <p:cNvPr id="5" name="Textfeld 4"/>
          <p:cNvSpPr txBox="1"/>
          <p:nvPr/>
        </p:nvSpPr>
        <p:spPr bwMode="gray">
          <a:xfrm>
            <a:off x="522514" y="6597352"/>
            <a:ext cx="171681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i="1" dirty="0" smtClean="0">
                <a:solidFill>
                  <a:schemeClr val="bg1"/>
                </a:solidFill>
              </a:rPr>
              <a:t>DAK/Forsa, 2014.</a:t>
            </a:r>
          </a:p>
        </p:txBody>
      </p:sp>
      <p:sp>
        <p:nvSpPr>
          <p:cNvPr id="6" name="Rechteck 5"/>
          <p:cNvSpPr/>
          <p:nvPr/>
        </p:nvSpPr>
        <p:spPr bwMode="gray">
          <a:xfrm>
            <a:off x="1043608" y="6021288"/>
            <a:ext cx="7416824" cy="504056"/>
          </a:xfrm>
          <a:prstGeom prst="rect">
            <a:avLst/>
          </a:prstGeom>
          <a:solidFill>
            <a:srgbClr val="122F3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  <a:buFont typeface="Arial" pitchFamily="34" charset="0"/>
              <a:buNone/>
            </a:pPr>
            <a:endParaRPr lang="de-DE" dirty="0" err="1" smtClean="0">
              <a:solidFill>
                <a:schemeClr val="tx1"/>
              </a:solidFill>
            </a:endParaRPr>
          </a:p>
        </p:txBody>
      </p:sp>
      <p:pic>
        <p:nvPicPr>
          <p:cNvPr id="3" name="Sound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20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301"/>
    </mc:Choice>
    <mc:Fallback xmlns="">
      <p:transition spd="slow" advTm="643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240" y="2226469"/>
            <a:ext cx="6721520" cy="3263504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DEUTSCHE APPs</a:t>
            </a:r>
            <a:endParaRPr lang="de-DE" dirty="0"/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03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792"/>
    </mc:Choice>
    <mc:Fallback xmlns="">
      <p:transition spd="slow" advTm="147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866" y="2226469"/>
            <a:ext cx="6034268" cy="3263504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BEWERTUNG</a:t>
            </a:r>
            <a:endParaRPr lang="de-DE" dirty="0"/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87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03"/>
    </mc:Choice>
    <mc:Fallback xmlns="">
      <p:transition spd="slow" advTm="99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819" y="2226469"/>
            <a:ext cx="5128362" cy="3263504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UNTERSTÜTZEN KREBS APPs?</a:t>
            </a:r>
            <a:endParaRPr lang="de-DE" dirty="0"/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983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82"/>
    </mc:Choice>
    <mc:Fallback xmlns="">
      <p:transition spd="slow" advTm="61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305" y="2001433"/>
            <a:ext cx="5880822" cy="3263504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APPs</a:t>
            </a:r>
            <a:endParaRPr lang="de-DE" dirty="0"/>
          </a:p>
        </p:txBody>
      </p:sp>
      <p:pic>
        <p:nvPicPr>
          <p:cNvPr id="5" name="Inhaltsplatzhalter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140" y="2001433"/>
            <a:ext cx="2670584" cy="3263504"/>
          </a:xfrm>
          <a:prstGeom prst="rect">
            <a:avLst/>
          </a:prstGeom>
        </p:spPr>
      </p:pic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01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367"/>
    </mc:Choice>
    <mc:Fallback xmlns="">
      <p:transition spd="slow" advTm="573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42900" y="44624"/>
            <a:ext cx="8722519" cy="857250"/>
          </a:xfrm>
        </p:spPr>
        <p:txBody>
          <a:bodyPr>
            <a:normAutofit/>
          </a:bodyPr>
          <a:lstStyle/>
          <a:p>
            <a:r>
              <a:rPr lang="de-DE" dirty="0" smtClean="0"/>
              <a:t>PSYCHO-/PHYSIOEDUKATIVE KURSE</a:t>
            </a:r>
            <a:endParaRPr lang="de-DE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902" y="1744248"/>
            <a:ext cx="5806059" cy="3626453"/>
          </a:xfrm>
        </p:spPr>
      </p:pic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546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917"/>
    </mc:Choice>
    <mc:Fallback xmlns="">
      <p:transition spd="slow" advTm="219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JETZT AKTIV!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395" y="1283461"/>
            <a:ext cx="4038600" cy="4297680"/>
          </a:xfrm>
        </p:spPr>
      </p:pic>
      <p:sp>
        <p:nvSpPr>
          <p:cNvPr id="5" name="Rechteck 4"/>
          <p:cNvSpPr/>
          <p:nvPr/>
        </p:nvSpPr>
        <p:spPr>
          <a:xfrm>
            <a:off x="6515101" y="1422769"/>
            <a:ext cx="79895" cy="42976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6" name="Rechteck 5"/>
          <p:cNvSpPr/>
          <p:nvPr/>
        </p:nvSpPr>
        <p:spPr>
          <a:xfrm>
            <a:off x="6515101" y="1189435"/>
            <a:ext cx="79895" cy="23333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219"/>
    </mc:Choice>
    <mc:Fallback xmlns="">
      <p:transition spd="slow" advTm="1521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de-DE" sz="2400" dirty="0"/>
              <a:t>p</a:t>
            </a:r>
            <a:r>
              <a:rPr lang="de-DE" sz="2400" dirty="0" smtClean="0"/>
              <a:t>atientenorientiertes bedarfsgerechtes Kursprogramm</a:t>
            </a:r>
          </a:p>
          <a:p>
            <a:pPr marL="342900" indent="-342900">
              <a:buFont typeface="Arial" charset="0"/>
              <a:buChar char="•"/>
            </a:pPr>
            <a:r>
              <a:rPr lang="de-DE" sz="2400" dirty="0"/>
              <a:t>f</a:t>
            </a:r>
            <a:r>
              <a:rPr lang="de-DE" sz="2400" dirty="0" smtClean="0"/>
              <a:t>achkundige Anleitung zu einer längerfristigen Veränderung des Ernährungs- und Bewegungsverhaltens</a:t>
            </a:r>
          </a:p>
          <a:p>
            <a:pPr marL="342900" indent="-342900">
              <a:buFont typeface="Arial" charset="0"/>
              <a:buChar char="•"/>
            </a:pPr>
            <a:r>
              <a:rPr lang="de-DE" sz="2400" dirty="0" smtClean="0"/>
              <a:t>Vermeidung einer Gewichtszunahme bzw. Gewichtsreduktion bei Übergewicht</a:t>
            </a:r>
          </a:p>
          <a:p>
            <a:pPr marL="342900" indent="-342900">
              <a:buFont typeface="Arial" charset="0"/>
              <a:buChar char="•"/>
            </a:pPr>
            <a:r>
              <a:rPr lang="de-DE" sz="2400" dirty="0" err="1" smtClean="0"/>
              <a:t>Auffrischtermin</a:t>
            </a:r>
            <a:r>
              <a:rPr lang="de-DE" sz="2400" dirty="0" smtClean="0"/>
              <a:t> nach 6 Monaten</a:t>
            </a:r>
          </a:p>
          <a:p>
            <a:pPr marL="342900" indent="-342900">
              <a:buFont typeface="Arial" charset="0"/>
              <a:buChar char="•"/>
            </a:pPr>
            <a:r>
              <a:rPr lang="de-DE" sz="2400" dirty="0" smtClean="0"/>
              <a:t>Motivation zur gegenseitigen Unterstützung in der Gruppe</a:t>
            </a:r>
          </a:p>
          <a:p>
            <a:pPr marL="342900" indent="-342900">
              <a:buFont typeface="Arial" charset="0"/>
              <a:buChar char="•"/>
            </a:pPr>
            <a:r>
              <a:rPr lang="de-DE" sz="2400" dirty="0" smtClean="0"/>
              <a:t>Hilfe bei der Überwindung von Barrieren</a:t>
            </a:r>
            <a:endParaRPr lang="de-DE" sz="2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JETZT AKTIV!</a:t>
            </a:r>
            <a:endParaRPr lang="de-DE" dirty="0"/>
          </a:p>
        </p:txBody>
      </p:sp>
      <p:pic>
        <p:nvPicPr>
          <p:cNvPr id="4" name="Sound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736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222"/>
    </mc:Choice>
    <mc:Fallback xmlns="">
      <p:transition spd="slow" advTm="1322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BERATUNG</a:t>
            </a:r>
            <a:endParaRPr lang="de-DE" dirty="0"/>
          </a:p>
        </p:txBody>
      </p:sp>
      <p:grpSp>
        <p:nvGrpSpPr>
          <p:cNvPr id="4" name="Gruppieren 3"/>
          <p:cNvGrpSpPr>
            <a:grpSpLocks noChangeAspect="1"/>
          </p:cNvGrpSpPr>
          <p:nvPr/>
        </p:nvGrpSpPr>
        <p:grpSpPr>
          <a:xfrm>
            <a:off x="1763688" y="1134382"/>
            <a:ext cx="5716294" cy="5462970"/>
            <a:chOff x="2405063" y="-27384"/>
            <a:chExt cx="8661052" cy="8277226"/>
          </a:xfrm>
        </p:grpSpPr>
        <p:pic>
          <p:nvPicPr>
            <p:cNvPr id="2150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5063" y="0"/>
              <a:ext cx="4333875" cy="822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0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2240" y="-27384"/>
              <a:ext cx="4333875" cy="8277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" name="Sound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0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948"/>
    </mc:Choice>
    <mc:Fallback xmlns="">
      <p:transition spd="slow" advTm="699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 txBox="1">
            <a:spLocks noChangeArrowheads="1"/>
          </p:cNvSpPr>
          <p:nvPr/>
        </p:nvSpPr>
        <p:spPr bwMode="auto">
          <a:xfrm>
            <a:off x="706438" y="1337394"/>
            <a:ext cx="9426575" cy="518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8" tIns="45704" rIns="91408" bIns="45704"/>
          <a:lstStyle/>
          <a:p>
            <a:pPr marL="531813" indent="-531813">
              <a:spcBef>
                <a:spcPct val="20000"/>
              </a:spcBef>
              <a:spcAft>
                <a:spcPct val="30000"/>
              </a:spcAft>
              <a:buClr>
                <a:srgbClr val="00925A"/>
              </a:buClr>
              <a:buFont typeface="Arial" charset="0"/>
              <a:buChar char="•"/>
            </a:pPr>
            <a:r>
              <a:rPr lang="de-DE" altLang="de-DE" sz="2800" dirty="0">
                <a:solidFill>
                  <a:srgbClr val="00925A"/>
                </a:solidFill>
                <a:latin typeface="+mj-lt"/>
              </a:rPr>
              <a:t>Übergewicht vermeiden </a:t>
            </a:r>
            <a:endParaRPr lang="de-DE" altLang="de-DE" sz="2800" dirty="0" smtClean="0">
              <a:solidFill>
                <a:srgbClr val="00925A"/>
              </a:solidFill>
              <a:latin typeface="+mj-lt"/>
            </a:endParaRPr>
          </a:p>
          <a:p>
            <a:pPr marL="531813" indent="-531813">
              <a:spcBef>
                <a:spcPct val="20000"/>
              </a:spcBef>
              <a:spcAft>
                <a:spcPct val="30000"/>
              </a:spcAft>
              <a:buClr>
                <a:srgbClr val="00925A"/>
              </a:buClr>
              <a:buFont typeface="Arial" charset="0"/>
              <a:buChar char="•"/>
            </a:pPr>
            <a:r>
              <a:rPr lang="de-DE" altLang="de-DE" sz="2800" dirty="0">
                <a:solidFill>
                  <a:srgbClr val="00925A"/>
                </a:solidFill>
                <a:latin typeface="+mj-lt"/>
              </a:rPr>
              <a:t>k</a:t>
            </a:r>
            <a:r>
              <a:rPr lang="de-DE" altLang="de-DE" sz="2800" dirty="0" smtClean="0">
                <a:solidFill>
                  <a:srgbClr val="00925A"/>
                </a:solidFill>
                <a:latin typeface="+mj-lt"/>
              </a:rPr>
              <a:t>örperliche </a:t>
            </a:r>
            <a:r>
              <a:rPr lang="de-DE" altLang="de-DE" sz="2800" dirty="0">
                <a:solidFill>
                  <a:srgbClr val="00925A"/>
                </a:solidFill>
                <a:latin typeface="+mj-lt"/>
              </a:rPr>
              <a:t>Aktivität </a:t>
            </a:r>
          </a:p>
          <a:p>
            <a:pPr marL="531813" indent="-531813">
              <a:spcBef>
                <a:spcPct val="20000"/>
              </a:spcBef>
              <a:spcAft>
                <a:spcPct val="30000"/>
              </a:spcAft>
              <a:buClr>
                <a:srgbClr val="00925A"/>
              </a:buClr>
              <a:buFont typeface="Arial" charset="0"/>
              <a:buChar char="•"/>
            </a:pPr>
            <a:r>
              <a:rPr lang="de-DE" altLang="de-DE" sz="2800" dirty="0">
                <a:solidFill>
                  <a:srgbClr val="00925A"/>
                </a:solidFill>
                <a:latin typeface="+mj-lt"/>
              </a:rPr>
              <a:t>Obst und Gemüse </a:t>
            </a:r>
          </a:p>
          <a:p>
            <a:pPr marL="531813" indent="-531813">
              <a:spcBef>
                <a:spcPct val="20000"/>
              </a:spcBef>
              <a:spcAft>
                <a:spcPct val="30000"/>
              </a:spcAft>
              <a:buClr>
                <a:srgbClr val="00925A"/>
              </a:buClr>
              <a:buFont typeface="Arial" charset="0"/>
              <a:buChar char="•"/>
            </a:pPr>
            <a:r>
              <a:rPr lang="de-DE" altLang="de-DE" sz="2800" dirty="0">
                <a:solidFill>
                  <a:srgbClr val="00925A"/>
                </a:solidFill>
                <a:latin typeface="+mj-lt"/>
              </a:rPr>
              <a:t>Ballaststoffe</a:t>
            </a:r>
          </a:p>
          <a:p>
            <a:pPr marL="531813" indent="-531813">
              <a:spcBef>
                <a:spcPct val="20000"/>
              </a:spcBef>
              <a:spcAft>
                <a:spcPct val="30000"/>
              </a:spcAft>
              <a:buClr>
                <a:srgbClr val="00925A"/>
              </a:buClr>
              <a:buFont typeface="Arial" charset="0"/>
              <a:buChar char="•"/>
            </a:pPr>
            <a:r>
              <a:rPr lang="de-DE" altLang="de-DE" sz="2800" dirty="0">
                <a:solidFill>
                  <a:srgbClr val="00925A"/>
                </a:solidFill>
                <a:latin typeface="+mj-lt"/>
              </a:rPr>
              <a:t>Fisch statt Fleisch</a:t>
            </a:r>
            <a:endParaRPr lang="de-DE" altLang="de-DE" sz="2800" dirty="0" smtClean="0">
              <a:solidFill>
                <a:srgbClr val="00925A"/>
              </a:solidFill>
              <a:latin typeface="+mj-lt"/>
            </a:endParaRPr>
          </a:p>
          <a:p>
            <a:pPr marL="531813" indent="-531813">
              <a:spcBef>
                <a:spcPct val="20000"/>
              </a:spcBef>
              <a:spcAft>
                <a:spcPct val="30000"/>
              </a:spcAft>
              <a:buClr>
                <a:srgbClr val="00925A"/>
              </a:buClr>
              <a:buFont typeface="Arial" charset="0"/>
              <a:buChar char="•"/>
            </a:pPr>
            <a:r>
              <a:rPr lang="de-DE" altLang="de-DE" sz="2800" dirty="0">
                <a:solidFill>
                  <a:srgbClr val="00925A"/>
                </a:solidFill>
                <a:latin typeface="+mj-lt"/>
              </a:rPr>
              <a:t>w</a:t>
            </a:r>
            <a:r>
              <a:rPr lang="de-DE" altLang="de-DE" sz="2800" dirty="0" smtClean="0">
                <a:solidFill>
                  <a:srgbClr val="00925A"/>
                </a:solidFill>
                <a:latin typeface="+mj-lt"/>
              </a:rPr>
              <a:t>enig </a:t>
            </a:r>
            <a:r>
              <a:rPr lang="de-DE" altLang="de-DE" sz="2800" dirty="0">
                <a:solidFill>
                  <a:srgbClr val="00925A"/>
                </a:solidFill>
                <a:latin typeface="+mj-lt"/>
              </a:rPr>
              <a:t>Fett</a:t>
            </a:r>
            <a:endParaRPr lang="de-DE" altLang="de-DE" sz="2800" dirty="0" smtClean="0">
              <a:solidFill>
                <a:srgbClr val="00925A"/>
              </a:solidFill>
              <a:latin typeface="+mj-lt"/>
            </a:endParaRPr>
          </a:p>
          <a:p>
            <a:pPr marL="531813" indent="-531813">
              <a:spcBef>
                <a:spcPct val="20000"/>
              </a:spcBef>
              <a:spcAft>
                <a:spcPct val="30000"/>
              </a:spcAft>
              <a:buClr>
                <a:srgbClr val="00925A"/>
              </a:buClr>
              <a:buFont typeface="Arial" charset="0"/>
              <a:buChar char="•"/>
            </a:pPr>
            <a:r>
              <a:rPr lang="de-DE" altLang="de-DE" sz="2800" dirty="0" smtClean="0">
                <a:solidFill>
                  <a:srgbClr val="00925A"/>
                </a:solidFill>
                <a:latin typeface="+mj-lt"/>
              </a:rPr>
              <a:t>moderater Alkoholkonsum</a:t>
            </a:r>
          </a:p>
          <a:p>
            <a:pPr marL="531813" indent="-531813">
              <a:spcBef>
                <a:spcPct val="20000"/>
              </a:spcBef>
              <a:spcAft>
                <a:spcPct val="30000"/>
              </a:spcAft>
              <a:buClr>
                <a:srgbClr val="00925A"/>
              </a:buClr>
              <a:buFont typeface="Arial" charset="0"/>
              <a:buChar char="•"/>
            </a:pPr>
            <a:r>
              <a:rPr lang="de-DE" altLang="de-DE" sz="2800" dirty="0" smtClean="0">
                <a:solidFill>
                  <a:srgbClr val="00925A"/>
                </a:solidFill>
                <a:latin typeface="+mj-lt"/>
              </a:rPr>
              <a:t>Nikotinverzicht </a:t>
            </a:r>
          </a:p>
          <a:p>
            <a:pPr marL="531813" indent="-531813">
              <a:spcBef>
                <a:spcPct val="20000"/>
              </a:spcBef>
              <a:spcAft>
                <a:spcPct val="30000"/>
              </a:spcAft>
              <a:buClr>
                <a:srgbClr val="00925A"/>
              </a:buClr>
            </a:pPr>
            <a:r>
              <a:rPr lang="de-DE" altLang="de-DE" sz="3200" dirty="0" smtClean="0">
                <a:solidFill>
                  <a:srgbClr val="00925A"/>
                </a:solidFill>
                <a:latin typeface="+mj-lt"/>
              </a:rPr>
              <a:t>	</a:t>
            </a:r>
            <a:r>
              <a:rPr lang="de-DE" altLang="de-DE" sz="3200" dirty="0">
                <a:solidFill>
                  <a:srgbClr val="00925A"/>
                </a:solidFill>
                <a:latin typeface="+mj-lt"/>
              </a:rPr>
              <a:t>	</a:t>
            </a:r>
            <a:endParaRPr lang="de-DE" altLang="de-DE" sz="1600" dirty="0">
              <a:solidFill>
                <a:srgbClr val="00925A"/>
              </a:solidFill>
              <a:latin typeface="+mj-lt"/>
            </a:endParaRPr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395288" y="405483"/>
            <a:ext cx="6408737" cy="503237"/>
          </a:xfrm>
        </p:spPr>
        <p:txBody>
          <a:bodyPr/>
          <a:lstStyle/>
          <a:p>
            <a:r>
              <a:rPr lang="de-DE" dirty="0"/>
              <a:t>w</a:t>
            </a:r>
            <a:r>
              <a:rPr lang="de-DE" dirty="0" smtClean="0"/>
              <a:t>as tun?</a:t>
            </a:r>
            <a:endParaRPr lang="de-DE" dirty="0"/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215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510"/>
    </mc:Choice>
    <mc:Fallback xmlns="">
      <p:transition spd="slow" advTm="295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412776"/>
            <a:ext cx="4857750" cy="4857750"/>
          </a:xfrm>
        </p:spPr>
      </p:pic>
      <p:sp>
        <p:nvSpPr>
          <p:cNvPr id="8" name="Multiplizieren 7"/>
          <p:cNvSpPr>
            <a:spLocks noChangeAspect="1"/>
          </p:cNvSpPr>
          <p:nvPr/>
        </p:nvSpPr>
        <p:spPr bwMode="gray">
          <a:xfrm>
            <a:off x="2605027" y="1772816"/>
            <a:ext cx="4055205" cy="4055205"/>
          </a:xfrm>
          <a:prstGeom prst="mathMultiply">
            <a:avLst/>
          </a:prstGeom>
          <a:solidFill>
            <a:srgbClr val="FF0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  <a:buFont typeface="Arial" pitchFamily="34" charset="0"/>
              <a:buNone/>
            </a:pPr>
            <a:endParaRPr lang="de-DE" dirty="0" err="1" smtClean="0">
              <a:solidFill>
                <a:srgbClr val="FF0000"/>
              </a:solidFill>
            </a:endParaRPr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7113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71"/>
    </mc:Choice>
    <mc:Fallback xmlns="">
      <p:transition spd="slow" advTm="115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239" y="1484313"/>
            <a:ext cx="6599523" cy="4681537"/>
          </a:xfrm>
        </p:spPr>
      </p:pic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395288" y="405483"/>
            <a:ext cx="6408737" cy="503237"/>
          </a:xfrm>
        </p:spPr>
        <p:txBody>
          <a:bodyPr/>
          <a:lstStyle/>
          <a:p>
            <a:r>
              <a:rPr lang="de-DE" dirty="0"/>
              <a:t>g</a:t>
            </a:r>
            <a:r>
              <a:rPr lang="de-DE" smtClean="0"/>
              <a:t>ute </a:t>
            </a:r>
            <a:r>
              <a:rPr lang="de-DE" dirty="0" smtClean="0"/>
              <a:t>Vorsätze</a:t>
            </a:r>
            <a:endParaRPr lang="de-DE" dirty="0"/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29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641"/>
    </mc:Choice>
    <mc:Fallback xmlns="">
      <p:transition spd="slow" advTm="346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768" y="1340768"/>
            <a:ext cx="6578600" cy="4927600"/>
          </a:xfrm>
        </p:spPr>
      </p:pic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33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462"/>
    </mc:Choice>
    <mc:Fallback xmlns="">
      <p:transition spd="slow" advTm="3346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Danke für Ihre Aufmerksamkeit!</a:t>
            </a:r>
            <a:endParaRPr lang="de-DE" dirty="0"/>
          </a:p>
        </p:txBody>
      </p:sp>
      <p:sp>
        <p:nvSpPr>
          <p:cNvPr id="2" name="Textfeld 1"/>
          <p:cNvSpPr txBox="1"/>
          <p:nvPr/>
        </p:nvSpPr>
        <p:spPr bwMode="gray">
          <a:xfrm>
            <a:off x="467544" y="6597352"/>
            <a:ext cx="238526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i="1">
                <a:solidFill>
                  <a:schemeClr val="bg1"/>
                </a:solidFill>
              </a:rPr>
              <a:t>g</a:t>
            </a:r>
            <a:r>
              <a:rPr lang="de-DE" i="1" smtClean="0">
                <a:solidFill>
                  <a:schemeClr val="bg1"/>
                </a:solidFill>
              </a:rPr>
              <a:t>.schilling@asklepios.com</a:t>
            </a:r>
            <a:endParaRPr lang="de-DE" i="1" dirty="0" smtClean="0">
              <a:solidFill>
                <a:schemeClr val="bg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Inhaltsplatzhalter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gray">
          <a:xfrm>
            <a:off x="375677" y="1052736"/>
            <a:ext cx="8318769" cy="5544000"/>
          </a:xfrm>
          <a:prstGeom prst="rect">
            <a:avLst/>
          </a:prstGeom>
        </p:spPr>
      </p:pic>
      <p:pic>
        <p:nvPicPr>
          <p:cNvPr id="4" name="Sound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72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121"/>
    </mc:Choice>
    <mc:Fallback xmlns="">
      <p:transition spd="slow" advTm="1712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</a:t>
            </a:r>
            <a:r>
              <a:rPr lang="de-DE" dirty="0" smtClean="0"/>
              <a:t>ute Vorsätze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232" y="1484313"/>
            <a:ext cx="4681537" cy="4681537"/>
          </a:xfrm>
        </p:spPr>
      </p:pic>
      <p:sp>
        <p:nvSpPr>
          <p:cNvPr id="5" name="Rechteck 4"/>
          <p:cNvSpPr/>
          <p:nvPr/>
        </p:nvSpPr>
        <p:spPr bwMode="gray">
          <a:xfrm>
            <a:off x="5580112" y="5733256"/>
            <a:ext cx="1223913" cy="432594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  <a:buFont typeface="Arial" pitchFamily="34" charset="0"/>
              <a:buNone/>
            </a:pPr>
            <a:endParaRPr lang="de-DE" dirty="0" err="1" smtClean="0">
              <a:solidFill>
                <a:schemeClr val="tx1"/>
              </a:solidFill>
            </a:endParaRPr>
          </a:p>
        </p:txBody>
      </p:sp>
      <p:pic>
        <p:nvPicPr>
          <p:cNvPr id="3" name="Sound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287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696"/>
    </mc:Choice>
    <mc:Fallback xmlns="">
      <p:transition spd="slow" advTm="4469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/>
            <a:r>
              <a:rPr lang="de-DE" sz="4400" b="1" dirty="0"/>
              <a:t>g</a:t>
            </a:r>
            <a:r>
              <a:rPr lang="de-DE" sz="4400" b="1" dirty="0" smtClean="0"/>
              <a:t>ute Vorsätze</a:t>
            </a:r>
          </a:p>
          <a:p>
            <a:pPr algn="ctr"/>
            <a:endParaRPr lang="de-DE" sz="4400" b="1" dirty="0"/>
          </a:p>
          <a:p>
            <a:pPr algn="ctr"/>
            <a:r>
              <a:rPr lang="de-DE" sz="4400" b="1" dirty="0" smtClean="0"/>
              <a:t>=</a:t>
            </a:r>
          </a:p>
          <a:p>
            <a:pPr algn="ctr"/>
            <a:endParaRPr lang="de-DE" sz="4400" b="1" dirty="0"/>
          </a:p>
          <a:p>
            <a:pPr algn="ctr"/>
            <a:r>
              <a:rPr lang="de-DE" sz="4400" b="1" dirty="0" smtClean="0"/>
              <a:t>Tertiärprävention</a:t>
            </a:r>
            <a:endParaRPr lang="de-DE" sz="4400" b="1" dirty="0"/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81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11"/>
    </mc:Choice>
    <mc:Fallback xmlns="">
      <p:transition spd="slow" advTm="83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el 1"/>
          <p:cNvSpPr>
            <a:spLocks noGrp="1"/>
          </p:cNvSpPr>
          <p:nvPr>
            <p:ph type="title" idx="4294967295"/>
          </p:nvPr>
        </p:nvSpPr>
        <p:spPr>
          <a:xfrm>
            <a:off x="395288" y="274638"/>
            <a:ext cx="8229600" cy="561975"/>
          </a:xfrm>
        </p:spPr>
        <p:txBody>
          <a:bodyPr/>
          <a:lstStyle/>
          <a:p>
            <a:r>
              <a:rPr lang="de-DE" altLang="x-none" dirty="0" smtClean="0">
                <a:solidFill>
                  <a:srgbClr val="446280"/>
                </a:solidFill>
              </a:rPr>
              <a:t>TERTIÄRPRÄVENTION</a:t>
            </a:r>
            <a:endParaRPr altLang="x-none" dirty="0">
              <a:solidFill>
                <a:srgbClr val="446280"/>
              </a:solidFill>
            </a:endParaRPr>
          </a:p>
        </p:txBody>
      </p:sp>
      <p:pic>
        <p:nvPicPr>
          <p:cNvPr id="8194" name="Bild 3" descr="1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700" y="1219200"/>
            <a:ext cx="6921500" cy="443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Bild 4" descr="2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5400" y="5445224"/>
            <a:ext cx="40640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eck 2"/>
          <p:cNvSpPr/>
          <p:nvPr/>
        </p:nvSpPr>
        <p:spPr bwMode="gray">
          <a:xfrm>
            <a:off x="2222025" y="5461620"/>
            <a:ext cx="45719" cy="12762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  <a:buFont typeface="Arial" pitchFamily="34" charset="0"/>
              <a:buNone/>
            </a:pPr>
            <a:endParaRPr lang="de-DE" dirty="0" err="1" smtClean="0">
              <a:solidFill>
                <a:schemeClr val="tx1"/>
              </a:solidFill>
            </a:endParaRPr>
          </a:p>
        </p:txBody>
      </p:sp>
      <p:sp>
        <p:nvSpPr>
          <p:cNvPr id="2" name="Textfeld 1"/>
          <p:cNvSpPr txBox="1"/>
          <p:nvPr/>
        </p:nvSpPr>
        <p:spPr bwMode="gray">
          <a:xfrm>
            <a:off x="2225938" y="5240813"/>
            <a:ext cx="113814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3200" b="1" smtClean="0">
                <a:solidFill>
                  <a:srgbClr val="FF0000"/>
                </a:solidFill>
              </a:rPr>
              <a:t>!</a:t>
            </a:r>
            <a:endParaRPr lang="de-DE" sz="3200" b="1" dirty="0" err="1" smtClean="0">
              <a:solidFill>
                <a:srgbClr val="FF0000"/>
              </a:solidFill>
            </a:endParaRPr>
          </a:p>
        </p:txBody>
      </p:sp>
      <p:pic>
        <p:nvPicPr>
          <p:cNvPr id="4" name="Sound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52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002"/>
    </mc:Choice>
    <mc:Fallback xmlns="">
      <p:transition spd="slow" advTm="6700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algn="ctr"/>
            <a:endParaRPr lang="de-DE" sz="3600" dirty="0" smtClean="0">
              <a:solidFill>
                <a:srgbClr val="00925A"/>
              </a:solidFill>
            </a:endParaRPr>
          </a:p>
          <a:p>
            <a:pPr algn="ctr"/>
            <a:endParaRPr lang="de-DE" sz="3600" dirty="0">
              <a:solidFill>
                <a:srgbClr val="00925A"/>
              </a:solidFill>
            </a:endParaRPr>
          </a:p>
          <a:p>
            <a:pPr algn="ctr"/>
            <a:endParaRPr lang="de-DE" sz="3600" dirty="0" smtClean="0">
              <a:solidFill>
                <a:srgbClr val="00925A"/>
              </a:solidFill>
            </a:endParaRPr>
          </a:p>
          <a:p>
            <a:pPr algn="ctr"/>
            <a:r>
              <a:rPr lang="de-DE" sz="3600" dirty="0" smtClean="0">
                <a:solidFill>
                  <a:srgbClr val="00925A"/>
                </a:solidFill>
              </a:rPr>
              <a:t>Eine Herausforderung?</a:t>
            </a:r>
            <a:endParaRPr lang="de-DE" sz="3600" dirty="0">
              <a:solidFill>
                <a:srgbClr val="00925A"/>
              </a:solidFill>
            </a:endParaRPr>
          </a:p>
        </p:txBody>
      </p:sp>
      <p:pic>
        <p:nvPicPr>
          <p:cNvPr id="3" name="Sound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293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441"/>
    </mc:Choice>
    <mc:Fallback xmlns="">
      <p:transition spd="slow" advTm="184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6|9.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4|1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heme/theme1.xml><?xml version="1.0" encoding="utf-8"?>
<a:theme xmlns:a="http://schemas.openxmlformats.org/drawingml/2006/main" name="Asklepios_PPT-Vorlage_2015">
  <a:themeElements>
    <a:clrScheme name="Asklepios">
      <a:dk1>
        <a:srgbClr val="000000"/>
      </a:dk1>
      <a:lt1>
        <a:srgbClr val="FFFFFF"/>
      </a:lt1>
      <a:dk2>
        <a:srgbClr val="D84000"/>
      </a:dk2>
      <a:lt2>
        <a:srgbClr val="FFC200"/>
      </a:lt2>
      <a:accent1>
        <a:srgbClr val="446280"/>
      </a:accent1>
      <a:accent2>
        <a:srgbClr val="00925A"/>
      </a:accent2>
      <a:accent3>
        <a:srgbClr val="1692C6"/>
      </a:accent3>
      <a:accent4>
        <a:srgbClr val="BDC3C7"/>
      </a:accent4>
      <a:accent5>
        <a:srgbClr val="6E6E6E"/>
      </a:accent5>
      <a:accent6>
        <a:srgbClr val="BFBB11"/>
      </a:accent6>
      <a:hlink>
        <a:srgbClr val="7BD3A7"/>
      </a:hlink>
      <a:folHlink>
        <a:srgbClr val="BAE8D1"/>
      </a:folHlink>
    </a:clrScheme>
    <a:fontScheme name="Asklepios">
      <a:majorFont>
        <a:latin typeface="Franklin Gothic Medium"/>
        <a:ea typeface=""/>
        <a:cs typeface=""/>
      </a:majorFont>
      <a:minorFont>
        <a:latin typeface="Palatino Linotype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buClr>
            <a:schemeClr val="accent2"/>
          </a:buClr>
          <a:buFont typeface="Arial" pitchFamily="34" charset="0"/>
          <a:buNone/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none" lIns="0" tIns="0" rIns="0" bIns="0" rtlCol="0">
        <a:spAutoFit/>
      </a:bodyPr>
      <a:lstStyle>
        <a:defPPr marL="180000" indent="-180000">
          <a:buFont typeface="Wingdings" panose="05000000000000000000" pitchFamily="2" charset="2"/>
          <a:buChar char="§"/>
          <a:defRPr dirty="0" err="1" smtClean="0"/>
        </a:defPPr>
      </a:lstStyle>
    </a:txDef>
  </a:objectDefaults>
  <a:extraClrSchemeLst/>
  <a:custClrLst>
    <a:custClr>
      <a:srgbClr val="283D4F"/>
    </a:custClr>
    <a:custClr>
      <a:srgbClr val="005C39"/>
    </a:custClr>
    <a:custClr>
      <a:srgbClr val="1692C6"/>
    </a:custClr>
    <a:custClr>
      <a:srgbClr val="6E6E6E"/>
    </a:custClr>
    <a:custClr>
      <a:srgbClr val="BFC611"/>
    </a:custClr>
    <a:custClr>
      <a:srgbClr val="FFCC00"/>
    </a:custClr>
    <a:custClr>
      <a:srgbClr val="D84000"/>
    </a:custClr>
    <a:custClr>
      <a:srgbClr val="8F336B"/>
    </a:custClr>
    <a:custClr>
      <a:srgbClr val="FFFFFF"/>
    </a:custClr>
    <a:custClr>
      <a:srgbClr val="FFFFFF"/>
    </a:custClr>
    <a:custClr>
      <a:srgbClr val="446280"/>
    </a:custClr>
    <a:custClr>
      <a:srgbClr val="00925A"/>
    </a:custClr>
    <a:custClr>
      <a:srgbClr val="67B8DA"/>
    </a:custClr>
    <a:custClr>
      <a:srgbClr val="BDC3C7"/>
    </a:custClr>
    <a:custClr>
      <a:srgbClr val="D5D364"/>
    </a:custClr>
    <a:custClr>
      <a:srgbClr val="FFDE59"/>
    </a:custClr>
    <a:custClr>
      <a:srgbClr val="E88801"/>
    </a:custClr>
    <a:custClr>
      <a:srgbClr val="B67A9F"/>
    </a:custClr>
    <a:custClr>
      <a:srgbClr val="FFFFFF"/>
    </a:custClr>
    <a:custClr>
      <a:srgbClr val="FFFFFF"/>
    </a:custClr>
    <a:custClr>
      <a:srgbClr val="8599AC"/>
    </a:custClr>
    <a:custClr>
      <a:srgbClr val="59B894"/>
    </a:custClr>
    <a:custClr>
      <a:srgbClr val="B9DEEE"/>
    </a:custClr>
    <a:custClr>
      <a:srgbClr val="DEE1E3"/>
    </a:custClr>
    <a:custClr>
      <a:srgbClr val="ECEAB7"/>
    </a:custClr>
    <a:custClr>
      <a:srgbClr val="FFF0B2"/>
    </a:custClr>
    <a:custClr>
      <a:srgbClr val="F0B25A"/>
    </a:custClr>
    <a:custClr>
      <a:srgbClr val="DDC1D2"/>
    </a:custClr>
    <a:custClr>
      <a:srgbClr val="FFFFFF"/>
    </a:custClr>
    <a:custClr>
      <a:srgbClr val="FFFFFF"/>
    </a:custClr>
    <a:custClr>
      <a:srgbClr val="C7D0D9"/>
    </a:custClr>
    <a:custClr>
      <a:srgbClr val="B2DECD"/>
    </a:custClr>
    <a:custClr>
      <a:srgbClr val="E0F1F8"/>
    </a:custClr>
    <a:custClr>
      <a:srgbClr val="EBEDEE"/>
    </a:custClr>
    <a:custClr>
      <a:srgbClr val="F7F6E1"/>
    </a:custClr>
    <a:custClr>
      <a:srgbClr val="FFF9E1"/>
    </a:custClr>
    <a:custClr>
      <a:srgbClr val="F8DBB2"/>
    </a:custClr>
    <a:custClr>
      <a:srgbClr val="ECDCE6"/>
    </a:custClr>
    <a:custClr>
      <a:srgbClr val="FFFFFF"/>
    </a:custClr>
    <a:custClr>
      <a:srgbClr val="FFFFFF"/>
    </a:custClr>
  </a:custClrLst>
</a:theme>
</file>

<file path=ppt/theme/theme2.xml><?xml version="1.0" encoding="utf-8"?>
<a:theme xmlns:a="http://schemas.openxmlformats.org/drawingml/2006/main" name="Larissa-Design">
  <a:themeElements>
    <a:clrScheme name="Asklepios">
      <a:dk1>
        <a:srgbClr val="000000"/>
      </a:dk1>
      <a:lt1>
        <a:srgbClr val="FFFFFF"/>
      </a:lt1>
      <a:dk2>
        <a:srgbClr val="E88801"/>
      </a:dk2>
      <a:lt2>
        <a:srgbClr val="FFC200"/>
      </a:lt2>
      <a:accent1>
        <a:srgbClr val="283D4F"/>
      </a:accent1>
      <a:accent2>
        <a:srgbClr val="00915A"/>
      </a:accent2>
      <a:accent3>
        <a:srgbClr val="6E6E6E"/>
      </a:accent3>
      <a:accent4>
        <a:srgbClr val="BDC3C7"/>
      </a:accent4>
      <a:accent5>
        <a:srgbClr val="E0DED8"/>
      </a:accent5>
      <a:accent6>
        <a:srgbClr val="F4F3F1"/>
      </a:accent6>
      <a:hlink>
        <a:srgbClr val="7BD3A7"/>
      </a:hlink>
      <a:folHlink>
        <a:srgbClr val="BAE8D1"/>
      </a:folHlink>
    </a:clrScheme>
    <a:fontScheme name="Asklepios">
      <a:majorFont>
        <a:latin typeface="Franklin Gothic Medium"/>
        <a:ea typeface=""/>
        <a:cs typeface=""/>
      </a:majorFont>
      <a:minorFont>
        <a:latin typeface="Palatino Linotype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buClr>
            <a:schemeClr val="accent2"/>
          </a:buClr>
          <a:buFont typeface="Arial" pitchFamily="34" charset="0"/>
          <a:buNone/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none" lIns="0" tIns="0" rIns="0" bIns="0" rtlCol="0">
        <a:spAutoFit/>
      </a:bodyPr>
      <a:lstStyle>
        <a:defPPr marL="180000" indent="-180000">
          <a:buFont typeface="Wingdings" panose="05000000000000000000" pitchFamily="2" charset="2"/>
          <a:buChar char="§"/>
          <a:defRPr dirty="0" err="1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Larissa-Design">
  <a:themeElements>
    <a:clrScheme name="Asklepios">
      <a:dk1>
        <a:srgbClr val="000000"/>
      </a:dk1>
      <a:lt1>
        <a:srgbClr val="FFFFFF"/>
      </a:lt1>
      <a:dk2>
        <a:srgbClr val="E88801"/>
      </a:dk2>
      <a:lt2>
        <a:srgbClr val="FFC200"/>
      </a:lt2>
      <a:accent1>
        <a:srgbClr val="283D4F"/>
      </a:accent1>
      <a:accent2>
        <a:srgbClr val="00915A"/>
      </a:accent2>
      <a:accent3>
        <a:srgbClr val="6E6E6E"/>
      </a:accent3>
      <a:accent4>
        <a:srgbClr val="BDC3C7"/>
      </a:accent4>
      <a:accent5>
        <a:srgbClr val="E0DED8"/>
      </a:accent5>
      <a:accent6>
        <a:srgbClr val="F4F3F1"/>
      </a:accent6>
      <a:hlink>
        <a:srgbClr val="7BD3A7"/>
      </a:hlink>
      <a:folHlink>
        <a:srgbClr val="BAE8D1"/>
      </a:folHlink>
    </a:clrScheme>
    <a:fontScheme name="Asklepios">
      <a:majorFont>
        <a:latin typeface="Franklin Gothic Medium"/>
        <a:ea typeface=""/>
        <a:cs typeface=""/>
      </a:majorFont>
      <a:minorFont>
        <a:latin typeface="Palatino Linotype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buClr>
            <a:schemeClr val="accent2"/>
          </a:buClr>
          <a:buFont typeface="Arial" pitchFamily="34" charset="0"/>
          <a:buNone/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none" lIns="0" tIns="0" rIns="0" bIns="0" rtlCol="0">
        <a:spAutoFit/>
      </a:bodyPr>
      <a:lstStyle>
        <a:defPPr marL="180000" indent="-180000">
          <a:buFont typeface="Wingdings" panose="05000000000000000000" pitchFamily="2" charset="2"/>
          <a:buChar char="§"/>
          <a:defRPr dirty="0" err="1" smtClean="0"/>
        </a:defPPr>
      </a:lst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F45D7C4394DA341A1E822DF0D68F542" ma:contentTypeVersion="6" ma:contentTypeDescription="Ein neues Dokument erstellen." ma:contentTypeScope="" ma:versionID="befc99527d5bdd63c18dd8df699621c5">
  <xsd:schema xmlns:xsd="http://www.w3.org/2001/XMLSchema" xmlns:xs="http://www.w3.org/2001/XMLSchema" xmlns:p="http://schemas.microsoft.com/office/2006/metadata/properties" xmlns:ns3="81908abe-58c4-4cd9-999c-6f8a116506c2" targetNamespace="http://schemas.microsoft.com/office/2006/metadata/properties" ma:root="true" ma:fieldsID="54d89aa8ba508247f0a6ba25a66e64d6" ns3:_="">
    <xsd:import namespace="81908abe-58c4-4cd9-999c-6f8a116506c2"/>
    <xsd:element name="properties">
      <xsd:complexType>
        <xsd:sequence>
          <xsd:element name="documentManagement">
            <xsd:complexType>
              <xsd:all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908abe-58c4-4cd9-999c-6f8a116506c2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Wert der Dokument-ID" ma:description="Der Wert der diesem Element zugewiesenen Dokument-ID." ma:internalName="_dlc_DocId" ma:readOnly="true">
      <xsd:simpleType>
        <xsd:restriction base="dms:Text"/>
      </xsd:simpleType>
    </xsd:element>
    <xsd:element name="_dlc_DocIdUrl" ma:index="9" nillable="true" ma:displayName="Dokument-ID" ma:description="Permanenter Hyperlink zu diesem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6F54812-7EA8-4246-A5D7-13CEDC446C3C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4BED8554-891E-4F46-AB55-BA4CC7F68D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1908abe-58c4-4cd9-999c-6f8a116506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F3C9579-379A-4428-85B0-168BEB0F2E09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81908abe-58c4-4cd9-999c-6f8a116506c2"/>
    <ds:schemaRef ds:uri="http://schemas.openxmlformats.org/package/2006/metadata/core-properties"/>
    <ds:schemaRef ds:uri="http://schemas.microsoft.com/office/infopath/2007/PartnerControls"/>
  </ds:schemaRefs>
</ds:datastoreItem>
</file>

<file path=customXml/itemProps4.xml><?xml version="1.0" encoding="utf-8"?>
<ds:datastoreItem xmlns:ds="http://schemas.openxmlformats.org/officeDocument/2006/customXml" ds:itemID="{B2377FFF-7CC1-4E6E-B977-2D912661FDD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PowerpointTuZ</Template>
  <TotalTime>0</TotalTime>
  <Words>968</Words>
  <Application>Microsoft Office PowerPoint</Application>
  <PresentationFormat>Bildschirmpräsentation (4:3)</PresentationFormat>
  <Paragraphs>231</Paragraphs>
  <Slides>51</Slides>
  <Notes>9</Notes>
  <HiddenSlides>0</HiddenSlides>
  <MMClips>51</MMClips>
  <ScaleCrop>false</ScaleCrop>
  <HeadingPairs>
    <vt:vector size="8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51</vt:i4>
      </vt:variant>
    </vt:vector>
  </HeadingPairs>
  <TitlesOfParts>
    <vt:vector size="61" baseType="lpstr">
      <vt:lpstr>ＭＳ Ｐゴシック</vt:lpstr>
      <vt:lpstr>Arial</vt:lpstr>
      <vt:lpstr>Book Antiqua</vt:lpstr>
      <vt:lpstr>Franklin Gothic Book</vt:lpstr>
      <vt:lpstr>Franklin Gothic Medium</vt:lpstr>
      <vt:lpstr>Palatino Linotype</vt:lpstr>
      <vt:lpstr>Verdana</vt:lpstr>
      <vt:lpstr>Wingdings</vt:lpstr>
      <vt:lpstr>Asklepios_PPT-Vorlage_2015</vt:lpstr>
      <vt:lpstr>think-cell Folie</vt:lpstr>
      <vt:lpstr>Tertiärprävention - was kann ich selbst tun, um mein Rückfallrisiko zu vermindern?</vt:lpstr>
      <vt:lpstr>PowerPoint-Präsentation</vt:lpstr>
      <vt:lpstr>PowerPoint-Präsentation</vt:lpstr>
      <vt:lpstr>gute Vorsätze</vt:lpstr>
      <vt:lpstr>gute Vorsätze</vt:lpstr>
      <vt:lpstr>gute Vorsätze</vt:lpstr>
      <vt:lpstr>PowerPoint-Präsentation</vt:lpstr>
      <vt:lpstr>TERTIÄRPRÄVENTION</vt:lpstr>
      <vt:lpstr>PowerPoint-Präsentation</vt:lpstr>
      <vt:lpstr>GESUNDHEITSZUSTAND</vt:lpstr>
      <vt:lpstr>GESUNDHEITSVERHALTEN</vt:lpstr>
      <vt:lpstr>VERHALTEN IN DER NACHSORGE</vt:lpstr>
      <vt:lpstr>ROLLE DER ANGEHÖRIGEN</vt:lpstr>
      <vt:lpstr>ADHÄRENZ ZU LEBENSSTIL- VERÄNDERUNGEN</vt:lpstr>
      <vt:lpstr>ADHÄRENZ ZU LEBENSSTIL- VERÄNDERUNGEN</vt:lpstr>
      <vt:lpstr>SURVIVOR</vt:lpstr>
      <vt:lpstr>GESUNDHEITSVERHALTEN SURVIVOR </vt:lpstr>
      <vt:lpstr>ASCO SURVIVORSHIP CARE GUIDELINE</vt:lpstr>
      <vt:lpstr>EINFLUSS VON BEWEGUNG AUF KÖRPER UND SEELE</vt:lpstr>
      <vt:lpstr>EINFLUSS VON BEWEGUNG AUF KREBS</vt:lpstr>
      <vt:lpstr>EMPFEHLUNG SPORT</vt:lpstr>
      <vt:lpstr>BEWEGUNGSPYRAMIDE</vt:lpstr>
      <vt:lpstr>Senken des Rückfallrisikos</vt:lpstr>
      <vt:lpstr>SPORT UND BRUSTKREBS</vt:lpstr>
      <vt:lpstr>Zahlen – Daten - Fakten</vt:lpstr>
      <vt:lpstr>Zahlen - Daten - Fakten</vt:lpstr>
      <vt:lpstr>EMPFEHLUNG ERNÄHRUNG</vt:lpstr>
      <vt:lpstr>5 am Tag?</vt:lpstr>
      <vt:lpstr>Senken des Rückfallrisikos</vt:lpstr>
      <vt:lpstr>Medizinische Rehabilitation</vt:lpstr>
      <vt:lpstr>medizinische Leistungen zur Rehabilitation </vt:lpstr>
      <vt:lpstr>WAS BEWIRKT ONKOLOGISCHE REHABILITATION?</vt:lpstr>
      <vt:lpstr>WAS BEWIRKT ONKOLOGISCHE REHABILITATION?</vt:lpstr>
      <vt:lpstr>PowerPoint-Präsentation</vt:lpstr>
      <vt:lpstr>STORIES</vt:lpstr>
      <vt:lpstr>STORIES</vt:lpstr>
      <vt:lpstr>STRATEGIEN AUFZEIGEN</vt:lpstr>
      <vt:lpstr>SPORT UND BEWEGUNG</vt:lpstr>
      <vt:lpstr>APPs</vt:lpstr>
      <vt:lpstr>DEUTSCHE APPs</vt:lpstr>
      <vt:lpstr>BEWERTUNG</vt:lpstr>
      <vt:lpstr>WAS UNTERSTÜTZEN KREBS APPs?</vt:lpstr>
      <vt:lpstr>APPs</vt:lpstr>
      <vt:lpstr>PSYCHO-/PHYSIOEDUKATIVE KURSE</vt:lpstr>
      <vt:lpstr>JETZT AKTIV!</vt:lpstr>
      <vt:lpstr>JETZT AKTIV!</vt:lpstr>
      <vt:lpstr>BERATUNG</vt:lpstr>
      <vt:lpstr>was tun?</vt:lpstr>
      <vt:lpstr>PowerPoint-Präsentation</vt:lpstr>
      <vt:lpstr>PowerPoint-Präsentation</vt:lpstr>
      <vt:lpstr>Danke für Ihre Aufmerksamkeit!</vt:lpstr>
    </vt:vector>
  </TitlesOfParts>
  <Company>Asklepios Kliniken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>Thema der Präsentation</dc:subject>
  <dc:creator>Friedrich Hagenmüller</dc:creator>
  <dc:description>Optimiert für PowerPoint 2007.</dc:description>
  <cp:lastModifiedBy>Marion König</cp:lastModifiedBy>
  <cp:revision>36</cp:revision>
  <cp:lastPrinted>2015-05-22T08:32:07Z</cp:lastPrinted>
  <dcterms:created xsi:type="dcterms:W3CDTF">2017-02-12T21:26:02Z</dcterms:created>
  <dcterms:modified xsi:type="dcterms:W3CDTF">2020-04-16T15:24:43Z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0x0101005F45D7C4394DA341A1E822DF0D68F542</vt:lpwstr>
  </property>
</Properties>
</file>