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7556500" cy="10693400"/>
  <p:notesSz cx="6783388" cy="9926638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1338" y="-16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rgbClr val="00757A"/>
                </a:solidFill>
                <a:latin typeface="Inter Black"/>
                <a:cs typeface="Inter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rgbClr val="00757A"/>
                </a:solidFill>
                <a:latin typeface="Inter"/>
                <a:cs typeface="Inter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00757A"/>
                </a:solidFill>
                <a:latin typeface="Inter Black"/>
                <a:cs typeface="Inter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100" b="1" i="0">
                <a:solidFill>
                  <a:srgbClr val="00757A"/>
                </a:solidFill>
                <a:latin typeface="Inter"/>
                <a:cs typeface="Inter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00757A"/>
                </a:solidFill>
                <a:latin typeface="Inter Black"/>
                <a:cs typeface="Inter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00757A"/>
                </a:solidFill>
                <a:latin typeface="Inter Black"/>
                <a:cs typeface="Inter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63048" y="10141101"/>
            <a:ext cx="141851" cy="75998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227074" y="10141102"/>
            <a:ext cx="170180" cy="76200"/>
          </a:xfrm>
          <a:custGeom>
            <a:avLst/>
            <a:gdLst/>
            <a:ahLst/>
            <a:cxnLst/>
            <a:rect l="l" t="t" r="r" b="b"/>
            <a:pathLst>
              <a:path w="170180" h="76200">
                <a:moveTo>
                  <a:pt x="60261" y="0"/>
                </a:moveTo>
                <a:lnTo>
                  <a:pt x="51206" y="0"/>
                </a:lnTo>
                <a:lnTo>
                  <a:pt x="51206" y="59817"/>
                </a:lnTo>
                <a:lnTo>
                  <a:pt x="50457" y="59817"/>
                </a:lnTo>
                <a:lnTo>
                  <a:pt x="8902" y="0"/>
                </a:lnTo>
                <a:lnTo>
                  <a:pt x="0" y="0"/>
                </a:lnTo>
                <a:lnTo>
                  <a:pt x="0" y="75996"/>
                </a:lnTo>
                <a:lnTo>
                  <a:pt x="9194" y="75996"/>
                </a:lnTo>
                <a:lnTo>
                  <a:pt x="9194" y="16332"/>
                </a:lnTo>
                <a:lnTo>
                  <a:pt x="9944" y="16332"/>
                </a:lnTo>
                <a:lnTo>
                  <a:pt x="51358" y="75996"/>
                </a:lnTo>
                <a:lnTo>
                  <a:pt x="60261" y="75996"/>
                </a:lnTo>
                <a:lnTo>
                  <a:pt x="60261" y="0"/>
                </a:lnTo>
                <a:close/>
              </a:path>
              <a:path w="170180" h="76200">
                <a:moveTo>
                  <a:pt x="91605" y="0"/>
                </a:moveTo>
                <a:lnTo>
                  <a:pt x="82410" y="0"/>
                </a:lnTo>
                <a:lnTo>
                  <a:pt x="82410" y="75996"/>
                </a:lnTo>
                <a:lnTo>
                  <a:pt x="91605" y="75996"/>
                </a:lnTo>
                <a:lnTo>
                  <a:pt x="91605" y="0"/>
                </a:lnTo>
                <a:close/>
              </a:path>
              <a:path w="170180" h="76200">
                <a:moveTo>
                  <a:pt x="170053" y="0"/>
                </a:moveTo>
                <a:lnTo>
                  <a:pt x="158026" y="0"/>
                </a:lnTo>
                <a:lnTo>
                  <a:pt x="123888" y="37706"/>
                </a:lnTo>
                <a:lnTo>
                  <a:pt x="122999" y="37706"/>
                </a:lnTo>
                <a:lnTo>
                  <a:pt x="122999" y="0"/>
                </a:lnTo>
                <a:lnTo>
                  <a:pt x="113792" y="0"/>
                </a:lnTo>
                <a:lnTo>
                  <a:pt x="113792" y="75996"/>
                </a:lnTo>
                <a:lnTo>
                  <a:pt x="122999" y="75996"/>
                </a:lnTo>
                <a:lnTo>
                  <a:pt x="122999" y="51358"/>
                </a:lnTo>
                <a:lnTo>
                  <a:pt x="132499" y="40665"/>
                </a:lnTo>
                <a:lnTo>
                  <a:pt x="158915" y="75996"/>
                </a:lnTo>
                <a:lnTo>
                  <a:pt x="170053" y="75996"/>
                </a:lnTo>
                <a:lnTo>
                  <a:pt x="138137" y="34290"/>
                </a:lnTo>
                <a:lnTo>
                  <a:pt x="17005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48845" y="10141096"/>
            <a:ext cx="289770" cy="76004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760830" y="10141094"/>
            <a:ext cx="191959" cy="76003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055138" y="9858301"/>
            <a:ext cx="160032" cy="225463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2248204" y="9858514"/>
            <a:ext cx="46990" cy="226060"/>
          </a:xfrm>
          <a:custGeom>
            <a:avLst/>
            <a:gdLst/>
            <a:ahLst/>
            <a:cxnLst/>
            <a:rect l="l" t="t" r="r" b="b"/>
            <a:pathLst>
              <a:path w="46989" h="226059">
                <a:moveTo>
                  <a:pt x="46431" y="0"/>
                </a:moveTo>
                <a:lnTo>
                  <a:pt x="0" y="0"/>
                </a:lnTo>
                <a:lnTo>
                  <a:pt x="0" y="225513"/>
                </a:lnTo>
                <a:lnTo>
                  <a:pt x="46431" y="225513"/>
                </a:lnTo>
                <a:lnTo>
                  <a:pt x="46431" y="0"/>
                </a:lnTo>
                <a:close/>
              </a:path>
            </a:pathLst>
          </a:custGeom>
          <a:solidFill>
            <a:srgbClr val="00757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bg 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332956" y="9855534"/>
            <a:ext cx="233464" cy="231482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589660" y="9855860"/>
            <a:ext cx="151091" cy="231152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477810" y="9858293"/>
            <a:ext cx="184251" cy="225564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063051" y="9855860"/>
            <a:ext cx="379294" cy="231152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1692071" y="9858298"/>
            <a:ext cx="321945" cy="226695"/>
          </a:xfrm>
          <a:custGeom>
            <a:avLst/>
            <a:gdLst/>
            <a:ahLst/>
            <a:cxnLst/>
            <a:rect l="l" t="t" r="r" b="b"/>
            <a:pathLst>
              <a:path w="321944" h="226695">
                <a:moveTo>
                  <a:pt x="137490" y="184365"/>
                </a:moveTo>
                <a:lnTo>
                  <a:pt x="46431" y="184365"/>
                </a:lnTo>
                <a:lnTo>
                  <a:pt x="46431" y="215"/>
                </a:lnTo>
                <a:lnTo>
                  <a:pt x="0" y="215"/>
                </a:lnTo>
                <a:lnTo>
                  <a:pt x="0" y="184365"/>
                </a:lnTo>
                <a:lnTo>
                  <a:pt x="0" y="226275"/>
                </a:lnTo>
                <a:lnTo>
                  <a:pt x="137490" y="226275"/>
                </a:lnTo>
                <a:lnTo>
                  <a:pt x="137490" y="184365"/>
                </a:lnTo>
                <a:close/>
              </a:path>
              <a:path w="321944" h="226695">
                <a:moveTo>
                  <a:pt x="321462" y="185420"/>
                </a:moveTo>
                <a:lnTo>
                  <a:pt x="220802" y="185420"/>
                </a:lnTo>
                <a:lnTo>
                  <a:pt x="220802" y="134620"/>
                </a:lnTo>
                <a:lnTo>
                  <a:pt x="294398" y="134620"/>
                </a:lnTo>
                <a:lnTo>
                  <a:pt x="294398" y="95250"/>
                </a:lnTo>
                <a:lnTo>
                  <a:pt x="220802" y="95250"/>
                </a:lnTo>
                <a:lnTo>
                  <a:pt x="220802" y="40640"/>
                </a:lnTo>
                <a:lnTo>
                  <a:pt x="316877" y="40640"/>
                </a:lnTo>
                <a:lnTo>
                  <a:pt x="316877" y="0"/>
                </a:lnTo>
                <a:lnTo>
                  <a:pt x="174904" y="0"/>
                </a:lnTo>
                <a:lnTo>
                  <a:pt x="174904" y="40640"/>
                </a:lnTo>
                <a:lnTo>
                  <a:pt x="174904" y="95250"/>
                </a:lnTo>
                <a:lnTo>
                  <a:pt x="174904" y="134620"/>
                </a:lnTo>
                <a:lnTo>
                  <a:pt x="174904" y="185420"/>
                </a:lnTo>
                <a:lnTo>
                  <a:pt x="174904" y="226060"/>
                </a:lnTo>
                <a:lnTo>
                  <a:pt x="321462" y="226060"/>
                </a:lnTo>
                <a:lnTo>
                  <a:pt x="321462" y="185420"/>
                </a:lnTo>
                <a:close/>
              </a:path>
            </a:pathLst>
          </a:custGeom>
          <a:solidFill>
            <a:srgbClr val="00757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507747" y="9740436"/>
            <a:ext cx="462915" cy="462915"/>
          </a:xfrm>
          <a:custGeom>
            <a:avLst/>
            <a:gdLst/>
            <a:ahLst/>
            <a:cxnLst/>
            <a:rect l="l" t="t" r="r" b="b"/>
            <a:pathLst>
              <a:path w="462915" h="462915">
                <a:moveTo>
                  <a:pt x="231216" y="0"/>
                </a:moveTo>
                <a:lnTo>
                  <a:pt x="184617" y="4697"/>
                </a:lnTo>
                <a:lnTo>
                  <a:pt x="141215" y="18171"/>
                </a:lnTo>
                <a:lnTo>
                  <a:pt x="101940" y="39491"/>
                </a:lnTo>
                <a:lnTo>
                  <a:pt x="67721" y="67727"/>
                </a:lnTo>
                <a:lnTo>
                  <a:pt x="39487" y="101949"/>
                </a:lnTo>
                <a:lnTo>
                  <a:pt x="18169" y="141226"/>
                </a:lnTo>
                <a:lnTo>
                  <a:pt x="4697" y="184629"/>
                </a:lnTo>
                <a:lnTo>
                  <a:pt x="0" y="231228"/>
                </a:lnTo>
                <a:lnTo>
                  <a:pt x="4697" y="277827"/>
                </a:lnTo>
                <a:lnTo>
                  <a:pt x="18169" y="321231"/>
                </a:lnTo>
                <a:lnTo>
                  <a:pt x="39487" y="360508"/>
                </a:lnTo>
                <a:lnTo>
                  <a:pt x="67721" y="394730"/>
                </a:lnTo>
                <a:lnTo>
                  <a:pt x="101940" y="422966"/>
                </a:lnTo>
                <a:lnTo>
                  <a:pt x="141215" y="444285"/>
                </a:lnTo>
                <a:lnTo>
                  <a:pt x="184617" y="457759"/>
                </a:lnTo>
                <a:lnTo>
                  <a:pt x="231216" y="462457"/>
                </a:lnTo>
                <a:lnTo>
                  <a:pt x="277818" y="457759"/>
                </a:lnTo>
                <a:lnTo>
                  <a:pt x="321223" y="444285"/>
                </a:lnTo>
                <a:lnTo>
                  <a:pt x="360501" y="422966"/>
                </a:lnTo>
                <a:lnTo>
                  <a:pt x="394722" y="394730"/>
                </a:lnTo>
                <a:lnTo>
                  <a:pt x="422956" y="360508"/>
                </a:lnTo>
                <a:lnTo>
                  <a:pt x="444274" y="321231"/>
                </a:lnTo>
                <a:lnTo>
                  <a:pt x="457747" y="277827"/>
                </a:lnTo>
                <a:lnTo>
                  <a:pt x="462445" y="231228"/>
                </a:lnTo>
                <a:lnTo>
                  <a:pt x="457747" y="184629"/>
                </a:lnTo>
                <a:lnTo>
                  <a:pt x="444274" y="141226"/>
                </a:lnTo>
                <a:lnTo>
                  <a:pt x="422956" y="101949"/>
                </a:lnTo>
                <a:lnTo>
                  <a:pt x="394722" y="67727"/>
                </a:lnTo>
                <a:lnTo>
                  <a:pt x="360501" y="39491"/>
                </a:lnTo>
                <a:lnTo>
                  <a:pt x="321223" y="18171"/>
                </a:lnTo>
                <a:lnTo>
                  <a:pt x="277818" y="4697"/>
                </a:lnTo>
                <a:lnTo>
                  <a:pt x="231216" y="0"/>
                </a:lnTo>
                <a:close/>
              </a:path>
            </a:pathLst>
          </a:custGeom>
          <a:solidFill>
            <a:srgbClr val="00757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bg object 28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66324" y="9761453"/>
            <a:ext cx="145287" cy="42132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5327" y="757130"/>
            <a:ext cx="4558665" cy="8102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rgbClr val="00757A"/>
                </a:solidFill>
                <a:latin typeface="Inter Black"/>
                <a:cs typeface="Inter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1299" y="1981203"/>
            <a:ext cx="4511040" cy="293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1" i="0">
                <a:solidFill>
                  <a:srgbClr val="00757A"/>
                </a:solidFill>
                <a:latin typeface="Inter"/>
                <a:cs typeface="Inter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mailto:hebamme.christina.jahn@gmail.com" TargetMode="External"/><Relationship Id="rId7" Type="http://schemas.openxmlformats.org/officeDocument/2006/relationships/hyperlink" Target="http://www.hebamme-lukas.de/" TargetMode="External"/><Relationship Id="rId2" Type="http://schemas.openxmlformats.org/officeDocument/2006/relationships/hyperlink" Target="http://www.hebamme-sabrina-mita.d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hebammeanita@gmx.de" TargetMode="External"/><Relationship Id="rId5" Type="http://schemas.openxmlformats.org/officeDocument/2006/relationships/hyperlink" Target="mailto:malena.hebamme@googlemail.com" TargetMode="External"/><Relationship Id="rId10" Type="http://schemas.openxmlformats.org/officeDocument/2006/relationships/hyperlink" Target="mailto:DanidieHebamme@gmail.com" TargetMode="External"/><Relationship Id="rId4" Type="http://schemas.openxmlformats.org/officeDocument/2006/relationships/hyperlink" Target="mailto:sylvia.zehler@web.de" TargetMode="External"/><Relationship Id="rId9" Type="http://schemas.openxmlformats.org/officeDocument/2006/relationships/hyperlink" Target="http://www.hebamme-viktoria.de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://www.hebamme-lukas.de/" TargetMode="External"/><Relationship Id="rId7" Type="http://schemas.openxmlformats.org/officeDocument/2006/relationships/image" Target="../media/image11.png"/><Relationship Id="rId2" Type="http://schemas.openxmlformats.org/officeDocument/2006/relationships/hyperlink" Target="https://urldefense.com/v3/__http:/www.hebamme-schwarzenbek.de__;!!On_szuMZSg!JBRKa3iv8qz1lHuZuEvzMcX97-mqdKHcH_1NSkj0-ULrHsD_jSj8g0IX-w7dPbSJPn3meBn5Z7FtJ_9AGvQ$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sklepios.com/hamburg/barmbek/experten/geburtshilfe/infoabend/" TargetMode="External"/><Relationship Id="rId5" Type="http://schemas.openxmlformats.org/officeDocument/2006/relationships/hyperlink" Target="mailto:k.magner@asklepios.com" TargetMode="External"/><Relationship Id="rId4" Type="http://schemas.openxmlformats.org/officeDocument/2006/relationships/hyperlink" Target="http://www.hebamme-britta-urban.de/" TargetMode="External"/><Relationship Id="rId9" Type="http://schemas.openxmlformats.org/officeDocument/2006/relationships/hyperlink" Target="mailto:sylvia.zehler@web.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12700" marR="5080">
              <a:lnSpc>
                <a:spcPts val="2930"/>
              </a:lnSpc>
              <a:spcBef>
                <a:spcPts val="465"/>
              </a:spcBef>
            </a:pPr>
            <a:r>
              <a:rPr spc="45" dirty="0"/>
              <a:t>IHRE</a:t>
            </a:r>
            <a:r>
              <a:rPr spc="5" dirty="0"/>
              <a:t> </a:t>
            </a:r>
            <a:r>
              <a:rPr spc="-10" dirty="0"/>
              <a:t>ANSPRECHPARTNER </a:t>
            </a:r>
            <a:r>
              <a:rPr dirty="0"/>
              <a:t>IN</a:t>
            </a:r>
            <a:r>
              <a:rPr spc="70" dirty="0"/>
              <a:t> </a:t>
            </a:r>
            <a:r>
              <a:rPr dirty="0"/>
              <a:t>DER</a:t>
            </a:r>
            <a:r>
              <a:rPr spc="75" dirty="0"/>
              <a:t> </a:t>
            </a:r>
            <a:r>
              <a:rPr spc="-10" dirty="0"/>
              <a:t>GEBURTSHILFE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82300" y="485741"/>
            <a:ext cx="22250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0" spc="-10" dirty="0">
                <a:solidFill>
                  <a:srgbClr val="00757A"/>
                </a:solidFill>
                <a:latin typeface="Inter Medium"/>
                <a:cs typeface="Inter Medium"/>
              </a:rPr>
              <a:t>MUTTER-</a:t>
            </a:r>
            <a:r>
              <a:rPr sz="1400" b="0" spc="-15" dirty="0">
                <a:solidFill>
                  <a:srgbClr val="00757A"/>
                </a:solidFill>
                <a:latin typeface="Inter Medium"/>
                <a:cs typeface="Inter Medium"/>
              </a:rPr>
              <a:t>KIND-</a:t>
            </a:r>
            <a:r>
              <a:rPr sz="1400" b="0" spc="-10" dirty="0">
                <a:solidFill>
                  <a:srgbClr val="00757A"/>
                </a:solidFill>
                <a:latin typeface="Inter Medium"/>
                <a:cs typeface="Inter Medium"/>
              </a:rPr>
              <a:t>ZENTRUM</a:t>
            </a:r>
            <a:endParaRPr sz="1400">
              <a:latin typeface="Inter Medium"/>
              <a:cs typeface="Inter Medium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3431" y="1670148"/>
            <a:ext cx="2015489" cy="0"/>
          </a:xfrm>
          <a:custGeom>
            <a:avLst/>
            <a:gdLst/>
            <a:ahLst/>
            <a:cxnLst/>
            <a:rect l="l" t="t" r="r" b="b"/>
            <a:pathLst>
              <a:path w="2015489">
                <a:moveTo>
                  <a:pt x="0" y="0"/>
                </a:moveTo>
                <a:lnTo>
                  <a:pt x="2015312" y="0"/>
                </a:lnTo>
              </a:path>
            </a:pathLst>
          </a:custGeom>
          <a:ln w="34480">
            <a:solidFill>
              <a:srgbClr val="AB31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30691" y="2501900"/>
            <a:ext cx="1736089" cy="63500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INGA</a:t>
            </a:r>
            <a:r>
              <a:rPr sz="900" b="1" spc="3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AB3192"/>
                </a:solidFill>
                <a:latin typeface="Inter"/>
                <a:cs typeface="Inter"/>
              </a:rPr>
              <a:t>BURMEISTER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dirty="0">
                <a:solidFill>
                  <a:srgbClr val="58595B"/>
                </a:solidFill>
                <a:latin typeface="Inter"/>
                <a:cs typeface="Inter"/>
              </a:rPr>
              <a:t>Litauisch</a:t>
            </a:r>
            <a:r>
              <a:rPr sz="900" b="1" spc="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58595B"/>
                </a:solidFill>
                <a:latin typeface="Inter"/>
                <a:cs typeface="Inter"/>
              </a:rPr>
              <a:t>&amp;</a:t>
            </a:r>
            <a:r>
              <a:rPr sz="900" b="1" spc="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58595B"/>
                </a:solidFill>
                <a:latin typeface="Inter"/>
                <a:cs typeface="Inter"/>
              </a:rPr>
              <a:t>Russisch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Tel.:</a:t>
            </a:r>
            <a:r>
              <a:rPr sz="900" spc="-4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+49</a:t>
            </a:r>
            <a:r>
              <a:rPr sz="900" spc="-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4156</a:t>
            </a:r>
            <a:r>
              <a:rPr sz="900" spc="-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820087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Trittau,</a:t>
            </a:r>
            <a:r>
              <a:rPr sz="900" spc="1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Büchen,</a:t>
            </a:r>
            <a:r>
              <a:rPr sz="900" spc="2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Schwarzenbek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58588" y="10087374"/>
            <a:ext cx="2311400" cy="147476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900" b="1" spc="-10" dirty="0">
                <a:solidFill>
                  <a:srgbClr val="AB3192"/>
                </a:solidFill>
                <a:latin typeface="Inter"/>
                <a:cs typeface="Inter"/>
              </a:rPr>
              <a:t>www.asklepios.com/hamburg/barmbek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8170" y="3289300"/>
            <a:ext cx="3058351" cy="620683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GUDRUN</a:t>
            </a:r>
            <a:r>
              <a:rPr sz="900" b="1" spc="9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AB3192"/>
                </a:solidFill>
                <a:latin typeface="Inter"/>
                <a:cs typeface="Inter"/>
              </a:rPr>
              <a:t>FÖRSTERLING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dirty="0">
                <a:solidFill>
                  <a:srgbClr val="58595B"/>
                </a:solidFill>
                <a:latin typeface="Inter"/>
                <a:cs typeface="Inter"/>
              </a:rPr>
              <a:t>Englisch</a:t>
            </a:r>
            <a:r>
              <a:rPr sz="900" b="1" spc="4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58595B"/>
                </a:solidFill>
                <a:latin typeface="Inter"/>
                <a:cs typeface="Inter"/>
              </a:rPr>
              <a:t>&amp;</a:t>
            </a:r>
            <a:r>
              <a:rPr sz="900" b="1" spc="4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58595B"/>
                </a:solidFill>
                <a:latin typeface="Inter"/>
                <a:cs typeface="Inter"/>
              </a:rPr>
              <a:t>Spanisch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Tel</a:t>
            </a:r>
            <a:r>
              <a:rPr sz="900" dirty="0" smtClean="0">
                <a:solidFill>
                  <a:srgbClr val="58595B"/>
                </a:solidFill>
                <a:latin typeface="Inter"/>
                <a:cs typeface="Inter"/>
              </a:rPr>
              <a:t>.:</a:t>
            </a:r>
            <a:r>
              <a:rPr sz="900" spc="-25" dirty="0" smtClean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+49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40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403188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Barmbek,</a:t>
            </a:r>
            <a:r>
              <a:rPr sz="900" spc="5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Eimsbüttel,</a:t>
            </a:r>
            <a:r>
              <a:rPr sz="900" spc="5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Eppendorf,</a:t>
            </a:r>
            <a:r>
              <a:rPr sz="900" spc="5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 err="1" smtClean="0">
                <a:solidFill>
                  <a:srgbClr val="58595B"/>
                </a:solidFill>
                <a:latin typeface="Inter"/>
                <a:cs typeface="Inter"/>
              </a:rPr>
              <a:t>Winterhude</a:t>
            </a:r>
            <a:r>
              <a:rPr lang="de-DE" sz="900" spc="-10" dirty="0" smtClean="0">
                <a:solidFill>
                  <a:srgbClr val="58595B"/>
                </a:solidFill>
                <a:latin typeface="Inter"/>
                <a:cs typeface="Inter"/>
              </a:rPr>
              <a:t>, </a:t>
            </a:r>
            <a:r>
              <a:rPr lang="de-DE" sz="900" spc="-10" dirty="0" err="1" smtClean="0">
                <a:solidFill>
                  <a:srgbClr val="58595B"/>
                </a:solidFill>
                <a:latin typeface="Inter"/>
                <a:cs typeface="Inter"/>
              </a:rPr>
              <a:t>Stellingen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0691" y="7175500"/>
            <a:ext cx="2208530" cy="63500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MEIKE</a:t>
            </a:r>
            <a:r>
              <a:rPr sz="900" b="1" spc="8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spc="-20" dirty="0">
                <a:solidFill>
                  <a:srgbClr val="AB3192"/>
                </a:solidFill>
                <a:latin typeface="Inter"/>
                <a:cs typeface="Inter"/>
              </a:rPr>
              <a:t>KOCH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Tel.:</a:t>
            </a:r>
            <a:r>
              <a:rPr sz="900" spc="-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+49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40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632700-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76</a:t>
            </a:r>
            <a:endParaRPr sz="900" dirty="0">
              <a:latin typeface="Inter"/>
              <a:cs typeface="Inter"/>
            </a:endParaRPr>
          </a:p>
          <a:p>
            <a:pPr marL="12700" marR="5080">
              <a:lnSpc>
                <a:spcPct val="111100"/>
              </a:lnSpc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Langenhorn,</a:t>
            </a:r>
            <a:r>
              <a:rPr sz="900" spc="7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Norderstedt,</a:t>
            </a:r>
            <a:r>
              <a:rPr sz="900" spc="7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Fuhlsbüttel,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Hummelsbüttel,</a:t>
            </a:r>
            <a:r>
              <a:rPr sz="900" spc="8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Poppenbüttel,</a:t>
            </a:r>
            <a:r>
              <a:rPr sz="900" spc="8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Ohlsdorf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38311" y="6184900"/>
            <a:ext cx="3067350" cy="772005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JUTTA</a:t>
            </a:r>
            <a:r>
              <a:rPr sz="900" b="1" spc="-10" dirty="0">
                <a:solidFill>
                  <a:srgbClr val="AB3192"/>
                </a:solidFill>
                <a:latin typeface="Inter"/>
                <a:cs typeface="Inter"/>
              </a:rPr>
              <a:t> KREBS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dirty="0">
                <a:solidFill>
                  <a:srgbClr val="58595B"/>
                </a:solidFill>
                <a:latin typeface="Inter"/>
                <a:cs typeface="Inter"/>
              </a:rPr>
              <a:t>Französisch</a:t>
            </a:r>
            <a:r>
              <a:rPr sz="900" b="1" spc="1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58595B"/>
                </a:solidFill>
                <a:latin typeface="Inter"/>
                <a:cs typeface="Inter"/>
              </a:rPr>
              <a:t>&amp;</a:t>
            </a:r>
            <a:r>
              <a:rPr sz="900" b="1" spc="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58595B"/>
                </a:solidFill>
                <a:latin typeface="Inter"/>
                <a:cs typeface="Inter"/>
              </a:rPr>
              <a:t>Englisch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Tel.:</a:t>
            </a:r>
            <a:r>
              <a:rPr sz="900" spc="-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+49</a:t>
            </a:r>
            <a:r>
              <a:rPr sz="900" spc="-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176</a:t>
            </a:r>
            <a:r>
              <a:rPr sz="900" spc="-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53867018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Norderstedt,</a:t>
            </a:r>
            <a:r>
              <a:rPr sz="900" spc="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 err="1">
                <a:solidFill>
                  <a:srgbClr val="58595B"/>
                </a:solidFill>
                <a:latin typeface="Inter"/>
                <a:cs typeface="Inter"/>
              </a:rPr>
              <a:t>Kreis</a:t>
            </a:r>
            <a:r>
              <a:rPr sz="900" spc="4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 err="1" smtClean="0">
                <a:solidFill>
                  <a:srgbClr val="58595B"/>
                </a:solidFill>
                <a:latin typeface="Inter"/>
                <a:cs typeface="Inter"/>
              </a:rPr>
              <a:t>Pinneberg</a:t>
            </a:r>
            <a:endParaRPr lang="de-DE" sz="900" spc="-10" dirty="0" smtClean="0">
              <a:solidFill>
                <a:srgbClr val="58595B"/>
              </a:solidFill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de-DE" sz="900" spc="-10" dirty="0" err="1" smtClean="0">
                <a:solidFill>
                  <a:srgbClr val="58595B"/>
                </a:solidFill>
                <a:latin typeface="Inter"/>
                <a:cs typeface="Inter"/>
              </a:rPr>
              <a:t>SS_Begleitung</a:t>
            </a:r>
            <a:r>
              <a:rPr lang="de-DE" sz="900" spc="-10" dirty="0" smtClean="0">
                <a:solidFill>
                  <a:srgbClr val="58595B"/>
                </a:solidFill>
                <a:latin typeface="Inter"/>
                <a:cs typeface="Inter"/>
              </a:rPr>
              <a:t>, </a:t>
            </a:r>
            <a:r>
              <a:rPr lang="de-DE" sz="900" spc="-10" dirty="0" err="1" smtClean="0">
                <a:solidFill>
                  <a:srgbClr val="58595B"/>
                </a:solidFill>
                <a:latin typeface="Inter"/>
                <a:cs typeface="Inter"/>
              </a:rPr>
              <a:t>Traumaberatung</a:t>
            </a:r>
            <a:r>
              <a:rPr lang="de-DE" sz="900" spc="-10" dirty="0" smtClean="0">
                <a:solidFill>
                  <a:srgbClr val="58595B"/>
                </a:solidFill>
                <a:latin typeface="Inter"/>
                <a:cs typeface="Inter"/>
              </a:rPr>
              <a:t>, K-</a:t>
            </a:r>
            <a:r>
              <a:rPr lang="de-DE" sz="900" spc="-10" dirty="0" err="1" smtClean="0">
                <a:solidFill>
                  <a:srgbClr val="58595B"/>
                </a:solidFill>
                <a:latin typeface="Inter"/>
                <a:cs typeface="Inter"/>
              </a:rPr>
              <a:t>Taping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54377" y="3289934"/>
            <a:ext cx="1898650" cy="776878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SABRINA</a:t>
            </a:r>
            <a:r>
              <a:rPr sz="900" b="1" spc="10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spc="-20" dirty="0">
                <a:solidFill>
                  <a:srgbClr val="AB3192"/>
                </a:solidFill>
                <a:latin typeface="Inter"/>
                <a:cs typeface="Inter"/>
              </a:rPr>
              <a:t>MITA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 smtClean="0">
                <a:solidFill>
                  <a:srgbClr val="58595B"/>
                </a:solidFill>
                <a:latin typeface="Inter"/>
                <a:cs typeface="Inter"/>
              </a:rPr>
              <a:t>Tel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.:</a:t>
            </a:r>
            <a:r>
              <a:rPr sz="900" spc="-4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+49</a:t>
            </a:r>
            <a:r>
              <a:rPr sz="900" spc="-4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4139</a:t>
            </a:r>
            <a:r>
              <a:rPr sz="900" spc="-4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 smtClean="0">
                <a:solidFill>
                  <a:srgbClr val="58595B"/>
                </a:solidFill>
                <a:latin typeface="Inter"/>
                <a:cs typeface="Inter"/>
              </a:rPr>
              <a:t>7794228</a:t>
            </a:r>
            <a:endParaRPr lang="de-DE" sz="900" spc="-10" dirty="0" smtClean="0">
              <a:solidFill>
                <a:srgbClr val="58595B"/>
              </a:solidFill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de-DE" sz="900" b="1" dirty="0" smtClean="0">
                <a:solidFill>
                  <a:srgbClr val="58595B"/>
                </a:solidFill>
                <a:latin typeface="Inter"/>
                <a:cs typeface="Inter"/>
                <a:hlinkClick r:id="rId2"/>
              </a:rPr>
              <a:t>www.hebamme-sabrina-</a:t>
            </a:r>
            <a:r>
              <a:rPr lang="de-DE" sz="900" b="1" spc="-10" dirty="0" smtClean="0">
                <a:solidFill>
                  <a:srgbClr val="58595B"/>
                </a:solidFill>
                <a:latin typeface="Inter"/>
                <a:cs typeface="Inter"/>
                <a:hlinkClick r:id="rId2"/>
              </a:rPr>
              <a:t>mita.de</a:t>
            </a:r>
            <a:endParaRPr sz="900" dirty="0">
              <a:latin typeface="Inter"/>
              <a:cs typeface="Inter"/>
            </a:endParaRPr>
          </a:p>
          <a:p>
            <a:pPr marL="12700" marR="5080">
              <a:lnSpc>
                <a:spcPct val="111100"/>
              </a:lnSpc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Henstedt-Ulzburg,</a:t>
            </a:r>
            <a:r>
              <a:rPr sz="900" spc="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Norderstedt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auch</a:t>
            </a:r>
            <a:r>
              <a:rPr sz="900" spc="2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Vorsorge</a:t>
            </a:r>
            <a:r>
              <a:rPr sz="900" spc="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und</a:t>
            </a:r>
            <a:r>
              <a:rPr sz="900" spc="3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80" dirty="0" smtClean="0">
                <a:solidFill>
                  <a:srgbClr val="58595B"/>
                </a:solidFill>
                <a:latin typeface="Inter"/>
                <a:cs typeface="Inter"/>
              </a:rPr>
              <a:t>K-</a:t>
            </a:r>
            <a:r>
              <a:rPr sz="900" spc="-10" dirty="0" smtClean="0">
                <a:solidFill>
                  <a:srgbClr val="58595B"/>
                </a:solidFill>
                <a:latin typeface="Inter"/>
                <a:cs typeface="Inter"/>
              </a:rPr>
              <a:t>Taping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847458" y="5096385"/>
            <a:ext cx="1720850" cy="63500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KATI</a:t>
            </a:r>
            <a:r>
              <a:rPr sz="900" b="1" spc="-2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lang="de-DE" sz="900" b="1" spc="-10" smtClean="0">
                <a:solidFill>
                  <a:srgbClr val="AB3192"/>
                </a:solidFill>
                <a:latin typeface="Inter"/>
                <a:cs typeface="Inter"/>
              </a:rPr>
              <a:t>BUBOLZ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dirty="0">
                <a:solidFill>
                  <a:srgbClr val="58595B"/>
                </a:solidFill>
                <a:latin typeface="Inter"/>
                <a:cs typeface="Inter"/>
              </a:rPr>
              <a:t>Polnisch</a:t>
            </a:r>
            <a:r>
              <a:rPr sz="900" b="1" spc="4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58595B"/>
                </a:solidFill>
                <a:latin typeface="Inter"/>
                <a:cs typeface="Inter"/>
              </a:rPr>
              <a:t>&amp;</a:t>
            </a:r>
            <a:r>
              <a:rPr sz="900" b="1" spc="4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58595B"/>
                </a:solidFill>
                <a:latin typeface="Inter"/>
                <a:cs typeface="Inter"/>
              </a:rPr>
              <a:t>Russisch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Tel.: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+49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40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6413271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Barmbek,</a:t>
            </a:r>
            <a:r>
              <a:rPr sz="900" spc="5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Bramfeld,</a:t>
            </a:r>
            <a:r>
              <a:rPr sz="900" spc="5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Steilshoop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854377" y="5908130"/>
            <a:ext cx="2649220" cy="48260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PETRA</a:t>
            </a:r>
            <a:r>
              <a:rPr sz="900" b="1" spc="70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AB3192"/>
                </a:solidFill>
                <a:latin typeface="Inter"/>
                <a:cs typeface="Inter"/>
              </a:rPr>
              <a:t>SCHMIEDER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Tel.: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+49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40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5323925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Barmbek,</a:t>
            </a:r>
            <a:r>
              <a:rPr sz="900" spc="6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Fuhlsbüttel,</a:t>
            </a:r>
            <a:r>
              <a:rPr sz="900" spc="6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Langenhorn,</a:t>
            </a:r>
            <a:r>
              <a:rPr sz="900" spc="6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Norderstedt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854497" y="6528783"/>
            <a:ext cx="1266825" cy="63500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MAJA</a:t>
            </a:r>
            <a:r>
              <a:rPr sz="900" b="1" spc="2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AB3192"/>
                </a:solidFill>
                <a:latin typeface="Inter"/>
                <a:cs typeface="Inter"/>
              </a:rPr>
              <a:t>SMILJKOVIC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spc="-10" dirty="0">
                <a:solidFill>
                  <a:srgbClr val="58595B"/>
                </a:solidFill>
                <a:latin typeface="Inter"/>
                <a:cs typeface="Inter"/>
              </a:rPr>
              <a:t>Serbisch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Tel.:</a:t>
            </a:r>
            <a:r>
              <a:rPr sz="900" spc="-4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+49</a:t>
            </a:r>
            <a:r>
              <a:rPr sz="900" spc="-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176</a:t>
            </a:r>
            <a:r>
              <a:rPr sz="900" spc="-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21996114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Barmbek,</a:t>
            </a:r>
            <a:r>
              <a:rPr sz="900" spc="6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Steilshoop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54233" y="4660900"/>
            <a:ext cx="2171701" cy="607859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20"/>
              </a:spcBef>
            </a:pPr>
            <a:r>
              <a:rPr lang="de-DE" sz="900" b="1" dirty="0" smtClean="0">
                <a:solidFill>
                  <a:srgbClr val="AB3192"/>
                </a:solidFill>
                <a:latin typeface="Inter"/>
                <a:cs typeface="Inter"/>
              </a:rPr>
              <a:t>CHRISTINA JAHN</a:t>
            </a:r>
            <a:endParaRPr sz="900" dirty="0" smtClean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de-DE" sz="900" b="1" dirty="0" smtClean="0">
                <a:solidFill>
                  <a:srgbClr val="58595B"/>
                </a:solidFill>
                <a:latin typeface="Inter"/>
                <a:cs typeface="Inter"/>
                <a:hlinkClick r:id="rId3"/>
              </a:rPr>
              <a:t>hebamme.christina.jahn@gmail.com</a:t>
            </a:r>
            <a:r>
              <a:rPr lang="de-DE" sz="900" dirty="0" smtClean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lang="de-DE" sz="900" dirty="0" err="1" smtClean="0">
                <a:solidFill>
                  <a:srgbClr val="58595B"/>
                </a:solidFill>
                <a:latin typeface="Inter"/>
                <a:cs typeface="Inter"/>
              </a:rPr>
              <a:t>Winterhude</a:t>
            </a:r>
            <a:endParaRPr lang="de-DE" sz="900" dirty="0" smtClean="0">
              <a:solidFill>
                <a:srgbClr val="58595B"/>
              </a:solidFill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de-DE" sz="900" dirty="0" smtClean="0">
                <a:solidFill>
                  <a:srgbClr val="58595B"/>
                </a:solidFill>
                <a:latin typeface="Inter"/>
                <a:cs typeface="Inter"/>
              </a:rPr>
              <a:t>Vorsorge und Wochenbettbetreuung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829166" y="7314214"/>
            <a:ext cx="1360805" cy="48260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CHRISTINE</a:t>
            </a:r>
            <a:r>
              <a:rPr sz="900" b="1" spc="16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AB3192"/>
                </a:solidFill>
                <a:latin typeface="Inter"/>
                <a:cs typeface="Inter"/>
              </a:rPr>
              <a:t>TULLIUS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Tel.: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+49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40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5203981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Langenhorn,</a:t>
            </a:r>
            <a:r>
              <a:rPr sz="900" spc="8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Fuhlsbüttel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829166" y="7987774"/>
            <a:ext cx="3078364" cy="872033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lang="de-DE" sz="900" b="1" dirty="0" smtClean="0">
                <a:solidFill>
                  <a:srgbClr val="AB3192"/>
                </a:solidFill>
                <a:latin typeface="Inter" panose="02000503000000020004" pitchFamily="2" charset="0"/>
                <a:ea typeface="Inter" panose="02000503000000020004" pitchFamily="2" charset="0"/>
                <a:cs typeface="Inter"/>
              </a:rPr>
              <a:t>SYLVIA ZEHLER</a:t>
            </a:r>
            <a:endParaRPr sz="900" b="1" dirty="0">
              <a:latin typeface="Inter" panose="02000503000000020004" pitchFamily="2" charset="0"/>
              <a:ea typeface="Inter" panose="02000503000000020004" pitchFamily="2" charset="0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de-DE" sz="900" b="1" u="sng" dirty="0" smtClean="0">
                <a:latin typeface="Inter" panose="02000503000000020004" pitchFamily="2" charset="0"/>
                <a:ea typeface="Inter" panose="02000503000000020004" pitchFamily="2" charset="0"/>
                <a:hlinkClick r:id="rId4"/>
              </a:rPr>
              <a:t>sylvia.zehler@web.de</a:t>
            </a:r>
            <a:endParaRPr lang="de-DE" sz="900" b="1" u="sng" dirty="0" smtClean="0">
              <a:latin typeface="Inter" panose="02000503000000020004" pitchFamily="2" charset="0"/>
              <a:ea typeface="Inter" panose="02000503000000020004" pitchFamily="2" charset="0"/>
            </a:endParaRPr>
          </a:p>
          <a:p>
            <a:r>
              <a:rPr lang="de-DE" sz="900" dirty="0" smtClean="0">
                <a:solidFill>
                  <a:srgbClr val="58595B"/>
                </a:solidFill>
                <a:latin typeface="Inter"/>
                <a:ea typeface="Inter" panose="02000503000000020004" pitchFamily="2" charset="0"/>
              </a:rPr>
              <a:t>Schnelsen, Niendorf, Eidelstedt, Groß </a:t>
            </a:r>
            <a:r>
              <a:rPr lang="de-DE" sz="900" dirty="0" err="1" smtClean="0">
                <a:solidFill>
                  <a:srgbClr val="58595B"/>
                </a:solidFill>
                <a:latin typeface="Inter"/>
                <a:ea typeface="Inter" panose="02000503000000020004" pitchFamily="2" charset="0"/>
              </a:rPr>
              <a:t>Borstel</a:t>
            </a:r>
            <a:r>
              <a:rPr lang="de-DE" sz="900" dirty="0" smtClean="0">
                <a:solidFill>
                  <a:srgbClr val="58595B"/>
                </a:solidFill>
                <a:latin typeface="Inter"/>
                <a:ea typeface="Inter" panose="02000503000000020004" pitchFamily="2" charset="0"/>
              </a:rPr>
              <a:t>, </a:t>
            </a:r>
            <a:r>
              <a:rPr lang="de-DE" sz="900" dirty="0" err="1" smtClean="0">
                <a:solidFill>
                  <a:srgbClr val="58595B"/>
                </a:solidFill>
                <a:latin typeface="Inter"/>
                <a:ea typeface="Inter" panose="02000503000000020004" pitchFamily="2" charset="0"/>
              </a:rPr>
              <a:t>Stellingen</a:t>
            </a:r>
            <a:r>
              <a:rPr lang="de-DE" sz="900" dirty="0" smtClean="0">
                <a:solidFill>
                  <a:srgbClr val="58595B"/>
                </a:solidFill>
                <a:latin typeface="Inter"/>
                <a:ea typeface="Inter" panose="02000503000000020004" pitchFamily="2" charset="0"/>
              </a:rPr>
              <a:t>,</a:t>
            </a:r>
          </a:p>
          <a:p>
            <a:r>
              <a:rPr lang="de-DE" sz="900" dirty="0" smtClean="0">
                <a:solidFill>
                  <a:srgbClr val="58595B"/>
                </a:solidFill>
                <a:latin typeface="Inter"/>
                <a:ea typeface="Inter" panose="02000503000000020004" pitchFamily="2" charset="0"/>
              </a:rPr>
              <a:t>Lokstedt, Eimsbüttel, Eppendorf</a:t>
            </a:r>
          </a:p>
          <a:p>
            <a:r>
              <a:rPr lang="de-DE" sz="900" dirty="0" smtClean="0">
                <a:solidFill>
                  <a:srgbClr val="58595B"/>
                </a:solidFill>
                <a:latin typeface="Inter"/>
                <a:ea typeface="Inter" panose="02000503000000020004" pitchFamily="2" charset="0"/>
              </a:rPr>
              <a:t>Auch Geburtsvorbereitung, Rückbildung, Akupunktur und K-</a:t>
            </a:r>
            <a:r>
              <a:rPr lang="de-DE" sz="900" dirty="0" err="1" smtClean="0">
                <a:solidFill>
                  <a:srgbClr val="58595B"/>
                </a:solidFill>
                <a:latin typeface="Inter"/>
                <a:ea typeface="Inter" panose="02000503000000020004" pitchFamily="2" charset="0"/>
              </a:rPr>
              <a:t>Tapen</a:t>
            </a:r>
            <a:endParaRPr lang="de-DE" sz="900" dirty="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54234" y="5422900"/>
            <a:ext cx="2171700" cy="63500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MALENA</a:t>
            </a:r>
            <a:r>
              <a:rPr sz="900" b="1" spc="7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AB3192"/>
                </a:solidFill>
                <a:latin typeface="Inter"/>
                <a:cs typeface="Inter"/>
              </a:rPr>
              <a:t>HENNINGS</a:t>
            </a:r>
            <a:endParaRPr sz="900" dirty="0">
              <a:latin typeface="Inter"/>
              <a:cs typeface="Inter"/>
            </a:endParaRPr>
          </a:p>
          <a:p>
            <a:pPr marL="12700" marR="5080">
              <a:lnSpc>
                <a:spcPct val="111100"/>
              </a:lnSpc>
            </a:pPr>
            <a:r>
              <a:rPr sz="900" b="1" spc="-10" dirty="0">
                <a:solidFill>
                  <a:srgbClr val="58595B"/>
                </a:solidFill>
                <a:latin typeface="Inter"/>
                <a:cs typeface="Inter"/>
                <a:hlinkClick r:id="rId5"/>
              </a:rPr>
              <a:t>malena.hebamme@googlemail.com</a:t>
            </a:r>
            <a:r>
              <a:rPr sz="900" b="1" spc="-1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 smtClean="0">
                <a:solidFill>
                  <a:srgbClr val="58595B"/>
                </a:solidFill>
                <a:latin typeface="Inter"/>
                <a:cs typeface="Inter"/>
              </a:rPr>
              <a:t>Barmbek-Nord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,</a:t>
            </a:r>
            <a:r>
              <a:rPr sz="900" spc="5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Barmbek-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Süd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Vorsorge</a:t>
            </a:r>
            <a:r>
              <a:rPr sz="900" spc="1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und</a:t>
            </a:r>
            <a:r>
              <a:rPr sz="900" spc="1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Wochenbett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851981" y="2437870"/>
            <a:ext cx="1500854" cy="781751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ANITA</a:t>
            </a:r>
            <a:r>
              <a:rPr sz="900" b="1" spc="-20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AB3192"/>
                </a:solidFill>
                <a:latin typeface="Inter"/>
                <a:cs typeface="Inter"/>
              </a:rPr>
              <a:t>MASSEL</a:t>
            </a:r>
            <a:endParaRPr sz="900" dirty="0">
              <a:latin typeface="Inter"/>
              <a:cs typeface="Inter"/>
            </a:endParaRPr>
          </a:p>
          <a:p>
            <a:pPr marL="12700" marR="90170">
              <a:lnSpc>
                <a:spcPct val="111100"/>
              </a:lnSpc>
            </a:pPr>
            <a:r>
              <a:rPr sz="900" b="1" spc="-10" dirty="0" err="1" smtClean="0">
                <a:solidFill>
                  <a:srgbClr val="58595B"/>
                </a:solidFill>
                <a:latin typeface="Inter"/>
                <a:cs typeface="Inter"/>
                <a:hlinkClick r:id="rId6"/>
              </a:rPr>
              <a:t>hebammeanit</a:t>
            </a:r>
            <a:r>
              <a:rPr lang="de-DE" sz="900" b="1" spc="-10" dirty="0" smtClean="0">
                <a:solidFill>
                  <a:srgbClr val="58595B"/>
                </a:solidFill>
                <a:latin typeface="Inter"/>
                <a:cs typeface="Inter"/>
                <a:hlinkClick r:id="rId6"/>
              </a:rPr>
              <a:t>a</a:t>
            </a:r>
            <a:r>
              <a:rPr sz="900" b="1" spc="-10" dirty="0" smtClean="0">
                <a:solidFill>
                  <a:srgbClr val="58595B"/>
                </a:solidFill>
                <a:latin typeface="Inter"/>
                <a:cs typeface="Inter"/>
                <a:hlinkClick r:id="rId6"/>
              </a:rPr>
              <a:t>@gmx.de</a:t>
            </a:r>
            <a:r>
              <a:rPr sz="900" b="1" spc="-10" dirty="0" smtClean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lang="de-DE" sz="900" dirty="0" err="1" smtClean="0">
                <a:solidFill>
                  <a:srgbClr val="58595B"/>
                </a:solidFill>
                <a:latin typeface="Inter"/>
                <a:cs typeface="Inter"/>
              </a:rPr>
              <a:t>Wellingsbüttel</a:t>
            </a:r>
            <a:r>
              <a:rPr lang="de-DE" sz="900" dirty="0" smtClean="0">
                <a:solidFill>
                  <a:srgbClr val="58595B"/>
                </a:solidFill>
                <a:latin typeface="Inter"/>
                <a:cs typeface="Inter"/>
              </a:rPr>
              <a:t>, </a:t>
            </a:r>
            <a:r>
              <a:rPr lang="de-DE" sz="900" dirty="0" err="1" smtClean="0">
                <a:solidFill>
                  <a:srgbClr val="58595B"/>
                </a:solidFill>
                <a:latin typeface="Inter"/>
                <a:cs typeface="Inter"/>
              </a:rPr>
              <a:t>Sasel</a:t>
            </a:r>
            <a:r>
              <a:rPr lang="de-DE" sz="900" dirty="0" smtClean="0">
                <a:solidFill>
                  <a:srgbClr val="58595B"/>
                </a:solidFill>
                <a:latin typeface="Inter"/>
                <a:cs typeface="Inter"/>
              </a:rPr>
              <a:t>, </a:t>
            </a:r>
            <a:r>
              <a:rPr lang="de-DE" sz="900" dirty="0" err="1" smtClean="0">
                <a:solidFill>
                  <a:srgbClr val="58595B"/>
                </a:solidFill>
                <a:latin typeface="Inter"/>
                <a:cs typeface="Inter"/>
              </a:rPr>
              <a:t>Bramfeld</a:t>
            </a:r>
            <a:endParaRPr lang="de-DE" sz="900" dirty="0" smtClean="0">
              <a:solidFill>
                <a:srgbClr val="58595B"/>
              </a:solidFill>
              <a:latin typeface="Inter"/>
              <a:cs typeface="Inter"/>
            </a:endParaRPr>
          </a:p>
          <a:p>
            <a:pPr marL="12700" marR="90170">
              <a:lnSpc>
                <a:spcPct val="111100"/>
              </a:lnSpc>
            </a:pPr>
            <a:r>
              <a:rPr sz="900" dirty="0" err="1" smtClean="0">
                <a:solidFill>
                  <a:srgbClr val="58595B"/>
                </a:solidFill>
                <a:latin typeface="Inter"/>
                <a:cs typeface="Inter"/>
              </a:rPr>
              <a:t>Vorsorge</a:t>
            </a:r>
            <a:r>
              <a:rPr sz="900" spc="15" dirty="0" smtClean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und</a:t>
            </a:r>
            <a:r>
              <a:rPr sz="900" spc="1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Akupunktur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39750" y="7937500"/>
            <a:ext cx="2171700" cy="63500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MICHAELA</a:t>
            </a:r>
            <a:r>
              <a:rPr sz="900" b="1" spc="140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AB3192"/>
                </a:solidFill>
                <a:latin typeface="Inter"/>
                <a:cs typeface="Inter"/>
              </a:rPr>
              <a:t>LUKAS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dirty="0">
                <a:solidFill>
                  <a:srgbClr val="58595B"/>
                </a:solidFill>
                <a:latin typeface="Inter"/>
                <a:cs typeface="Inter"/>
                <a:hlinkClick r:id="rId7"/>
              </a:rPr>
              <a:t>www.hebamme-</a:t>
            </a:r>
            <a:r>
              <a:rPr sz="900" b="1" spc="-10" dirty="0">
                <a:solidFill>
                  <a:srgbClr val="58595B"/>
                </a:solidFill>
                <a:latin typeface="Inter"/>
                <a:cs typeface="Inter"/>
                <a:hlinkClick r:id="rId7"/>
              </a:rPr>
              <a:t>lukas.de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Barmbek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nur</a:t>
            </a:r>
            <a:r>
              <a:rPr sz="900" spc="2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privat</a:t>
            </a:r>
            <a:r>
              <a:rPr sz="900" spc="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Versicherte</a:t>
            </a:r>
            <a:r>
              <a:rPr sz="900" spc="2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und</a:t>
            </a:r>
            <a:r>
              <a:rPr sz="900" spc="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Selbstzahler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23431" y="9445066"/>
            <a:ext cx="4721225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00757A"/>
                </a:solidFill>
                <a:latin typeface="Inter"/>
                <a:cs typeface="Inter"/>
              </a:rPr>
              <a:t>Ihre</a:t>
            </a:r>
            <a:r>
              <a:rPr sz="900" b="1" spc="60" dirty="0">
                <a:solidFill>
                  <a:srgbClr val="00757A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00757A"/>
                </a:solidFill>
                <a:latin typeface="Inter"/>
                <a:cs typeface="Inter"/>
              </a:rPr>
              <a:t>Krankenkasse</a:t>
            </a:r>
            <a:r>
              <a:rPr sz="900" b="1" spc="60" dirty="0">
                <a:solidFill>
                  <a:srgbClr val="00757A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00757A"/>
                </a:solidFill>
                <a:latin typeface="Inter"/>
                <a:cs typeface="Inter"/>
              </a:rPr>
              <a:t>übernimmt</a:t>
            </a:r>
            <a:r>
              <a:rPr sz="900" b="1" spc="60" dirty="0">
                <a:solidFill>
                  <a:srgbClr val="00757A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00757A"/>
                </a:solidFill>
                <a:latin typeface="Inter"/>
                <a:cs typeface="Inter"/>
              </a:rPr>
              <a:t>die</a:t>
            </a:r>
            <a:r>
              <a:rPr sz="900" b="1" spc="60" dirty="0">
                <a:solidFill>
                  <a:srgbClr val="00757A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00757A"/>
                </a:solidFill>
                <a:latin typeface="Inter"/>
                <a:cs typeface="Inter"/>
              </a:rPr>
              <a:t>Kosten</a:t>
            </a:r>
            <a:r>
              <a:rPr sz="900" b="1" spc="60" dirty="0">
                <a:solidFill>
                  <a:srgbClr val="00757A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00757A"/>
                </a:solidFill>
                <a:latin typeface="Inter"/>
                <a:cs typeface="Inter"/>
              </a:rPr>
              <a:t>für</a:t>
            </a:r>
            <a:r>
              <a:rPr sz="900" b="1" spc="60" dirty="0">
                <a:solidFill>
                  <a:srgbClr val="00757A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00757A"/>
                </a:solidFill>
                <a:latin typeface="Inter"/>
                <a:cs typeface="Inter"/>
              </a:rPr>
              <a:t>die</a:t>
            </a:r>
            <a:r>
              <a:rPr sz="900" b="1" spc="60" dirty="0">
                <a:solidFill>
                  <a:srgbClr val="00757A"/>
                </a:solidFill>
                <a:latin typeface="Inter"/>
                <a:cs typeface="Inter"/>
              </a:rPr>
              <a:t> </a:t>
            </a:r>
            <a:r>
              <a:rPr sz="900" b="1" dirty="0" err="1" smtClean="0">
                <a:solidFill>
                  <a:srgbClr val="00757A"/>
                </a:solidFill>
                <a:latin typeface="Inter"/>
                <a:cs typeface="Inter"/>
              </a:rPr>
              <a:t>Hebammen</a:t>
            </a:r>
            <a:r>
              <a:rPr sz="900" b="1" dirty="0" smtClean="0">
                <a:solidFill>
                  <a:srgbClr val="00757A"/>
                </a:solidFill>
                <a:latin typeface="Inter"/>
                <a:cs typeface="Inter"/>
              </a:rPr>
              <a:t>-</a:t>
            </a:r>
            <a:r>
              <a:rPr lang="de-DE" sz="900" b="1" dirty="0" smtClean="0">
                <a:solidFill>
                  <a:srgbClr val="00757A"/>
                </a:solidFill>
                <a:latin typeface="Inter"/>
                <a:cs typeface="Inter"/>
              </a:rPr>
              <a:t>Betreuung</a:t>
            </a:r>
            <a:r>
              <a:rPr sz="900" b="1" spc="60" dirty="0" smtClean="0">
                <a:solidFill>
                  <a:srgbClr val="00757A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00757A"/>
                </a:solidFill>
                <a:latin typeface="Inter"/>
                <a:cs typeface="Inter"/>
              </a:rPr>
              <a:t>zu</a:t>
            </a:r>
            <a:r>
              <a:rPr sz="900" b="1" spc="65" dirty="0">
                <a:solidFill>
                  <a:srgbClr val="00757A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00757A"/>
                </a:solidFill>
                <a:latin typeface="Inter"/>
                <a:cs typeface="Inter"/>
              </a:rPr>
              <a:t>Hause.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91299" y="1981203"/>
            <a:ext cx="1783080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260"/>
              </a:lnSpc>
              <a:spcBef>
                <a:spcPts val="100"/>
              </a:spcBef>
            </a:pPr>
            <a:r>
              <a:rPr sz="1100" b="1" dirty="0">
                <a:solidFill>
                  <a:srgbClr val="00757A"/>
                </a:solidFill>
                <a:latin typeface="Inter"/>
                <a:cs typeface="Inter"/>
              </a:rPr>
              <a:t>HEBAMMEN</a:t>
            </a:r>
            <a:r>
              <a:rPr sz="1100" b="1" spc="105" dirty="0">
                <a:solidFill>
                  <a:srgbClr val="00757A"/>
                </a:solidFill>
                <a:latin typeface="Inter"/>
                <a:cs typeface="Inter"/>
              </a:rPr>
              <a:t> </a:t>
            </a:r>
            <a:r>
              <a:rPr sz="1100" b="1" spc="-10" dirty="0">
                <a:solidFill>
                  <a:srgbClr val="00757A"/>
                </a:solidFill>
                <a:latin typeface="Inter"/>
                <a:cs typeface="Inter"/>
              </a:rPr>
              <a:t>BETREUUNG</a:t>
            </a:r>
            <a:endParaRPr sz="1100">
              <a:latin typeface="Inter"/>
              <a:cs typeface="Inter"/>
            </a:endParaRPr>
          </a:p>
          <a:p>
            <a:pPr marL="12700">
              <a:lnSpc>
                <a:spcPts val="1260"/>
              </a:lnSpc>
            </a:pPr>
            <a:r>
              <a:rPr sz="1100" dirty="0">
                <a:solidFill>
                  <a:srgbClr val="00757A"/>
                </a:solidFill>
                <a:latin typeface="Inter"/>
                <a:cs typeface="Inter"/>
              </a:rPr>
              <a:t>NACH</a:t>
            </a:r>
            <a:r>
              <a:rPr sz="1100" spc="-20" dirty="0">
                <a:solidFill>
                  <a:srgbClr val="00757A"/>
                </a:solidFill>
                <a:latin typeface="Inter"/>
                <a:cs typeface="Inter"/>
              </a:rPr>
              <a:t> </a:t>
            </a:r>
            <a:r>
              <a:rPr sz="1100" dirty="0">
                <a:solidFill>
                  <a:srgbClr val="00757A"/>
                </a:solidFill>
                <a:latin typeface="Inter"/>
                <a:cs typeface="Inter"/>
              </a:rPr>
              <a:t>DER</a:t>
            </a:r>
            <a:r>
              <a:rPr sz="1100" spc="-20" dirty="0">
                <a:solidFill>
                  <a:srgbClr val="00757A"/>
                </a:solidFill>
                <a:latin typeface="Inter"/>
                <a:cs typeface="Inter"/>
              </a:rPr>
              <a:t> </a:t>
            </a:r>
            <a:r>
              <a:rPr sz="1100" spc="-10" dirty="0">
                <a:solidFill>
                  <a:srgbClr val="00757A"/>
                </a:solidFill>
                <a:latin typeface="Inter"/>
                <a:cs typeface="Inter"/>
              </a:rPr>
              <a:t>GEBURT</a:t>
            </a:r>
            <a:endParaRPr sz="1100">
              <a:latin typeface="Inter"/>
              <a:cs typeface="Inter"/>
            </a:endParaRP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708CE39B-F573-4FD6-B9DC-DCBE018B8A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302" y="481517"/>
            <a:ext cx="1452880" cy="1452880"/>
          </a:xfrm>
          <a:prstGeom prst="rect">
            <a:avLst/>
          </a:prstGeom>
        </p:spPr>
      </p:pic>
      <p:sp>
        <p:nvSpPr>
          <p:cNvPr id="24" name="object 11"/>
          <p:cNvSpPr txBox="1"/>
          <p:nvPr/>
        </p:nvSpPr>
        <p:spPr>
          <a:xfrm>
            <a:off x="3851981" y="4149274"/>
            <a:ext cx="2997084" cy="772005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lang="de-DE" sz="900" b="1" dirty="0" smtClean="0">
                <a:solidFill>
                  <a:srgbClr val="AB3192"/>
                </a:solidFill>
                <a:latin typeface="Inter"/>
                <a:cs typeface="Inter"/>
              </a:rPr>
              <a:t>VIKTORIA NICKEL</a:t>
            </a:r>
            <a:endParaRPr sz="900" dirty="0">
              <a:latin typeface="Inter"/>
              <a:cs typeface="Inter"/>
            </a:endParaRPr>
          </a:p>
          <a:p>
            <a:pPr marL="12700">
              <a:spcBef>
                <a:spcPts val="120"/>
              </a:spcBef>
            </a:pPr>
            <a:r>
              <a:rPr lang="de-DE" sz="900" b="1" spc="-10" dirty="0" smtClean="0">
                <a:solidFill>
                  <a:srgbClr val="58595B"/>
                </a:solidFill>
                <a:latin typeface="Inter"/>
                <a:cs typeface="Inter"/>
              </a:rPr>
              <a:t>Englisch, Französisch, Holländisch und Spanisch</a:t>
            </a:r>
            <a:endParaRPr lang="de-DE" sz="900" b="1" dirty="0" smtClean="0">
              <a:solidFill>
                <a:srgbClr val="58595B"/>
              </a:solidFill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 smtClean="0">
                <a:solidFill>
                  <a:srgbClr val="58595B"/>
                </a:solidFill>
                <a:latin typeface="Inter"/>
                <a:cs typeface="Inter"/>
              </a:rPr>
              <a:t>Tel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.: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+</a:t>
            </a:r>
            <a:r>
              <a:rPr sz="900" dirty="0" smtClean="0">
                <a:solidFill>
                  <a:srgbClr val="58595B"/>
                </a:solidFill>
                <a:latin typeface="Inter"/>
                <a:cs typeface="Inter"/>
              </a:rPr>
              <a:t>4</a:t>
            </a:r>
            <a:r>
              <a:rPr lang="de-DE" sz="900" dirty="0" smtClean="0">
                <a:solidFill>
                  <a:srgbClr val="58595B"/>
                </a:solidFill>
                <a:latin typeface="Inter"/>
                <a:cs typeface="Inter"/>
              </a:rPr>
              <a:t>9 171 1421161</a:t>
            </a: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de-DE" sz="900" b="1" spc="-10" dirty="0" smtClean="0">
                <a:solidFill>
                  <a:srgbClr val="58595B"/>
                </a:solidFill>
                <a:latin typeface="Inter"/>
                <a:cs typeface="Inter"/>
                <a:hlinkClick r:id="rId9"/>
              </a:rPr>
              <a:t>www.hebamme-viktoria.de</a:t>
            </a:r>
            <a:r>
              <a:rPr lang="de-DE" sz="900" b="1" spc="-10" dirty="0" smtClean="0">
                <a:solidFill>
                  <a:srgbClr val="58595B"/>
                </a:solidFill>
                <a:latin typeface="Inter"/>
                <a:cs typeface="Inter"/>
              </a:rPr>
              <a:t> </a:t>
            </a: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de-DE" sz="900" spc="-10" dirty="0" err="1" smtClean="0">
                <a:solidFill>
                  <a:srgbClr val="58595B"/>
                </a:solidFill>
                <a:latin typeface="Inter"/>
                <a:cs typeface="Inter"/>
              </a:rPr>
              <a:t>Winterhude</a:t>
            </a:r>
            <a:r>
              <a:rPr lang="de-DE" sz="900" spc="-10" dirty="0" smtClean="0">
                <a:solidFill>
                  <a:srgbClr val="58595B"/>
                </a:solidFill>
                <a:latin typeface="Inter"/>
                <a:cs typeface="Inter"/>
              </a:rPr>
              <a:t>, </a:t>
            </a:r>
            <a:r>
              <a:rPr lang="de-DE" sz="900" spc="-10" dirty="0" err="1" smtClean="0">
                <a:solidFill>
                  <a:srgbClr val="58595B"/>
                </a:solidFill>
                <a:latin typeface="Inter"/>
                <a:cs typeface="Inter"/>
              </a:rPr>
              <a:t>Uhlenhorst</a:t>
            </a:r>
            <a:r>
              <a:rPr lang="de-DE" sz="900" spc="-10" dirty="0" smtClean="0">
                <a:solidFill>
                  <a:srgbClr val="58595B"/>
                </a:solidFill>
                <a:latin typeface="Inter"/>
                <a:cs typeface="Inter"/>
              </a:rPr>
              <a:t>, Barmbek </a:t>
            </a:r>
            <a:r>
              <a:rPr lang="de-DE" sz="900" spc="-10" dirty="0" err="1" smtClean="0">
                <a:solidFill>
                  <a:srgbClr val="58595B"/>
                </a:solidFill>
                <a:latin typeface="Inter"/>
                <a:cs typeface="Inter"/>
              </a:rPr>
              <a:t>süd</a:t>
            </a:r>
            <a:endParaRPr sz="900" dirty="0">
              <a:latin typeface="Inter" panose="02000503000000020004" pitchFamily="2" charset="0"/>
              <a:ea typeface="Inter" panose="02000503000000020004" pitchFamily="2" charset="0"/>
              <a:cs typeface="Inter"/>
            </a:endParaRPr>
          </a:p>
        </p:txBody>
      </p:sp>
      <p:sp>
        <p:nvSpPr>
          <p:cNvPr id="25" name="object 14"/>
          <p:cNvSpPr txBox="1"/>
          <p:nvPr/>
        </p:nvSpPr>
        <p:spPr>
          <a:xfrm>
            <a:off x="538311" y="4051300"/>
            <a:ext cx="2387484" cy="456534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lang="de-DE" sz="900" b="1" dirty="0" smtClean="0">
                <a:solidFill>
                  <a:srgbClr val="AB3192"/>
                </a:solidFill>
                <a:latin typeface="Inter"/>
                <a:cs typeface="Inter"/>
              </a:rPr>
              <a:t>DANIELA FEHRS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de-DE" sz="900" u="sng" dirty="0" smtClean="0">
                <a:latin typeface="Inter" panose="02000503000000020004" pitchFamily="2" charset="0"/>
                <a:ea typeface="Inter" panose="02000503000000020004" pitchFamily="2" charset="0"/>
                <a:hlinkClick r:id="rId10"/>
              </a:rPr>
              <a:t>DanidieHebamme@gmail.com</a:t>
            </a:r>
            <a:r>
              <a:rPr lang="de-DE" sz="900" u="sng" dirty="0" smtClean="0">
                <a:latin typeface="Inter" panose="02000503000000020004" pitchFamily="2" charset="0"/>
                <a:ea typeface="Inter" panose="02000503000000020004" pitchFamily="2" charset="0"/>
              </a:rPr>
              <a:t> </a:t>
            </a:r>
            <a:r>
              <a:rPr sz="900" dirty="0" err="1" smtClean="0">
                <a:solidFill>
                  <a:srgbClr val="58595B"/>
                </a:solidFill>
                <a:latin typeface="Inter"/>
                <a:cs typeface="Inter"/>
              </a:rPr>
              <a:t>Langenhorn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,</a:t>
            </a:r>
            <a:r>
              <a:rPr sz="900" spc="8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 err="1" smtClean="0">
                <a:solidFill>
                  <a:srgbClr val="58595B"/>
                </a:solidFill>
                <a:latin typeface="Inter"/>
                <a:cs typeface="Inter"/>
              </a:rPr>
              <a:t>Fuhlsbüttel</a:t>
            </a:r>
            <a:r>
              <a:rPr lang="de-DE" sz="900" spc="-10" dirty="0" smtClean="0">
                <a:solidFill>
                  <a:srgbClr val="58595B"/>
                </a:solidFill>
                <a:latin typeface="Inter"/>
                <a:cs typeface="Inter"/>
              </a:rPr>
              <a:t>, </a:t>
            </a:r>
            <a:r>
              <a:rPr lang="de-DE" sz="900" spc="-10" dirty="0" err="1" smtClean="0">
                <a:solidFill>
                  <a:srgbClr val="58595B"/>
                </a:solidFill>
                <a:latin typeface="Inter"/>
                <a:cs typeface="Inter"/>
              </a:rPr>
              <a:t>Hummelsb</a:t>
            </a:r>
            <a:r>
              <a:rPr lang="de-DE" sz="900" spc="-10" dirty="0" smtClean="0">
                <a:solidFill>
                  <a:srgbClr val="58595B"/>
                </a:solidFill>
                <a:latin typeface="Inter"/>
                <a:cs typeface="Inter"/>
              </a:rPr>
              <a:t>[</a:t>
            </a:r>
            <a:r>
              <a:rPr lang="de-DE" sz="900" spc="-10" dirty="0" err="1" smtClean="0">
                <a:solidFill>
                  <a:srgbClr val="58595B"/>
                </a:solidFill>
                <a:latin typeface="Inter"/>
                <a:cs typeface="Inter"/>
              </a:rPr>
              <a:t>ttel</a:t>
            </a:r>
            <a:r>
              <a:rPr lang="de-DE" sz="900" spc="-10" dirty="0" smtClean="0">
                <a:solidFill>
                  <a:srgbClr val="58595B"/>
                </a:solidFill>
                <a:latin typeface="Inter"/>
                <a:cs typeface="Inter"/>
              </a:rPr>
              <a:t>, Norderstedt</a:t>
            </a:r>
            <a:endParaRPr sz="900" dirty="0">
              <a:latin typeface="Inter"/>
              <a:cs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9055" rIns="0" bIns="0" rtlCol="0">
            <a:spAutoFit/>
          </a:bodyPr>
          <a:lstStyle/>
          <a:p>
            <a:pPr marL="12700" marR="5080">
              <a:lnSpc>
                <a:spcPts val="2930"/>
              </a:lnSpc>
              <a:spcBef>
                <a:spcPts val="465"/>
              </a:spcBef>
            </a:pPr>
            <a:r>
              <a:rPr spc="45" dirty="0"/>
              <a:t>IHRE</a:t>
            </a:r>
            <a:r>
              <a:rPr spc="5" dirty="0"/>
              <a:t> </a:t>
            </a:r>
            <a:r>
              <a:rPr spc="-10" dirty="0"/>
              <a:t>ANSPRECHPARTNER </a:t>
            </a:r>
            <a:r>
              <a:rPr dirty="0"/>
              <a:t>IN</a:t>
            </a:r>
            <a:r>
              <a:rPr spc="70" dirty="0"/>
              <a:t> </a:t>
            </a:r>
            <a:r>
              <a:rPr dirty="0"/>
              <a:t>DER</a:t>
            </a:r>
            <a:r>
              <a:rPr spc="75" dirty="0"/>
              <a:t> </a:t>
            </a:r>
            <a:r>
              <a:rPr spc="-10" dirty="0"/>
              <a:t>GEBURTSHILFE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82300" y="485741"/>
            <a:ext cx="22250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0" spc="-10" dirty="0">
                <a:solidFill>
                  <a:srgbClr val="00757A"/>
                </a:solidFill>
                <a:latin typeface="Inter Medium"/>
                <a:cs typeface="Inter Medium"/>
              </a:rPr>
              <a:t>MUTTER-</a:t>
            </a:r>
            <a:r>
              <a:rPr sz="1400" b="0" spc="-15" dirty="0">
                <a:solidFill>
                  <a:srgbClr val="00757A"/>
                </a:solidFill>
                <a:latin typeface="Inter Medium"/>
                <a:cs typeface="Inter Medium"/>
              </a:rPr>
              <a:t>KIND-</a:t>
            </a:r>
            <a:r>
              <a:rPr sz="1400" b="0" spc="-10" dirty="0">
                <a:solidFill>
                  <a:srgbClr val="00757A"/>
                </a:solidFill>
                <a:latin typeface="Inter Medium"/>
                <a:cs typeface="Inter Medium"/>
              </a:rPr>
              <a:t>ZENTRUM</a:t>
            </a:r>
            <a:endParaRPr sz="1400">
              <a:latin typeface="Inter Medium"/>
              <a:cs typeface="Inter Medium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3431" y="1670148"/>
            <a:ext cx="2015489" cy="0"/>
          </a:xfrm>
          <a:custGeom>
            <a:avLst/>
            <a:gdLst/>
            <a:ahLst/>
            <a:cxnLst/>
            <a:rect l="l" t="t" r="r" b="b"/>
            <a:pathLst>
              <a:path w="2015489">
                <a:moveTo>
                  <a:pt x="0" y="0"/>
                </a:moveTo>
                <a:lnTo>
                  <a:pt x="2015312" y="0"/>
                </a:lnTo>
              </a:path>
            </a:pathLst>
          </a:custGeom>
          <a:ln w="34480">
            <a:solidFill>
              <a:srgbClr val="AB31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491299" y="1981203"/>
            <a:ext cx="3515551" cy="34188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GEBURTSVORBEREITUNG</a:t>
            </a:r>
          </a:p>
          <a:p>
            <a:pPr>
              <a:lnSpc>
                <a:spcPct val="100000"/>
              </a:lnSpc>
            </a:pPr>
            <a:endParaRPr sz="1300" dirty="0"/>
          </a:p>
          <a:p>
            <a:pPr marL="12700">
              <a:lnSpc>
                <a:spcPct val="100000"/>
              </a:lnSpc>
              <a:spcBef>
                <a:spcPts val="905"/>
              </a:spcBef>
            </a:pPr>
            <a:r>
              <a:rPr sz="900" dirty="0" smtClean="0">
                <a:solidFill>
                  <a:srgbClr val="AB3192"/>
                </a:solidFill>
              </a:rPr>
              <a:t>JUTTA</a:t>
            </a:r>
            <a:r>
              <a:rPr sz="900" spc="-10" dirty="0" smtClean="0">
                <a:solidFill>
                  <a:srgbClr val="AB3192"/>
                </a:solidFill>
              </a:rPr>
              <a:t> KREBS</a:t>
            </a:r>
            <a:r>
              <a:rPr lang="de-DE" sz="900" spc="-10" dirty="0" smtClean="0">
                <a:solidFill>
                  <a:srgbClr val="AB3192"/>
                </a:solidFill>
              </a:rPr>
              <a:t>			</a:t>
            </a:r>
            <a:endParaRPr sz="900" dirty="0" smtClean="0"/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 err="1" smtClean="0">
                <a:solidFill>
                  <a:srgbClr val="58595B"/>
                </a:solidFill>
                <a:latin typeface="Inter"/>
                <a:cs typeface="Inter"/>
              </a:rPr>
              <a:t>Französisch</a:t>
            </a:r>
            <a:r>
              <a:rPr sz="900" dirty="0" smtClean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&amp;</a:t>
            </a:r>
            <a:r>
              <a:rPr sz="900" spc="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Englisch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0" dirty="0">
                <a:solidFill>
                  <a:srgbClr val="58595B"/>
                </a:solidFill>
                <a:latin typeface="Inter"/>
                <a:cs typeface="Inter"/>
              </a:rPr>
              <a:t>Tel.:</a:t>
            </a:r>
            <a:r>
              <a:rPr sz="900" b="0" spc="-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b="0" dirty="0">
                <a:solidFill>
                  <a:srgbClr val="58595B"/>
                </a:solidFill>
                <a:latin typeface="Inter"/>
                <a:cs typeface="Inter"/>
              </a:rPr>
              <a:t>+49</a:t>
            </a:r>
            <a:r>
              <a:rPr sz="900" b="0" spc="-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b="0" dirty="0">
                <a:solidFill>
                  <a:srgbClr val="58595B"/>
                </a:solidFill>
                <a:latin typeface="Inter"/>
                <a:cs typeface="Inter"/>
              </a:rPr>
              <a:t>176</a:t>
            </a:r>
            <a:r>
              <a:rPr sz="900" b="0" spc="-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Inter"/>
                <a:cs typeface="Inter"/>
              </a:rPr>
              <a:t>53867018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0" dirty="0">
                <a:solidFill>
                  <a:srgbClr val="58595B"/>
                </a:solidFill>
                <a:latin typeface="Inter"/>
                <a:cs typeface="Inter"/>
              </a:rPr>
              <a:t>Raum</a:t>
            </a:r>
            <a:r>
              <a:rPr sz="900" b="0" spc="1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Inter"/>
                <a:cs typeface="Inter"/>
              </a:rPr>
              <a:t>Norderstedt</a:t>
            </a:r>
            <a:endParaRPr sz="900" dirty="0">
              <a:latin typeface="Inter"/>
              <a:cs typeface="Inter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5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</a:pPr>
            <a:r>
              <a:rPr lang="de-DE" sz="900" dirty="0" smtClean="0">
                <a:solidFill>
                  <a:srgbClr val="AB3192"/>
                </a:solidFill>
              </a:rPr>
              <a:t>BRITTA URBAN</a:t>
            </a:r>
            <a:endParaRPr lang="de-DE" sz="900" b="0" spc="-20" dirty="0" smtClean="0">
              <a:solidFill>
                <a:srgbClr val="58595B"/>
              </a:solidFill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de-DE" sz="900" u="sng" dirty="0" smtClean="0">
                <a:hlinkClick r:id="rId2"/>
              </a:rPr>
              <a:t>www.hebamme-britta-urban.de</a:t>
            </a:r>
            <a:r>
              <a:rPr lang="de-DE" sz="900" dirty="0" smtClean="0"/>
              <a:t> </a:t>
            </a:r>
            <a:endParaRPr sz="900" dirty="0"/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de-DE" sz="900" b="0" spc="-10" dirty="0" smtClean="0">
                <a:solidFill>
                  <a:srgbClr val="58595B"/>
                </a:solidFill>
                <a:latin typeface="Inter"/>
                <a:cs typeface="Inter"/>
              </a:rPr>
              <a:t>Hamburg </a:t>
            </a:r>
            <a:r>
              <a:rPr lang="de-DE" sz="900" b="0" spc="-10" dirty="0">
                <a:solidFill>
                  <a:srgbClr val="58595B"/>
                </a:solidFill>
              </a:rPr>
              <a:t>-</a:t>
            </a:r>
            <a:r>
              <a:rPr lang="de-DE" sz="900" b="0" spc="-10" dirty="0" smtClean="0">
                <a:solidFill>
                  <a:srgbClr val="58595B"/>
                </a:solidFill>
                <a:latin typeface="Inter"/>
                <a:cs typeface="Inter"/>
              </a:rPr>
              <a:t> Barmbek</a:t>
            </a:r>
            <a:endParaRPr sz="900" dirty="0">
              <a:latin typeface="Inter"/>
              <a:cs typeface="Inter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lang="de-DE" sz="1050" dirty="0" smtClean="0">
              <a:latin typeface="Inter"/>
              <a:cs typeface="Inter"/>
            </a:endParaRPr>
          </a:p>
          <a:p>
            <a:pPr>
              <a:spcBef>
                <a:spcPts val="50"/>
              </a:spcBef>
            </a:pPr>
            <a:endParaRPr lang="de-DE" sz="1050" spc="-10" dirty="0" smtClean="0"/>
          </a:p>
          <a:p>
            <a:pPr>
              <a:spcBef>
                <a:spcPts val="50"/>
              </a:spcBef>
            </a:pPr>
            <a:r>
              <a:rPr lang="de-DE" sz="1050" spc="-10" dirty="0" smtClean="0"/>
              <a:t>GEBURTSVORBEREITUNG &amp; BABYPFLEGE</a:t>
            </a:r>
            <a:endParaRPr lang="de-DE" sz="1050" spc="-10" dirty="0"/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5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AB3192"/>
                </a:solidFill>
              </a:rPr>
              <a:t>MICHAELA</a:t>
            </a:r>
            <a:r>
              <a:rPr sz="900" spc="140" dirty="0">
                <a:solidFill>
                  <a:srgbClr val="AB3192"/>
                </a:solidFill>
              </a:rPr>
              <a:t> </a:t>
            </a:r>
            <a:r>
              <a:rPr sz="900" spc="-10" dirty="0" smtClean="0">
                <a:solidFill>
                  <a:srgbClr val="AB3192"/>
                </a:solidFill>
              </a:rPr>
              <a:t>LUKAS</a:t>
            </a:r>
            <a:r>
              <a:rPr lang="de-DE" sz="900" spc="-10" dirty="0" smtClean="0">
                <a:solidFill>
                  <a:srgbClr val="AB3192"/>
                </a:solidFill>
              </a:rPr>
              <a:t> &amp; BRITTA URBAN</a:t>
            </a:r>
            <a:endParaRPr sz="900" dirty="0"/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de-DE" sz="900" dirty="0" smtClean="0">
                <a:solidFill>
                  <a:srgbClr val="58595B"/>
                </a:solidFill>
                <a:hlinkClick r:id="rId3"/>
              </a:rPr>
              <a:t>www.hebamme-</a:t>
            </a:r>
            <a:r>
              <a:rPr lang="de-DE" sz="900" spc="-10" dirty="0" smtClean="0">
                <a:solidFill>
                  <a:srgbClr val="58595B"/>
                </a:solidFill>
                <a:hlinkClick r:id="rId3"/>
              </a:rPr>
              <a:t>lukas.de</a:t>
            </a:r>
            <a:endParaRPr lang="de-DE" sz="900" spc="-10" dirty="0" smtClean="0">
              <a:solidFill>
                <a:srgbClr val="58595B"/>
              </a:solidFill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de-DE" sz="900" spc="-10" dirty="0" smtClean="0">
                <a:solidFill>
                  <a:srgbClr val="58595B"/>
                </a:solidFill>
                <a:hlinkClick r:id="rId4"/>
              </a:rPr>
              <a:t>www.hebamme-britta-urban.de</a:t>
            </a:r>
            <a:r>
              <a:rPr lang="de-DE" sz="900" spc="-10" dirty="0" smtClean="0">
                <a:solidFill>
                  <a:srgbClr val="58595B"/>
                </a:solidFill>
              </a:rPr>
              <a:t> </a:t>
            </a:r>
            <a:endParaRPr lang="de-DE" sz="900" dirty="0"/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0" spc="-10" dirty="0" err="1">
                <a:solidFill>
                  <a:srgbClr val="58595B"/>
                </a:solidFill>
                <a:latin typeface="Inter"/>
                <a:cs typeface="Inter"/>
              </a:rPr>
              <a:t>Barmbek</a:t>
            </a:r>
            <a:endParaRPr sz="900" dirty="0">
              <a:latin typeface="Inter"/>
              <a:cs typeface="Inter"/>
            </a:endParaRPr>
          </a:p>
          <a:p>
            <a:pPr>
              <a:lnSpc>
                <a:spcPct val="100000"/>
              </a:lnSpc>
            </a:pPr>
            <a:endParaRPr sz="900" dirty="0">
              <a:latin typeface="Inter"/>
              <a:cs typeface="Inter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95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900" dirty="0"/>
              <a:t>Ihre</a:t>
            </a:r>
            <a:r>
              <a:rPr sz="900" spc="40" dirty="0"/>
              <a:t> </a:t>
            </a:r>
            <a:r>
              <a:rPr sz="900" dirty="0"/>
              <a:t>Krankenkasse</a:t>
            </a:r>
            <a:r>
              <a:rPr sz="900" spc="45" dirty="0"/>
              <a:t> </a:t>
            </a:r>
            <a:r>
              <a:rPr sz="900" dirty="0"/>
              <a:t>übernimmt</a:t>
            </a:r>
            <a:r>
              <a:rPr sz="900" spc="45" dirty="0"/>
              <a:t> </a:t>
            </a:r>
            <a:r>
              <a:rPr sz="900" dirty="0"/>
              <a:t>die</a:t>
            </a:r>
            <a:r>
              <a:rPr sz="900" spc="45" dirty="0"/>
              <a:t> </a:t>
            </a:r>
            <a:r>
              <a:rPr sz="900" dirty="0"/>
              <a:t>Kosten</a:t>
            </a:r>
            <a:r>
              <a:rPr sz="900" spc="40" dirty="0"/>
              <a:t> </a:t>
            </a:r>
            <a:r>
              <a:rPr sz="900" dirty="0"/>
              <a:t>für</a:t>
            </a:r>
            <a:r>
              <a:rPr sz="900" spc="45" dirty="0"/>
              <a:t> </a:t>
            </a:r>
            <a:r>
              <a:rPr sz="900" dirty="0"/>
              <a:t>14</a:t>
            </a:r>
            <a:r>
              <a:rPr sz="900" spc="45" dirty="0"/>
              <a:t> </a:t>
            </a:r>
            <a:r>
              <a:rPr sz="900" dirty="0" err="1" smtClean="0"/>
              <a:t>Stunden</a:t>
            </a:r>
            <a:r>
              <a:rPr sz="900" spc="-10" dirty="0" smtClean="0"/>
              <a:t>.</a:t>
            </a:r>
            <a:endParaRPr sz="900" dirty="0"/>
          </a:p>
        </p:txBody>
      </p:sp>
      <p:sp>
        <p:nvSpPr>
          <p:cNvPr id="11" name="object 11"/>
          <p:cNvSpPr txBox="1"/>
          <p:nvPr/>
        </p:nvSpPr>
        <p:spPr>
          <a:xfrm>
            <a:off x="4758588" y="10087374"/>
            <a:ext cx="2311400" cy="147476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900" b="1" spc="-10" dirty="0">
                <a:solidFill>
                  <a:srgbClr val="AB3192"/>
                </a:solidFill>
                <a:latin typeface="Inter"/>
                <a:cs typeface="Inter"/>
              </a:rPr>
              <a:t>www.asklepios.com/hamburg/barmbek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1299" y="7010403"/>
            <a:ext cx="1503045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00757A"/>
                </a:solidFill>
                <a:latin typeface="Inter"/>
                <a:cs typeface="Inter"/>
              </a:rPr>
              <a:t>FÜR</a:t>
            </a:r>
            <a:r>
              <a:rPr sz="1100" b="1" spc="25" dirty="0">
                <a:solidFill>
                  <a:srgbClr val="00757A"/>
                </a:solidFill>
                <a:latin typeface="Inter"/>
                <a:cs typeface="Inter"/>
              </a:rPr>
              <a:t> </a:t>
            </a:r>
            <a:r>
              <a:rPr sz="1100" b="1" dirty="0">
                <a:solidFill>
                  <a:srgbClr val="00757A"/>
                </a:solidFill>
                <a:latin typeface="Inter"/>
                <a:cs typeface="Inter"/>
              </a:rPr>
              <a:t>SIE</a:t>
            </a:r>
            <a:r>
              <a:rPr sz="1100" b="1" spc="40" dirty="0">
                <a:solidFill>
                  <a:srgbClr val="00757A"/>
                </a:solidFill>
                <a:latin typeface="Inter"/>
                <a:cs typeface="Inter"/>
              </a:rPr>
              <a:t> </a:t>
            </a:r>
            <a:r>
              <a:rPr sz="1100" b="1" spc="-10" dirty="0">
                <a:solidFill>
                  <a:srgbClr val="00757A"/>
                </a:solidFill>
                <a:latin typeface="Inter"/>
                <a:cs typeface="Inter"/>
              </a:rPr>
              <a:t>ERREICHBAR</a:t>
            </a:r>
            <a:endParaRPr sz="1100">
              <a:latin typeface="Inter"/>
              <a:cs typeface="Inter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68345" y="8286929"/>
            <a:ext cx="1503045" cy="48260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KATRIN</a:t>
            </a:r>
            <a:r>
              <a:rPr sz="900" b="1" spc="3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AB3192"/>
                </a:solidFill>
                <a:latin typeface="Inter"/>
                <a:cs typeface="Inter"/>
              </a:rPr>
              <a:t>MAGNER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dirty="0">
                <a:solidFill>
                  <a:srgbClr val="58595B"/>
                </a:solidFill>
                <a:latin typeface="Inter"/>
                <a:cs typeface="Inter"/>
              </a:rPr>
              <a:t>Leitende</a:t>
            </a:r>
            <a:r>
              <a:rPr sz="900" b="1" spc="5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58595B"/>
                </a:solidFill>
                <a:latin typeface="Inter"/>
                <a:cs typeface="Inter"/>
              </a:rPr>
              <a:t>Hebamme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b="1" spc="-10" dirty="0">
                <a:solidFill>
                  <a:srgbClr val="58595B"/>
                </a:solidFill>
                <a:latin typeface="Inter"/>
                <a:cs typeface="Inter"/>
                <a:hlinkClick r:id="rId5"/>
              </a:rPr>
              <a:t>k.magner@asklepios.com</a:t>
            </a:r>
            <a:endParaRPr sz="900" b="1" dirty="0">
              <a:latin typeface="Inter"/>
              <a:cs typeface="Inter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5327" y="8286929"/>
            <a:ext cx="2487295" cy="607858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INFORMATIONSABEND</a:t>
            </a:r>
            <a:r>
              <a:rPr sz="900" b="1" spc="12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FÜR</a:t>
            </a:r>
            <a:r>
              <a:rPr sz="900" b="1" spc="130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AB3192"/>
                </a:solidFill>
                <a:latin typeface="Inter"/>
                <a:cs typeface="Inter"/>
              </a:rPr>
              <a:t>SCHWANGERE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endParaRPr lang="de-DE" sz="900" dirty="0" smtClean="0">
              <a:hlinkClick r:id="rId6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de-DE" sz="900" dirty="0" smtClean="0">
                <a:hlinkClick r:id="rId6"/>
              </a:rPr>
              <a:t>https://www.asklepios.com/hamburg/barmbek/experten/geburtshilfe/infoabend/ - 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5327" y="7503886"/>
            <a:ext cx="1924685" cy="48260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ANMELDUNG</a:t>
            </a:r>
            <a:r>
              <a:rPr sz="900" b="1" spc="9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ZUR</a:t>
            </a:r>
            <a:r>
              <a:rPr sz="900" b="1" spc="9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AB3192"/>
                </a:solidFill>
                <a:latin typeface="Inter"/>
                <a:cs typeface="Inter"/>
              </a:rPr>
              <a:t>GEBURT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Tel.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+49</a:t>
            </a:r>
            <a:r>
              <a:rPr sz="900" spc="-2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40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181882-</a:t>
            </a:r>
            <a:r>
              <a:rPr sz="900" spc="-20" dirty="0">
                <a:solidFill>
                  <a:srgbClr val="58595B"/>
                </a:solidFill>
                <a:latin typeface="Inter"/>
                <a:cs typeface="Inter"/>
              </a:rPr>
              <a:t>1317</a:t>
            </a:r>
            <a:endParaRPr sz="900" dirty="0">
              <a:latin typeface="Inter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Montag-Freitag:</a:t>
            </a:r>
            <a:r>
              <a:rPr sz="900" spc="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09:00</a:t>
            </a:r>
            <a:r>
              <a:rPr sz="900" spc="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–</a:t>
            </a:r>
            <a:r>
              <a:rPr sz="900" spc="2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14:30</a:t>
            </a:r>
            <a:r>
              <a:rPr sz="900" spc="2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25" dirty="0">
                <a:solidFill>
                  <a:srgbClr val="58595B"/>
                </a:solidFill>
                <a:latin typeface="Inter"/>
                <a:cs typeface="Inter"/>
              </a:rPr>
              <a:t>Uhr</a:t>
            </a:r>
            <a:endParaRPr sz="900" dirty="0">
              <a:latin typeface="Inter"/>
              <a:cs typeface="Inter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370443" y="7503886"/>
            <a:ext cx="234251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100"/>
              </a:lnSpc>
              <a:spcBef>
                <a:spcPts val="100"/>
              </a:spcBef>
            </a:pP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ERNÄHRUNG</a:t>
            </a:r>
            <a:r>
              <a:rPr sz="900" b="1" spc="9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IN</a:t>
            </a:r>
            <a:r>
              <a:rPr sz="900" b="1" spc="9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AB3192"/>
                </a:solidFill>
                <a:latin typeface="Inter"/>
                <a:cs typeface="Inter"/>
              </a:rPr>
              <a:t>SCHWANGERSCHAFT,</a:t>
            </a: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 STILLZEIT,</a:t>
            </a:r>
            <a:r>
              <a:rPr sz="900" b="1" spc="80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EINFÜHRUNG</a:t>
            </a:r>
            <a:r>
              <a:rPr sz="900" b="1" spc="8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IN</a:t>
            </a:r>
            <a:r>
              <a:rPr sz="900" b="1" spc="8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AB3192"/>
                </a:solidFill>
                <a:latin typeface="Inter"/>
                <a:cs typeface="Inter"/>
              </a:rPr>
              <a:t>DIE</a:t>
            </a:r>
            <a:r>
              <a:rPr sz="900" b="1" spc="85" dirty="0">
                <a:solidFill>
                  <a:srgbClr val="AB3192"/>
                </a:solidFill>
                <a:latin typeface="Inter"/>
                <a:cs typeface="Inter"/>
              </a:rPr>
              <a:t> </a:t>
            </a:r>
            <a:r>
              <a:rPr sz="900" b="1" spc="-10" dirty="0">
                <a:solidFill>
                  <a:srgbClr val="AB3192"/>
                </a:solidFill>
                <a:latin typeface="Inter"/>
                <a:cs typeface="Inter"/>
              </a:rPr>
              <a:t>BEIKOST</a:t>
            </a:r>
            <a:endParaRPr sz="900" dirty="0">
              <a:latin typeface="Inter"/>
              <a:cs typeface="Inter"/>
            </a:endParaRPr>
          </a:p>
          <a:p>
            <a:pPr marL="12700" marR="603885">
              <a:lnSpc>
                <a:spcPct val="111100"/>
              </a:lnSpc>
            </a:pPr>
            <a:r>
              <a:rPr sz="900" b="1" dirty="0">
                <a:solidFill>
                  <a:srgbClr val="58595B"/>
                </a:solidFill>
                <a:latin typeface="Inter"/>
                <a:cs typeface="Inter"/>
              </a:rPr>
              <a:t>Pamela</a:t>
            </a:r>
            <a:r>
              <a:rPr sz="900" b="1" spc="2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b="1" dirty="0">
                <a:solidFill>
                  <a:srgbClr val="58595B"/>
                </a:solidFill>
                <a:latin typeface="Inter"/>
                <a:cs typeface="Inter"/>
              </a:rPr>
              <a:t>Koch</a:t>
            </a:r>
            <a:r>
              <a:rPr sz="900" b="1" spc="7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(Dipl.</a:t>
            </a:r>
            <a:r>
              <a:rPr sz="900" spc="30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oec.</a:t>
            </a:r>
            <a:r>
              <a:rPr sz="900" spc="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troph.)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Tel.:</a:t>
            </a:r>
            <a:r>
              <a:rPr sz="900" spc="-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+49</a:t>
            </a:r>
            <a:r>
              <a:rPr sz="900" spc="-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dirty="0">
                <a:solidFill>
                  <a:srgbClr val="58595B"/>
                </a:solidFill>
                <a:latin typeface="Inter"/>
                <a:cs typeface="Inter"/>
              </a:rPr>
              <a:t>178</a:t>
            </a:r>
            <a:r>
              <a:rPr sz="900" spc="-35" dirty="0">
                <a:solidFill>
                  <a:srgbClr val="58595B"/>
                </a:solidFill>
                <a:latin typeface="Inter"/>
                <a:cs typeface="Inter"/>
              </a:rPr>
              <a:t> </a:t>
            </a:r>
            <a:r>
              <a:rPr sz="900" spc="-10" dirty="0">
                <a:solidFill>
                  <a:srgbClr val="58595B"/>
                </a:solidFill>
                <a:latin typeface="Inter"/>
                <a:cs typeface="Inter"/>
              </a:rPr>
              <a:t>5197147</a:t>
            </a:r>
            <a:endParaRPr sz="900" dirty="0">
              <a:latin typeface="Inter"/>
              <a:cs typeface="Inter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2CAEB1E-7232-4685-8765-BE6D8993304D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572" y="854181"/>
            <a:ext cx="1565416" cy="1631933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8"/>
          <a:srcRect l="9804" t="4061" r="1975" b="7716"/>
          <a:stretch/>
        </p:blipFill>
        <p:spPr>
          <a:xfrm>
            <a:off x="3092450" y="8281426"/>
            <a:ext cx="685800" cy="685800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3778250" y="2443247"/>
            <a:ext cx="2701643" cy="65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9"/>
              </a:spcBef>
            </a:pPr>
            <a:r>
              <a:rPr lang="de-DE" sz="900" b="1" dirty="0" smtClean="0">
                <a:solidFill>
                  <a:srgbClr val="AB3192"/>
                </a:solidFill>
                <a:latin typeface="Inter" panose="02000503000000020004" pitchFamily="2" charset="0"/>
                <a:ea typeface="Inter" panose="02000503000000020004" pitchFamily="2" charset="0"/>
                <a:cs typeface="Inter"/>
              </a:rPr>
              <a:t>SYLVIA ZEHLER</a:t>
            </a:r>
            <a:endParaRPr lang="de-DE" sz="900" b="1" dirty="0" smtClean="0">
              <a:latin typeface="Inter" panose="02000503000000020004" pitchFamily="2" charset="0"/>
              <a:ea typeface="Inter" panose="02000503000000020004" pitchFamily="2" charset="0"/>
              <a:cs typeface="Inter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de-DE" sz="900" b="1" u="sng" dirty="0" smtClean="0">
                <a:latin typeface="Inter" panose="02000503000000020004" pitchFamily="2" charset="0"/>
                <a:ea typeface="Inter" panose="02000503000000020004" pitchFamily="2" charset="0"/>
                <a:hlinkClick r:id="rId9"/>
              </a:rPr>
              <a:t>sylvia.zehler@web.de</a:t>
            </a:r>
            <a:endParaRPr lang="de-DE" sz="900" b="1" u="sng" dirty="0" smtClean="0">
              <a:latin typeface="Inter" panose="02000503000000020004" pitchFamily="2" charset="0"/>
              <a:ea typeface="Inter" panose="02000503000000020004" pitchFamily="2" charset="0"/>
            </a:endParaRPr>
          </a:p>
          <a:p>
            <a:r>
              <a:rPr lang="de-DE" sz="900" dirty="0" smtClean="0">
                <a:solidFill>
                  <a:srgbClr val="58595B"/>
                </a:solidFill>
                <a:latin typeface="Inter"/>
                <a:ea typeface="Inter" panose="02000503000000020004" pitchFamily="2" charset="0"/>
              </a:rPr>
              <a:t>Geburtsvorbereitung, Rückbildung, Akupunktur und K-</a:t>
            </a:r>
            <a:r>
              <a:rPr lang="de-DE" sz="900" dirty="0" err="1" smtClean="0">
                <a:solidFill>
                  <a:srgbClr val="58595B"/>
                </a:solidFill>
                <a:latin typeface="Inter"/>
                <a:ea typeface="Inter" panose="02000503000000020004" pitchFamily="2" charset="0"/>
              </a:rPr>
              <a:t>Tapen</a:t>
            </a:r>
            <a:endParaRPr lang="de-DE" sz="900" dirty="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383</Words>
  <Application>Microsoft Office PowerPoint</Application>
  <PresentationFormat>Benutzerdefiniert</PresentationFormat>
  <Paragraphs>103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Inter</vt:lpstr>
      <vt:lpstr>Inter Black</vt:lpstr>
      <vt:lpstr>Inter Medium</vt:lpstr>
      <vt:lpstr>Office Theme</vt:lpstr>
      <vt:lpstr>IHRE ANSPRECHPARTNER IN DER GEBURTSHILFE</vt:lpstr>
      <vt:lpstr>IHRE ANSPRECHPARTNER IN DER GEBURTSHILFE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F_Hebammenliste_02.indd</dc:title>
  <dc:creator>Schäfer, Karen</dc:creator>
  <cp:lastModifiedBy>Magner, Katrin</cp:lastModifiedBy>
  <cp:revision>28</cp:revision>
  <cp:lastPrinted>2024-01-09T14:44:32Z</cp:lastPrinted>
  <dcterms:created xsi:type="dcterms:W3CDTF">2023-02-01T09:07:57Z</dcterms:created>
  <dcterms:modified xsi:type="dcterms:W3CDTF">2024-01-30T12:21:11Z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2023-01-27T00:00:00Z</vt:filetime>
  </property>
  <property fmtid="{D5CDD505-2E9C-101B-9397-08002B2CF9AE}" pid="3" name="Creator">
    <vt:lpwstr>Adobe InDesign 18.0 (Windows)</vt:lpwstr>
  </property>
  <property fmtid="{D5CDD505-2E9C-101B-9397-08002B2CF9AE}" pid="4" name="GTS_PDFXVersion">
    <vt:lpwstr>PDF/X-4</vt:lpwstr>
  </property>
  <property fmtid="{D5CDD505-2E9C-101B-9397-08002B2CF9AE}" pid="5" name="LastSaved">
    <vt:filetime>2023-02-01T00:00:00Z</vt:filetime>
  </property>
  <property fmtid="{D5CDD505-2E9C-101B-9397-08002B2CF9AE}" pid="6" name="Producer">
    <vt:lpwstr>Adobe PDF Library 17.0</vt:lpwstr>
  </property>
</Properties>
</file>