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gif" ContentType="image/gif"/>
  <Default Extension="tiff" ContentType="image/tiff"/>
  <Default Extension="xlsx" ContentType="application/vnd.openxmlformats-officedocument.spreadsheetml.sheet"/>
  <Default Extension="jpg" ContentType="image/jpeg"/>
  <Default Extension="mp4" ContentType="video/unknown"/>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drawings/drawing2.xml" ContentType="application/vnd.openxmlformats-officedocument.drawingml.chartshape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Lst>
  <p:notesMasterIdLst>
    <p:notesMasterId r:id="rId68"/>
  </p:notesMasterIdLst>
  <p:handoutMasterIdLst>
    <p:handoutMasterId r:id="rId69"/>
  </p:handoutMasterIdLst>
  <p:sldIdLst>
    <p:sldId id="322" r:id="rId3"/>
    <p:sldId id="323" r:id="rId4"/>
    <p:sldId id="257" r:id="rId5"/>
    <p:sldId id="260" r:id="rId6"/>
    <p:sldId id="261" r:id="rId7"/>
    <p:sldId id="263" r:id="rId8"/>
    <p:sldId id="262" r:id="rId9"/>
    <p:sldId id="264" r:id="rId10"/>
    <p:sldId id="265" r:id="rId11"/>
    <p:sldId id="266" r:id="rId12"/>
    <p:sldId id="267" r:id="rId13"/>
    <p:sldId id="268" r:id="rId14"/>
    <p:sldId id="269" r:id="rId15"/>
    <p:sldId id="270" r:id="rId16"/>
    <p:sldId id="271" r:id="rId17"/>
    <p:sldId id="272" r:id="rId18"/>
    <p:sldId id="287"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8" r:id="rId34"/>
    <p:sldId id="289" r:id="rId35"/>
    <p:sldId id="290" r:id="rId36"/>
    <p:sldId id="291" r:id="rId37"/>
    <p:sldId id="292" r:id="rId38"/>
    <p:sldId id="294" r:id="rId39"/>
    <p:sldId id="295" r:id="rId40"/>
    <p:sldId id="296" r:id="rId41"/>
    <p:sldId id="297" r:id="rId42"/>
    <p:sldId id="298" r:id="rId43"/>
    <p:sldId id="299" r:id="rId44"/>
    <p:sldId id="300" r:id="rId45"/>
    <p:sldId id="301" r:id="rId46"/>
    <p:sldId id="302" r:id="rId47"/>
    <p:sldId id="324"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Lst>
  <p:sldSz cx="9144000" cy="6858000" type="screen4x3"/>
  <p:notesSz cx="6858000" cy="9144000"/>
  <p:defaultTex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47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Közepesen sötét stílus 2 – 1.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6408" autoAdjust="0"/>
  </p:normalViewPr>
  <p:slideViewPr>
    <p:cSldViewPr>
      <p:cViewPr>
        <p:scale>
          <a:sx n="136" d="100"/>
          <a:sy n="136" d="100"/>
        </p:scale>
        <p:origin x="1404" y="120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8388"/>
    </p:cViewPr>
  </p:sorterViewPr>
  <p:notesViewPr>
    <p:cSldViewPr>
      <p:cViewPr varScale="1">
        <p:scale>
          <a:sx n="67" d="100"/>
          <a:sy n="67" d="100"/>
        </p:scale>
        <p:origin x="-2796"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notesMaster" Target="notesMasters/notesMaster1.xml"/><Relationship Id="rId7" Type="http://schemas.openxmlformats.org/officeDocument/2006/relationships/slide" Target="slides/slide5.xml"/><Relationship Id="rId71"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C:\Users\Merkely%20Bela\Downloads\Budapest%20CRT_patient%20enrolment%20report_14March2019_FoldiE.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hu-H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3573487031700289"/>
          <c:y val="0.25272331154684097"/>
          <c:w val="0.32997118155619598"/>
          <c:h val="0.4989106753812636"/>
        </c:manualLayout>
      </c:layout>
      <c:pieChart>
        <c:varyColors val="1"/>
        <c:ser>
          <c:idx val="0"/>
          <c:order val="0"/>
          <c:tx>
            <c:strRef>
              <c:f>Sheet1!$A$2</c:f>
              <c:strCache>
                <c:ptCount val="1"/>
                <c:pt idx="0">
                  <c:v>East</c:v>
                </c:pt>
              </c:strCache>
            </c:strRef>
          </c:tx>
          <c:spPr>
            <a:solidFill>
              <a:srgbClr val="FF00FF"/>
            </a:solidFill>
            <a:ln w="17111">
              <a:solidFill>
                <a:schemeClr val="tx1"/>
              </a:solidFill>
              <a:prstDash val="solid"/>
            </a:ln>
          </c:spPr>
          <c:explosion val="3"/>
          <c:dPt>
            <c:idx val="0"/>
            <c:bubble3D val="0"/>
            <c:spPr>
              <a:solidFill>
                <a:srgbClr val="00B050"/>
              </a:solidFill>
              <a:ln w="17111">
                <a:solidFill>
                  <a:schemeClr val="tx1"/>
                </a:solidFill>
                <a:prstDash val="solid"/>
              </a:ln>
            </c:spPr>
            <c:extLst xmlns:c16r2="http://schemas.microsoft.com/office/drawing/2015/06/chart">
              <c:ext xmlns:c16="http://schemas.microsoft.com/office/drawing/2014/chart" uri="{C3380CC4-5D6E-409C-BE32-E72D297353CC}">
                <c16:uniqueId val="{00000001-71FA-4457-B70D-353CE8C0C4A6}"/>
              </c:ext>
            </c:extLst>
          </c:dPt>
          <c:dPt>
            <c:idx val="1"/>
            <c:bubble3D val="0"/>
            <c:spPr>
              <a:solidFill>
                <a:srgbClr val="FFFF00"/>
              </a:solidFill>
              <a:ln w="17111">
                <a:solidFill>
                  <a:schemeClr val="tx1"/>
                </a:solidFill>
                <a:prstDash val="solid"/>
              </a:ln>
            </c:spPr>
            <c:extLst xmlns:c16r2="http://schemas.microsoft.com/office/drawing/2015/06/chart">
              <c:ext xmlns:c16="http://schemas.microsoft.com/office/drawing/2014/chart" uri="{C3380CC4-5D6E-409C-BE32-E72D297353CC}">
                <c16:uniqueId val="{00000003-71FA-4457-B70D-353CE8C0C4A6}"/>
              </c:ext>
            </c:extLst>
          </c:dPt>
          <c:dPt>
            <c:idx val="2"/>
            <c:bubble3D val="0"/>
            <c:spPr>
              <a:solidFill>
                <a:srgbClr val="FF0000"/>
              </a:solidFill>
              <a:ln w="17111">
                <a:solidFill>
                  <a:schemeClr val="tx1"/>
                </a:solidFill>
                <a:prstDash val="solid"/>
              </a:ln>
            </c:spPr>
            <c:extLst xmlns:c16r2="http://schemas.microsoft.com/office/drawing/2015/06/chart">
              <c:ext xmlns:c16="http://schemas.microsoft.com/office/drawing/2014/chart" uri="{C3380CC4-5D6E-409C-BE32-E72D297353CC}">
                <c16:uniqueId val="{00000005-71FA-4457-B70D-353CE8C0C4A6}"/>
              </c:ext>
            </c:extLst>
          </c:dPt>
          <c:dLbls>
            <c:dLbl>
              <c:idx val="2"/>
              <c:layout>
                <c:manualLayout>
                  <c:x val="-1.9600976992668974E-2"/>
                  <c:y val="-2.5809607828854424E-4"/>
                </c:manualLayout>
              </c:layout>
              <c:showLegendKey val="0"/>
              <c:showVal val="1"/>
              <c:showCatName val="1"/>
              <c:showSerName val="0"/>
              <c:showPercent val="1"/>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05-71FA-4457-B70D-353CE8C0C4A6}"/>
                </c:ext>
              </c:extLst>
            </c:dLbl>
            <c:numFmt formatCode="0%" sourceLinked="0"/>
            <c:spPr>
              <a:noFill/>
              <a:ln w="34222">
                <a:noFill/>
              </a:ln>
            </c:spPr>
            <c:txPr>
              <a:bodyPr/>
              <a:lstStyle/>
              <a:p>
                <a:pPr>
                  <a:defRPr sz="1600" b="1" i="0" u="none" strike="noStrike" baseline="0">
                    <a:solidFill>
                      <a:schemeClr val="tx1"/>
                    </a:solidFill>
                    <a:latin typeface="Times New Roman"/>
                    <a:ea typeface="Times New Roman"/>
                    <a:cs typeface="Times New Roman"/>
                  </a:defRPr>
                </a:pPr>
                <a:endParaRPr lang="hu-HU"/>
              </a:p>
            </c:txPr>
            <c:showLegendKey val="0"/>
            <c:showVal val="1"/>
            <c:showCatName val="1"/>
            <c:showSerName val="0"/>
            <c:showPercent val="1"/>
            <c:showBubbleSize val="0"/>
            <c:showLeaderLines val="1"/>
            <c:extLst xmlns:c16r2="http://schemas.microsoft.com/office/drawing/2015/06/chart">
              <c:ext xmlns:c15="http://schemas.microsoft.com/office/drawing/2012/chart" uri="{CE6537A1-D6FC-4f65-9D91-7224C49458BB}">
                <c15:layout/>
              </c:ext>
            </c:extLst>
          </c:dLbls>
          <c:cat>
            <c:strRef>
              <c:f>Sheet1!$B$1:$D$1</c:f>
              <c:strCache>
                <c:ptCount val="3"/>
                <c:pt idx="0">
                  <c:v>LBBB</c:v>
                </c:pt>
                <c:pt idx="1">
                  <c:v>RBBB</c:v>
                </c:pt>
                <c:pt idx="2">
                  <c:v>IVCD</c:v>
                </c:pt>
              </c:strCache>
            </c:strRef>
          </c:cat>
          <c:val>
            <c:numRef>
              <c:f>Sheet1!$B$2:$D$2</c:f>
              <c:numCache>
                <c:formatCode>General</c:formatCode>
                <c:ptCount val="3"/>
                <c:pt idx="0">
                  <c:v>1281</c:v>
                </c:pt>
                <c:pt idx="1">
                  <c:v>228</c:v>
                </c:pt>
                <c:pt idx="2">
                  <c:v>306</c:v>
                </c:pt>
              </c:numCache>
            </c:numRef>
          </c:val>
          <c:extLst xmlns:c16r2="http://schemas.microsoft.com/office/drawing/2015/06/chart">
            <c:ext xmlns:c16="http://schemas.microsoft.com/office/drawing/2014/chart" uri="{C3380CC4-5D6E-409C-BE32-E72D297353CC}">
              <c16:uniqueId val="{00000006-71FA-4457-B70D-353CE8C0C4A6}"/>
            </c:ext>
          </c:extLst>
        </c:ser>
        <c:dLbls>
          <c:showLegendKey val="0"/>
          <c:showVal val="1"/>
          <c:showCatName val="1"/>
          <c:showSerName val="0"/>
          <c:showPercent val="1"/>
          <c:showBubbleSize val="0"/>
          <c:showLeaderLines val="1"/>
        </c:dLbls>
        <c:firstSliceAng val="0"/>
      </c:pieChart>
      <c:spPr>
        <a:noFill/>
        <a:ln w="34222">
          <a:noFill/>
        </a:ln>
      </c:spPr>
    </c:plotArea>
    <c:plotVisOnly val="1"/>
    <c:dispBlanksAs val="zero"/>
    <c:showDLblsOverMax val="0"/>
  </c:chart>
  <c:spPr>
    <a:noFill/>
    <a:ln>
      <a:noFill/>
    </a:ln>
  </c:spPr>
  <c:txPr>
    <a:bodyPr/>
    <a:lstStyle/>
    <a:p>
      <a:pPr>
        <a:defRPr sz="2425" b="1" i="0" u="none" strike="noStrike" baseline="0">
          <a:solidFill>
            <a:schemeClr val="tx1"/>
          </a:solidFill>
          <a:latin typeface="Times New Roman"/>
          <a:ea typeface="Times New Roman"/>
          <a:cs typeface="Times New Roman"/>
        </a:defRPr>
      </a:pPr>
      <a:endParaRPr lang="hu-HU"/>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hu-HU"/>
  <c:roundedCorners val="0"/>
  <mc:AlternateContent xmlns:mc="http://schemas.openxmlformats.org/markup-compatibility/2006">
    <mc:Choice xmlns:c14="http://schemas.microsoft.com/office/drawing/2007/8/2/chart" Requires="c14">
      <c14:style val="104"/>
    </mc:Choice>
    <mc:Fallback>
      <c:style val="4"/>
    </mc:Fallback>
  </mc:AlternateContent>
  <c:chart>
    <c:title>
      <c:tx>
        <c:rich>
          <a:bodyPr/>
          <a:lstStyle/>
          <a:p>
            <a:pPr algn="ctr">
              <a:defRPr/>
            </a:pPr>
            <a:r>
              <a:rPr lang="hu-HU" spc="200" baseline="0"/>
              <a:t>Enrollment</a:t>
            </a:r>
          </a:p>
        </c:rich>
      </c:tx>
      <c:layout>
        <c:manualLayout>
          <c:xMode val="edge"/>
          <c:yMode val="edge"/>
          <c:x val="0.53684072068347266"/>
          <c:y val="4.2218961306936038E-2"/>
        </c:manualLayout>
      </c:layout>
      <c:overlay val="0"/>
    </c:title>
    <c:autoTitleDeleted val="0"/>
    <c:plotArea>
      <c:layout>
        <c:manualLayout>
          <c:layoutTarget val="inner"/>
          <c:xMode val="edge"/>
          <c:yMode val="edge"/>
          <c:x val="0.25696404103247794"/>
          <c:y val="3.1619844378247053E-2"/>
          <c:w val="0.72262349828222694"/>
          <c:h val="0.75073558693094411"/>
        </c:manualLayout>
      </c:layout>
      <c:lineChart>
        <c:grouping val="standard"/>
        <c:varyColors val="0"/>
        <c:ser>
          <c:idx val="0"/>
          <c:order val="0"/>
          <c:tx>
            <c:strRef>
              <c:f>Enrollment!$B$2</c:f>
              <c:strCache>
                <c:ptCount val="1"/>
                <c:pt idx="0">
                  <c:v>Total No. of patients</c:v>
                </c:pt>
              </c:strCache>
            </c:strRef>
          </c:tx>
          <c:dLbls>
            <c:spPr>
              <a:noFill/>
              <a:ln>
                <a:noFill/>
              </a:ln>
              <a:effectLst/>
            </c:spPr>
            <c:txPr>
              <a:bodyPr/>
              <a:lstStyle/>
              <a:p>
                <a:pPr>
                  <a:defRPr sz="1200" b="1">
                    <a:solidFill>
                      <a:sysClr val="windowText" lastClr="000000"/>
                    </a:solidFill>
                  </a:defRPr>
                </a:pPr>
                <a:endParaRPr lang="hu-HU"/>
              </a:p>
            </c:txPr>
            <c:dLblPos val="t"/>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strRef>
              <c:f>Enrollment!$A$3:$A$20</c:f>
              <c:strCache>
                <c:ptCount val="18"/>
                <c:pt idx="0">
                  <c:v>2014.Q4</c:v>
                </c:pt>
                <c:pt idx="1">
                  <c:v>2015.Q1</c:v>
                </c:pt>
                <c:pt idx="2">
                  <c:v>2015.Q2</c:v>
                </c:pt>
                <c:pt idx="3">
                  <c:v>2015.Q3</c:v>
                </c:pt>
                <c:pt idx="4">
                  <c:v>2015.Q4</c:v>
                </c:pt>
                <c:pt idx="5">
                  <c:v>2016.Q1</c:v>
                </c:pt>
                <c:pt idx="6">
                  <c:v>2016.Q2</c:v>
                </c:pt>
                <c:pt idx="7">
                  <c:v>2016.Q3</c:v>
                </c:pt>
                <c:pt idx="8">
                  <c:v>2016.Q4</c:v>
                </c:pt>
                <c:pt idx="9">
                  <c:v>2017.Q1</c:v>
                </c:pt>
                <c:pt idx="10">
                  <c:v>2017.Q2</c:v>
                </c:pt>
                <c:pt idx="11">
                  <c:v>2017.Q3</c:v>
                </c:pt>
                <c:pt idx="12">
                  <c:v>2017.Q4</c:v>
                </c:pt>
                <c:pt idx="13">
                  <c:v>2018.Q1</c:v>
                </c:pt>
                <c:pt idx="14">
                  <c:v>2018.Q2</c:v>
                </c:pt>
                <c:pt idx="15">
                  <c:v>2018.Q3</c:v>
                </c:pt>
                <c:pt idx="16">
                  <c:v>2018.Q4</c:v>
                </c:pt>
                <c:pt idx="17">
                  <c:v>2019.Q1</c:v>
                </c:pt>
              </c:strCache>
            </c:strRef>
          </c:cat>
          <c:val>
            <c:numRef>
              <c:f>Enrollment!$B$3:$B$20</c:f>
              <c:numCache>
                <c:formatCode>General</c:formatCode>
                <c:ptCount val="18"/>
                <c:pt idx="0">
                  <c:v>2</c:v>
                </c:pt>
                <c:pt idx="1">
                  <c:v>9</c:v>
                </c:pt>
                <c:pt idx="2">
                  <c:v>18</c:v>
                </c:pt>
                <c:pt idx="3">
                  <c:v>26</c:v>
                </c:pt>
                <c:pt idx="4">
                  <c:v>41</c:v>
                </c:pt>
                <c:pt idx="5">
                  <c:v>55</c:v>
                </c:pt>
                <c:pt idx="6">
                  <c:v>69</c:v>
                </c:pt>
                <c:pt idx="7">
                  <c:v>81</c:v>
                </c:pt>
                <c:pt idx="8">
                  <c:v>99</c:v>
                </c:pt>
                <c:pt idx="9">
                  <c:v>112</c:v>
                </c:pt>
                <c:pt idx="10">
                  <c:v>126</c:v>
                </c:pt>
                <c:pt idx="11">
                  <c:v>142</c:v>
                </c:pt>
                <c:pt idx="12">
                  <c:v>159</c:v>
                </c:pt>
                <c:pt idx="13">
                  <c:v>180</c:v>
                </c:pt>
                <c:pt idx="14">
                  <c:v>196</c:v>
                </c:pt>
                <c:pt idx="15">
                  <c:v>207</c:v>
                </c:pt>
                <c:pt idx="16">
                  <c:v>224</c:v>
                </c:pt>
                <c:pt idx="17">
                  <c:v>240</c:v>
                </c:pt>
              </c:numCache>
            </c:numRef>
          </c:val>
          <c:smooth val="0"/>
          <c:extLst xmlns:c16r2="http://schemas.microsoft.com/office/drawing/2015/06/chart">
            <c:ext xmlns:c16="http://schemas.microsoft.com/office/drawing/2014/chart" uri="{C3380CC4-5D6E-409C-BE32-E72D297353CC}">
              <c16:uniqueId val="{00000000-51D7-4082-B4E1-334A7B07102E}"/>
            </c:ext>
          </c:extLst>
        </c:ser>
        <c:ser>
          <c:idx val="1"/>
          <c:order val="1"/>
          <c:tx>
            <c:strRef>
              <c:f>Enrollment!$D$2</c:f>
              <c:strCache>
                <c:ptCount val="1"/>
                <c:pt idx="0">
                  <c:v>Enrollment of Semmelweis University</c:v>
                </c:pt>
              </c:strCache>
            </c:strRef>
          </c:tx>
          <c:spPr>
            <a:ln>
              <a:solidFill>
                <a:srgbClr val="FFFF00"/>
              </a:solidFill>
            </a:ln>
          </c:spPr>
          <c:marker>
            <c:symbol val="square"/>
            <c:size val="7"/>
            <c:spPr>
              <a:solidFill>
                <a:srgbClr val="FFFF00"/>
              </a:solidFill>
              <a:ln>
                <a:solidFill>
                  <a:srgbClr val="FFFF00"/>
                </a:solidFill>
              </a:ln>
            </c:spPr>
          </c:marker>
          <c:dLbls>
            <c:dLbl>
              <c:idx val="0"/>
              <c:layout>
                <c:manualLayout>
                  <c:x val="3.0665687590680338E-17"/>
                  <c:y val="-1.2759170653907496E-2"/>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01-51D7-4082-B4E1-334A7B07102E}"/>
                </c:ext>
              </c:extLst>
            </c:dLbl>
            <c:spPr>
              <a:noFill/>
              <a:ln>
                <a:noFill/>
              </a:ln>
              <a:effectLst/>
            </c:spPr>
            <c:txPr>
              <a:bodyPr wrap="square" lIns="38100" tIns="19050" rIns="38100" bIns="19050" anchor="ctr">
                <a:spAutoFit/>
              </a:bodyPr>
              <a:lstStyle/>
              <a:p>
                <a:pPr>
                  <a:defRPr sz="1200" b="1"/>
                </a:pPr>
                <a:endParaRPr lang="hu-HU"/>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ext>
            </c:extLst>
          </c:dLbls>
          <c:cat>
            <c:strRef>
              <c:f>Enrollment!$A$3:$A$20</c:f>
              <c:strCache>
                <c:ptCount val="18"/>
                <c:pt idx="0">
                  <c:v>2014.Q4</c:v>
                </c:pt>
                <c:pt idx="1">
                  <c:v>2015.Q1</c:v>
                </c:pt>
                <c:pt idx="2">
                  <c:v>2015.Q2</c:v>
                </c:pt>
                <c:pt idx="3">
                  <c:v>2015.Q3</c:v>
                </c:pt>
                <c:pt idx="4">
                  <c:v>2015.Q4</c:v>
                </c:pt>
                <c:pt idx="5">
                  <c:v>2016.Q1</c:v>
                </c:pt>
                <c:pt idx="6">
                  <c:v>2016.Q2</c:v>
                </c:pt>
                <c:pt idx="7">
                  <c:v>2016.Q3</c:v>
                </c:pt>
                <c:pt idx="8">
                  <c:v>2016.Q4</c:v>
                </c:pt>
                <c:pt idx="9">
                  <c:v>2017.Q1</c:v>
                </c:pt>
                <c:pt idx="10">
                  <c:v>2017.Q2</c:v>
                </c:pt>
                <c:pt idx="11">
                  <c:v>2017.Q3</c:v>
                </c:pt>
                <c:pt idx="12">
                  <c:v>2017.Q4</c:v>
                </c:pt>
                <c:pt idx="13">
                  <c:v>2018.Q1</c:v>
                </c:pt>
                <c:pt idx="14">
                  <c:v>2018.Q2</c:v>
                </c:pt>
                <c:pt idx="15">
                  <c:v>2018.Q3</c:v>
                </c:pt>
                <c:pt idx="16">
                  <c:v>2018.Q4</c:v>
                </c:pt>
                <c:pt idx="17">
                  <c:v>2019.Q1</c:v>
                </c:pt>
              </c:strCache>
            </c:strRef>
          </c:cat>
          <c:val>
            <c:numRef>
              <c:f>Enrollment!$D$3:$D$20</c:f>
              <c:numCache>
                <c:formatCode>General</c:formatCode>
                <c:ptCount val="18"/>
                <c:pt idx="0">
                  <c:v>2</c:v>
                </c:pt>
                <c:pt idx="1">
                  <c:v>8</c:v>
                </c:pt>
                <c:pt idx="2">
                  <c:v>17</c:v>
                </c:pt>
                <c:pt idx="3">
                  <c:v>24</c:v>
                </c:pt>
                <c:pt idx="4">
                  <c:v>35</c:v>
                </c:pt>
                <c:pt idx="5">
                  <c:v>45</c:v>
                </c:pt>
                <c:pt idx="6">
                  <c:v>51</c:v>
                </c:pt>
                <c:pt idx="7">
                  <c:v>55</c:v>
                </c:pt>
                <c:pt idx="8">
                  <c:v>58</c:v>
                </c:pt>
                <c:pt idx="9">
                  <c:v>65</c:v>
                </c:pt>
                <c:pt idx="10">
                  <c:v>73</c:v>
                </c:pt>
                <c:pt idx="11">
                  <c:v>80</c:v>
                </c:pt>
                <c:pt idx="12">
                  <c:v>86</c:v>
                </c:pt>
                <c:pt idx="13">
                  <c:v>92</c:v>
                </c:pt>
                <c:pt idx="14">
                  <c:v>99</c:v>
                </c:pt>
                <c:pt idx="15">
                  <c:v>102</c:v>
                </c:pt>
                <c:pt idx="16">
                  <c:v>114</c:v>
                </c:pt>
                <c:pt idx="17">
                  <c:v>122</c:v>
                </c:pt>
              </c:numCache>
            </c:numRef>
          </c:val>
          <c:smooth val="0"/>
          <c:extLst xmlns:c16r2="http://schemas.microsoft.com/office/drawing/2015/06/chart">
            <c:ext xmlns:c16="http://schemas.microsoft.com/office/drawing/2014/chart" uri="{C3380CC4-5D6E-409C-BE32-E72D297353CC}">
              <c16:uniqueId val="{00000002-51D7-4082-B4E1-334A7B07102E}"/>
            </c:ext>
          </c:extLst>
        </c:ser>
        <c:ser>
          <c:idx val="2"/>
          <c:order val="2"/>
          <c:tx>
            <c:strRef>
              <c:f>Enrollment!$E$2</c:f>
              <c:strCache>
                <c:ptCount val="1"/>
                <c:pt idx="0">
                  <c:v>Enrollment of other active  sites</c:v>
                </c:pt>
              </c:strCache>
            </c:strRef>
          </c:tx>
          <c:spPr>
            <a:ln>
              <a:solidFill>
                <a:srgbClr val="92D050"/>
              </a:solidFill>
            </a:ln>
          </c:spPr>
          <c:marker>
            <c:spPr>
              <a:solidFill>
                <a:schemeClr val="accent3"/>
              </a:solidFill>
              <a:ln>
                <a:solidFill>
                  <a:srgbClr val="92D050"/>
                </a:solidFill>
              </a:ln>
            </c:spPr>
          </c:marker>
          <c:dLbls>
            <c:spPr>
              <a:noFill/>
              <a:ln>
                <a:noFill/>
              </a:ln>
              <a:effectLst/>
            </c:spPr>
            <c:txPr>
              <a:bodyPr wrap="square" lIns="38100" tIns="19050" rIns="38100" bIns="19050" anchor="ctr">
                <a:spAutoFit/>
              </a:bodyPr>
              <a:lstStyle/>
              <a:p>
                <a:pPr>
                  <a:defRPr sz="1200" b="1"/>
                </a:pPr>
                <a:endParaRPr lang="hu-HU"/>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ext>
            </c:extLst>
          </c:dLbls>
          <c:cat>
            <c:strRef>
              <c:f>Enrollment!$A$3:$A$20</c:f>
              <c:strCache>
                <c:ptCount val="18"/>
                <c:pt idx="0">
                  <c:v>2014.Q4</c:v>
                </c:pt>
                <c:pt idx="1">
                  <c:v>2015.Q1</c:v>
                </c:pt>
                <c:pt idx="2">
                  <c:v>2015.Q2</c:v>
                </c:pt>
                <c:pt idx="3">
                  <c:v>2015.Q3</c:v>
                </c:pt>
                <c:pt idx="4">
                  <c:v>2015.Q4</c:v>
                </c:pt>
                <c:pt idx="5">
                  <c:v>2016.Q1</c:v>
                </c:pt>
                <c:pt idx="6">
                  <c:v>2016.Q2</c:v>
                </c:pt>
                <c:pt idx="7">
                  <c:v>2016.Q3</c:v>
                </c:pt>
                <c:pt idx="8">
                  <c:v>2016.Q4</c:v>
                </c:pt>
                <c:pt idx="9">
                  <c:v>2017.Q1</c:v>
                </c:pt>
                <c:pt idx="10">
                  <c:v>2017.Q2</c:v>
                </c:pt>
                <c:pt idx="11">
                  <c:v>2017.Q3</c:v>
                </c:pt>
                <c:pt idx="12">
                  <c:v>2017.Q4</c:v>
                </c:pt>
                <c:pt idx="13">
                  <c:v>2018.Q1</c:v>
                </c:pt>
                <c:pt idx="14">
                  <c:v>2018.Q2</c:v>
                </c:pt>
                <c:pt idx="15">
                  <c:v>2018.Q3</c:v>
                </c:pt>
                <c:pt idx="16">
                  <c:v>2018.Q4</c:v>
                </c:pt>
                <c:pt idx="17">
                  <c:v>2019.Q1</c:v>
                </c:pt>
              </c:strCache>
            </c:strRef>
          </c:cat>
          <c:val>
            <c:numRef>
              <c:f>Enrollment!$E$3:$E$20</c:f>
              <c:numCache>
                <c:formatCode>General</c:formatCode>
                <c:ptCount val="18"/>
                <c:pt idx="0">
                  <c:v>0</c:v>
                </c:pt>
                <c:pt idx="1">
                  <c:v>1</c:v>
                </c:pt>
                <c:pt idx="2">
                  <c:v>1</c:v>
                </c:pt>
                <c:pt idx="3">
                  <c:v>2</c:v>
                </c:pt>
                <c:pt idx="4">
                  <c:v>6</c:v>
                </c:pt>
                <c:pt idx="5">
                  <c:v>10</c:v>
                </c:pt>
                <c:pt idx="6">
                  <c:v>18</c:v>
                </c:pt>
                <c:pt idx="7">
                  <c:v>26</c:v>
                </c:pt>
                <c:pt idx="8">
                  <c:v>41</c:v>
                </c:pt>
                <c:pt idx="9">
                  <c:v>47</c:v>
                </c:pt>
                <c:pt idx="10">
                  <c:v>53</c:v>
                </c:pt>
                <c:pt idx="11">
                  <c:v>62</c:v>
                </c:pt>
                <c:pt idx="12">
                  <c:v>73</c:v>
                </c:pt>
                <c:pt idx="13">
                  <c:v>88</c:v>
                </c:pt>
                <c:pt idx="14">
                  <c:v>97</c:v>
                </c:pt>
                <c:pt idx="15">
                  <c:v>105</c:v>
                </c:pt>
                <c:pt idx="16">
                  <c:v>110</c:v>
                </c:pt>
                <c:pt idx="17">
                  <c:v>118</c:v>
                </c:pt>
              </c:numCache>
            </c:numRef>
          </c:val>
          <c:smooth val="0"/>
          <c:extLst xmlns:c16r2="http://schemas.microsoft.com/office/drawing/2015/06/chart">
            <c:ext xmlns:c16="http://schemas.microsoft.com/office/drawing/2014/chart" uri="{C3380CC4-5D6E-409C-BE32-E72D297353CC}">
              <c16:uniqueId val="{00000003-51D7-4082-B4E1-334A7B07102E}"/>
            </c:ext>
          </c:extLst>
        </c:ser>
        <c:dLbls>
          <c:showLegendKey val="0"/>
          <c:showVal val="0"/>
          <c:showCatName val="0"/>
          <c:showSerName val="0"/>
          <c:showPercent val="0"/>
          <c:showBubbleSize val="0"/>
        </c:dLbls>
        <c:hiLowLines>
          <c:spPr>
            <a:ln>
              <a:noFill/>
            </a:ln>
          </c:spPr>
        </c:hiLowLines>
        <c:marker val="1"/>
        <c:smooth val="0"/>
        <c:axId val="121946880"/>
        <c:axId val="121948800"/>
      </c:lineChart>
      <c:catAx>
        <c:axId val="121946880"/>
        <c:scaling>
          <c:orientation val="minMax"/>
        </c:scaling>
        <c:delete val="0"/>
        <c:axPos val="b"/>
        <c:title>
          <c:tx>
            <c:rich>
              <a:bodyPr/>
              <a:lstStyle/>
              <a:p>
                <a:pPr>
                  <a:defRPr/>
                </a:pPr>
                <a:r>
                  <a:rPr lang="hu-HU" sz="1600" spc="500" baseline="0"/>
                  <a:t>TIME</a:t>
                </a:r>
              </a:p>
            </c:rich>
          </c:tx>
          <c:layout>
            <c:manualLayout>
              <c:xMode val="edge"/>
              <c:yMode val="edge"/>
              <c:x val="0.8572490788060585"/>
              <c:y val="0.72007363538918867"/>
            </c:manualLayout>
          </c:layout>
          <c:overlay val="0"/>
        </c:title>
        <c:numFmt formatCode="General" sourceLinked="0"/>
        <c:majorTickMark val="none"/>
        <c:minorTickMark val="none"/>
        <c:tickLblPos val="nextTo"/>
        <c:txPr>
          <a:bodyPr/>
          <a:lstStyle/>
          <a:p>
            <a:pPr>
              <a:defRPr sz="1100" baseline="0"/>
            </a:pPr>
            <a:endParaRPr lang="hu-HU"/>
          </a:p>
        </c:txPr>
        <c:crossAx val="121948800"/>
        <c:crosses val="autoZero"/>
        <c:auto val="0"/>
        <c:lblAlgn val="ctr"/>
        <c:lblOffset val="100"/>
        <c:noMultiLvlLbl val="0"/>
      </c:catAx>
      <c:valAx>
        <c:axId val="121948800"/>
        <c:scaling>
          <c:orientation val="minMax"/>
          <c:max val="240"/>
          <c:min val="0"/>
        </c:scaling>
        <c:delete val="0"/>
        <c:axPos val="l"/>
        <c:title>
          <c:tx>
            <c:rich>
              <a:bodyPr rot="0" vert="wordArtVert"/>
              <a:lstStyle/>
              <a:p>
                <a:pPr>
                  <a:defRPr/>
                </a:pPr>
                <a:r>
                  <a:rPr lang="hu-HU" sz="1400" spc="300" baseline="0" dirty="0"/>
                  <a:t>PATIENTS</a:t>
                </a:r>
              </a:p>
            </c:rich>
          </c:tx>
          <c:layout>
            <c:manualLayout>
              <c:xMode val="edge"/>
              <c:yMode val="edge"/>
              <c:x val="7.6141519501889965E-2"/>
              <c:y val="0.22828680218336928"/>
            </c:manualLayout>
          </c:layout>
          <c:overlay val="0"/>
        </c:title>
        <c:numFmt formatCode="General" sourceLinked="1"/>
        <c:majorTickMark val="out"/>
        <c:minorTickMark val="none"/>
        <c:tickLblPos val="nextTo"/>
        <c:spPr>
          <a:noFill/>
        </c:spPr>
        <c:crossAx val="121946880"/>
        <c:crosses val="autoZero"/>
        <c:crossBetween val="between"/>
        <c:majorUnit val="10"/>
        <c:minorUnit val="5"/>
      </c:valAx>
      <c:dTable>
        <c:showHorzBorder val="1"/>
        <c:showVertBorder val="1"/>
        <c:showOutline val="1"/>
        <c:showKeys val="0"/>
      </c:dTable>
      <c:spPr>
        <a:noFill/>
        <a:ln w="25400">
          <a:noFill/>
        </a:ln>
      </c:spPr>
    </c:plotArea>
    <c:plotVisOnly val="1"/>
    <c:dispBlanksAs val="gap"/>
    <c:showDLblsOverMax val="0"/>
  </c:chart>
  <c:externalData r:id="rId1">
    <c:autoUpdate val="0"/>
  </c:externalData>
  <c:userShapes r:id="rId2"/>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336043F-020A-4FCE-96DA-59E28CFC0572}"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GB"/>
        </a:p>
      </dgm:t>
    </dgm:pt>
    <dgm:pt modelId="{EEBED8E5-66DD-491F-BBFE-DF4E37C31A8E}">
      <dgm:prSet phldrT="[Text]" custT="1"/>
      <dgm:spPr>
        <a:solidFill>
          <a:schemeClr val="bg1">
            <a:lumMod val="95000"/>
          </a:schemeClr>
        </a:solidFill>
      </dgm:spPr>
      <dgm:t>
        <a:bodyPr/>
        <a:lstStyle/>
        <a:p>
          <a:r>
            <a:rPr lang="en-US" sz="1800" dirty="0" smtClean="0">
              <a:solidFill>
                <a:schemeClr val="tx1"/>
              </a:solidFill>
            </a:rPr>
            <a:t>Approximately 1–2% of the adult population in developed countries has HF, with the prevalence rising to ≥10% among persons </a:t>
          </a:r>
          <a:br>
            <a:rPr lang="en-US" sz="1800" dirty="0" smtClean="0">
              <a:solidFill>
                <a:schemeClr val="tx1"/>
              </a:solidFill>
            </a:rPr>
          </a:br>
          <a:r>
            <a:rPr lang="en-US" sz="1800" dirty="0" smtClean="0">
              <a:solidFill>
                <a:schemeClr val="tx1"/>
              </a:solidFill>
            </a:rPr>
            <a:t>70 years of age or older</a:t>
          </a:r>
          <a:r>
            <a:rPr lang="en-US" sz="1800" baseline="30000" dirty="0" smtClean="0">
              <a:solidFill>
                <a:schemeClr val="tx1"/>
              </a:solidFill>
            </a:rPr>
            <a:t>1</a:t>
          </a:r>
          <a:r>
            <a:rPr lang="en-US" sz="1800" dirty="0" smtClean="0">
              <a:solidFill>
                <a:schemeClr val="tx1"/>
              </a:solidFill>
            </a:rPr>
            <a:t>  </a:t>
          </a:r>
          <a:endParaRPr lang="en-GB" sz="1800" dirty="0">
            <a:solidFill>
              <a:schemeClr val="tx1"/>
            </a:solidFill>
          </a:endParaRPr>
        </a:p>
      </dgm:t>
    </dgm:pt>
    <dgm:pt modelId="{28D68397-A3C6-49AD-91BF-A4E03C9396D8}" type="parTrans" cxnId="{5D299DF6-A99C-42DF-BA7E-4C5DE51BC44E}">
      <dgm:prSet/>
      <dgm:spPr/>
      <dgm:t>
        <a:bodyPr/>
        <a:lstStyle/>
        <a:p>
          <a:endParaRPr lang="en-GB"/>
        </a:p>
      </dgm:t>
    </dgm:pt>
    <dgm:pt modelId="{B2638BDF-726C-494C-A02E-EA252A238DF1}" type="sibTrans" cxnId="{5D299DF6-A99C-42DF-BA7E-4C5DE51BC44E}">
      <dgm:prSet/>
      <dgm:spPr/>
      <dgm:t>
        <a:bodyPr/>
        <a:lstStyle/>
        <a:p>
          <a:endParaRPr lang="en-GB"/>
        </a:p>
      </dgm:t>
    </dgm:pt>
    <dgm:pt modelId="{9214076F-9C18-4C82-A962-6C109303E821}">
      <dgm:prSet phldrT="[Text]" custT="1"/>
      <dgm:spPr>
        <a:solidFill>
          <a:schemeClr val="accent2">
            <a:lumMod val="20000"/>
            <a:lumOff val="80000"/>
          </a:schemeClr>
        </a:solidFill>
      </dgm:spPr>
      <dgm:t>
        <a:bodyPr/>
        <a:lstStyle/>
        <a:p>
          <a:r>
            <a:rPr lang="en-GB" altLang="en-US" sz="1800" dirty="0" smtClean="0">
              <a:solidFill>
                <a:srgbClr val="474749"/>
              </a:solidFill>
              <a:latin typeface="+mn-lt"/>
            </a:rPr>
            <a:t>Over 650,000 new cases of HF are diagnosed annually in the USA</a:t>
          </a:r>
          <a:r>
            <a:rPr lang="en-GB" altLang="en-US" sz="1800" baseline="50000" dirty="0" smtClean="0">
              <a:solidFill>
                <a:srgbClr val="474749"/>
              </a:solidFill>
              <a:latin typeface="+mn-lt"/>
            </a:rPr>
            <a:t>2 </a:t>
          </a:r>
          <a:r>
            <a:rPr lang="en-GB" altLang="en-US" sz="1800" baseline="0" dirty="0" smtClean="0">
              <a:solidFill>
                <a:srgbClr val="474749"/>
              </a:solidFill>
              <a:latin typeface="+mn-lt"/>
            </a:rPr>
            <a:t>and more than 25,000 new cases are reported every year in the UK</a:t>
          </a:r>
          <a:r>
            <a:rPr lang="en-GB" altLang="en-US" sz="1800" baseline="30000" dirty="0" smtClean="0">
              <a:solidFill>
                <a:srgbClr val="474749"/>
              </a:solidFill>
              <a:latin typeface="+mn-lt"/>
            </a:rPr>
            <a:t>3</a:t>
          </a:r>
          <a:endParaRPr lang="en-GB" sz="1800" baseline="30000" dirty="0">
            <a:solidFill>
              <a:srgbClr val="474749"/>
            </a:solidFill>
          </a:endParaRPr>
        </a:p>
      </dgm:t>
    </dgm:pt>
    <dgm:pt modelId="{789F46D0-0E01-46E8-94CD-0162CAE61E54}" type="parTrans" cxnId="{D9230349-E059-41B9-9D10-1A3AB235D83C}">
      <dgm:prSet/>
      <dgm:spPr/>
      <dgm:t>
        <a:bodyPr/>
        <a:lstStyle/>
        <a:p>
          <a:endParaRPr lang="en-GB"/>
        </a:p>
      </dgm:t>
    </dgm:pt>
    <dgm:pt modelId="{84D3AC96-AB07-4450-A1C5-31A0B43D1F24}" type="sibTrans" cxnId="{D9230349-E059-41B9-9D10-1A3AB235D83C}">
      <dgm:prSet/>
      <dgm:spPr/>
      <dgm:t>
        <a:bodyPr/>
        <a:lstStyle/>
        <a:p>
          <a:endParaRPr lang="en-GB"/>
        </a:p>
      </dgm:t>
    </dgm:pt>
    <dgm:pt modelId="{57404091-E351-437B-BE1C-D635AD73F8B0}">
      <dgm:prSet phldrT="[Text]" custT="1"/>
      <dgm:spPr>
        <a:solidFill>
          <a:schemeClr val="tx2">
            <a:lumMod val="20000"/>
            <a:lumOff val="80000"/>
          </a:schemeClr>
        </a:solidFill>
      </dgm:spPr>
      <dgm:t>
        <a:bodyPr/>
        <a:lstStyle/>
        <a:p>
          <a:r>
            <a:rPr lang="en-GB" sz="1800" b="0" dirty="0" smtClean="0">
              <a:solidFill>
                <a:srgbClr val="474749"/>
              </a:solidFill>
            </a:rPr>
            <a:t>The</a:t>
          </a:r>
          <a:r>
            <a:rPr lang="en-GB" sz="1800" b="0" baseline="0" dirty="0" smtClean="0">
              <a:solidFill>
                <a:srgbClr val="474749"/>
              </a:solidFill>
            </a:rPr>
            <a:t> mortality rate for patients with chronic HF is as high as 50% at 5 years post-diagnosis</a:t>
          </a:r>
          <a:r>
            <a:rPr lang="en-GB" sz="1800" b="0" baseline="30000" dirty="0" smtClean="0">
              <a:solidFill>
                <a:srgbClr val="474749"/>
              </a:solidFill>
            </a:rPr>
            <a:t>4–5</a:t>
          </a:r>
          <a:r>
            <a:rPr lang="en-GB" sz="1800" b="0" baseline="0" dirty="0" smtClean="0">
              <a:solidFill>
                <a:srgbClr val="474749"/>
              </a:solidFill>
            </a:rPr>
            <a:t> </a:t>
          </a:r>
          <a:endParaRPr lang="en-GB" sz="1800" b="0" dirty="0">
            <a:solidFill>
              <a:srgbClr val="474749"/>
            </a:solidFill>
          </a:endParaRPr>
        </a:p>
      </dgm:t>
    </dgm:pt>
    <dgm:pt modelId="{C79368A0-5C70-4E10-AB76-1C5ED6370618}" type="parTrans" cxnId="{3E1392C5-FFD0-4CD6-AA7E-E2C30FB5AE1F}">
      <dgm:prSet/>
      <dgm:spPr/>
      <dgm:t>
        <a:bodyPr/>
        <a:lstStyle/>
        <a:p>
          <a:endParaRPr lang="en-GB"/>
        </a:p>
      </dgm:t>
    </dgm:pt>
    <dgm:pt modelId="{DB1FF503-7C9D-433E-B8DC-18584BFA9AB8}" type="sibTrans" cxnId="{3E1392C5-FFD0-4CD6-AA7E-E2C30FB5AE1F}">
      <dgm:prSet/>
      <dgm:spPr/>
      <dgm:t>
        <a:bodyPr/>
        <a:lstStyle/>
        <a:p>
          <a:endParaRPr lang="en-GB"/>
        </a:p>
      </dgm:t>
    </dgm:pt>
    <dgm:pt modelId="{499447E0-A4D1-43A7-B886-DF8DCB1C15DE}" type="pres">
      <dgm:prSet presAssocID="{B336043F-020A-4FCE-96DA-59E28CFC0572}" presName="Name0" presStyleCnt="0">
        <dgm:presLayoutVars>
          <dgm:chMax val="7"/>
          <dgm:chPref val="7"/>
          <dgm:dir/>
        </dgm:presLayoutVars>
      </dgm:prSet>
      <dgm:spPr/>
      <dgm:t>
        <a:bodyPr/>
        <a:lstStyle/>
        <a:p>
          <a:endParaRPr lang="en-GB"/>
        </a:p>
      </dgm:t>
    </dgm:pt>
    <dgm:pt modelId="{0D0C9940-4E94-47B9-A8E8-4169B4F07997}" type="pres">
      <dgm:prSet presAssocID="{B336043F-020A-4FCE-96DA-59E28CFC0572}" presName="Name1" presStyleCnt="0"/>
      <dgm:spPr/>
    </dgm:pt>
    <dgm:pt modelId="{56CF9642-F50B-4F8C-ACF8-C6B60A6ACC85}" type="pres">
      <dgm:prSet presAssocID="{B336043F-020A-4FCE-96DA-59E28CFC0572}" presName="cycle" presStyleCnt="0"/>
      <dgm:spPr/>
    </dgm:pt>
    <dgm:pt modelId="{B21AE88F-21AB-4862-9BA9-B8EEBB27401B}" type="pres">
      <dgm:prSet presAssocID="{B336043F-020A-4FCE-96DA-59E28CFC0572}" presName="srcNode" presStyleLbl="node1" presStyleIdx="0" presStyleCnt="3"/>
      <dgm:spPr/>
    </dgm:pt>
    <dgm:pt modelId="{3361B8DA-8101-4D8E-ADE4-A67A2C9839A8}" type="pres">
      <dgm:prSet presAssocID="{B336043F-020A-4FCE-96DA-59E28CFC0572}" presName="conn" presStyleLbl="parChTrans1D2" presStyleIdx="0" presStyleCnt="1"/>
      <dgm:spPr/>
      <dgm:t>
        <a:bodyPr/>
        <a:lstStyle/>
        <a:p>
          <a:endParaRPr lang="en-GB"/>
        </a:p>
      </dgm:t>
    </dgm:pt>
    <dgm:pt modelId="{21DFDB02-FBFB-4829-B02A-B9635ABBC4B5}" type="pres">
      <dgm:prSet presAssocID="{B336043F-020A-4FCE-96DA-59E28CFC0572}" presName="extraNode" presStyleLbl="node1" presStyleIdx="0" presStyleCnt="3"/>
      <dgm:spPr/>
    </dgm:pt>
    <dgm:pt modelId="{E21E91BE-4704-4D85-B405-71E35355D299}" type="pres">
      <dgm:prSet presAssocID="{B336043F-020A-4FCE-96DA-59E28CFC0572}" presName="dstNode" presStyleLbl="node1" presStyleIdx="0" presStyleCnt="3"/>
      <dgm:spPr/>
    </dgm:pt>
    <dgm:pt modelId="{1A1B06F1-908F-4AD9-9373-F338F09CB0DC}" type="pres">
      <dgm:prSet presAssocID="{EEBED8E5-66DD-491F-BBFE-DF4E37C31A8E}" presName="text_1" presStyleLbl="node1" presStyleIdx="0" presStyleCnt="3">
        <dgm:presLayoutVars>
          <dgm:bulletEnabled val="1"/>
        </dgm:presLayoutVars>
      </dgm:prSet>
      <dgm:spPr/>
      <dgm:t>
        <a:bodyPr/>
        <a:lstStyle/>
        <a:p>
          <a:endParaRPr lang="en-GB"/>
        </a:p>
      </dgm:t>
    </dgm:pt>
    <dgm:pt modelId="{5BC4536A-A8B6-4993-980C-499BF69E58CA}" type="pres">
      <dgm:prSet presAssocID="{EEBED8E5-66DD-491F-BBFE-DF4E37C31A8E}" presName="accent_1" presStyleCnt="0"/>
      <dgm:spPr/>
    </dgm:pt>
    <dgm:pt modelId="{54A3212B-FBFA-476A-996E-B8A0B406D8A6}" type="pres">
      <dgm:prSet presAssocID="{EEBED8E5-66DD-491F-BBFE-DF4E37C31A8E}" presName="accentRepeatNode" presStyleLbl="solidFgAcc1" presStyleIdx="0" presStyleCnt="3"/>
      <dgm:spPr>
        <a:ln>
          <a:solidFill>
            <a:schemeClr val="bg1">
              <a:lumMod val="50000"/>
            </a:schemeClr>
          </a:solidFill>
        </a:ln>
      </dgm:spPr>
      <dgm:t>
        <a:bodyPr/>
        <a:lstStyle/>
        <a:p>
          <a:endParaRPr lang="en-GB"/>
        </a:p>
      </dgm:t>
    </dgm:pt>
    <dgm:pt modelId="{054C759E-6E52-4EF9-B451-E93B091EC685}" type="pres">
      <dgm:prSet presAssocID="{9214076F-9C18-4C82-A962-6C109303E821}" presName="text_2" presStyleLbl="node1" presStyleIdx="1" presStyleCnt="3">
        <dgm:presLayoutVars>
          <dgm:bulletEnabled val="1"/>
        </dgm:presLayoutVars>
      </dgm:prSet>
      <dgm:spPr/>
      <dgm:t>
        <a:bodyPr/>
        <a:lstStyle/>
        <a:p>
          <a:endParaRPr lang="en-GB"/>
        </a:p>
      </dgm:t>
    </dgm:pt>
    <dgm:pt modelId="{A7683757-FDCD-4F2B-8C82-48BFC601D936}" type="pres">
      <dgm:prSet presAssocID="{9214076F-9C18-4C82-A962-6C109303E821}" presName="accent_2" presStyleCnt="0"/>
      <dgm:spPr/>
    </dgm:pt>
    <dgm:pt modelId="{B25DEE0D-A2F9-410B-88D6-C09E5BDD27F2}" type="pres">
      <dgm:prSet presAssocID="{9214076F-9C18-4C82-A962-6C109303E821}" presName="accentRepeatNode" presStyleLbl="solidFgAcc1" presStyleIdx="1" presStyleCnt="3"/>
      <dgm:spPr>
        <a:ln>
          <a:solidFill>
            <a:schemeClr val="accent1"/>
          </a:solidFill>
        </a:ln>
      </dgm:spPr>
      <dgm:t>
        <a:bodyPr/>
        <a:lstStyle/>
        <a:p>
          <a:endParaRPr lang="en-GB"/>
        </a:p>
      </dgm:t>
    </dgm:pt>
    <dgm:pt modelId="{FD194C6E-EA69-45D9-851C-42BF7533BF06}" type="pres">
      <dgm:prSet presAssocID="{57404091-E351-437B-BE1C-D635AD73F8B0}" presName="text_3" presStyleLbl="node1" presStyleIdx="2" presStyleCnt="3">
        <dgm:presLayoutVars>
          <dgm:bulletEnabled val="1"/>
        </dgm:presLayoutVars>
      </dgm:prSet>
      <dgm:spPr/>
      <dgm:t>
        <a:bodyPr/>
        <a:lstStyle/>
        <a:p>
          <a:endParaRPr lang="en-GB"/>
        </a:p>
      </dgm:t>
    </dgm:pt>
    <dgm:pt modelId="{A1772733-9EAD-47F3-A5DA-92A89DCF10D8}" type="pres">
      <dgm:prSet presAssocID="{57404091-E351-437B-BE1C-D635AD73F8B0}" presName="accent_3" presStyleCnt="0"/>
      <dgm:spPr/>
    </dgm:pt>
    <dgm:pt modelId="{1B4514AD-D95F-49E9-B3E1-9F7B4FB6E39A}" type="pres">
      <dgm:prSet presAssocID="{57404091-E351-437B-BE1C-D635AD73F8B0}" presName="accentRepeatNode" presStyleLbl="solidFgAcc1" presStyleIdx="2" presStyleCnt="3"/>
      <dgm:spPr>
        <a:ln>
          <a:solidFill>
            <a:schemeClr val="tx2"/>
          </a:solidFill>
        </a:ln>
      </dgm:spPr>
      <dgm:t>
        <a:bodyPr/>
        <a:lstStyle/>
        <a:p>
          <a:endParaRPr lang="en-GB"/>
        </a:p>
      </dgm:t>
    </dgm:pt>
  </dgm:ptLst>
  <dgm:cxnLst>
    <dgm:cxn modelId="{3E1392C5-FFD0-4CD6-AA7E-E2C30FB5AE1F}" srcId="{B336043F-020A-4FCE-96DA-59E28CFC0572}" destId="{57404091-E351-437B-BE1C-D635AD73F8B0}" srcOrd="2" destOrd="0" parTransId="{C79368A0-5C70-4E10-AB76-1C5ED6370618}" sibTransId="{DB1FF503-7C9D-433E-B8DC-18584BFA9AB8}"/>
    <dgm:cxn modelId="{86929D2F-9BB7-4D39-A88C-0AF174CCF95B}" type="presOf" srcId="{9214076F-9C18-4C82-A962-6C109303E821}" destId="{054C759E-6E52-4EF9-B451-E93B091EC685}" srcOrd="0" destOrd="0" presId="urn:microsoft.com/office/officeart/2008/layout/VerticalCurvedList"/>
    <dgm:cxn modelId="{E469E4C5-E398-4572-A3C9-59405213C761}" type="presOf" srcId="{B2638BDF-726C-494C-A02E-EA252A238DF1}" destId="{3361B8DA-8101-4D8E-ADE4-A67A2C9839A8}" srcOrd="0" destOrd="0" presId="urn:microsoft.com/office/officeart/2008/layout/VerticalCurvedList"/>
    <dgm:cxn modelId="{5D299DF6-A99C-42DF-BA7E-4C5DE51BC44E}" srcId="{B336043F-020A-4FCE-96DA-59E28CFC0572}" destId="{EEBED8E5-66DD-491F-BBFE-DF4E37C31A8E}" srcOrd="0" destOrd="0" parTransId="{28D68397-A3C6-49AD-91BF-A4E03C9396D8}" sibTransId="{B2638BDF-726C-494C-A02E-EA252A238DF1}"/>
    <dgm:cxn modelId="{D9230349-E059-41B9-9D10-1A3AB235D83C}" srcId="{B336043F-020A-4FCE-96DA-59E28CFC0572}" destId="{9214076F-9C18-4C82-A962-6C109303E821}" srcOrd="1" destOrd="0" parTransId="{789F46D0-0E01-46E8-94CD-0162CAE61E54}" sibTransId="{84D3AC96-AB07-4450-A1C5-31A0B43D1F24}"/>
    <dgm:cxn modelId="{6612526D-A745-4E78-9CA9-FDBB556312AE}" type="presOf" srcId="{57404091-E351-437B-BE1C-D635AD73F8B0}" destId="{FD194C6E-EA69-45D9-851C-42BF7533BF06}" srcOrd="0" destOrd="0" presId="urn:microsoft.com/office/officeart/2008/layout/VerticalCurvedList"/>
    <dgm:cxn modelId="{F0974B00-3B95-4B81-A6C1-B8857C832DB2}" type="presOf" srcId="{EEBED8E5-66DD-491F-BBFE-DF4E37C31A8E}" destId="{1A1B06F1-908F-4AD9-9373-F338F09CB0DC}" srcOrd="0" destOrd="0" presId="urn:microsoft.com/office/officeart/2008/layout/VerticalCurvedList"/>
    <dgm:cxn modelId="{0F319349-7A24-4867-BA9E-E4B4B3462160}" type="presOf" srcId="{B336043F-020A-4FCE-96DA-59E28CFC0572}" destId="{499447E0-A4D1-43A7-B886-DF8DCB1C15DE}" srcOrd="0" destOrd="0" presId="urn:microsoft.com/office/officeart/2008/layout/VerticalCurvedList"/>
    <dgm:cxn modelId="{C5C0DCE1-1ED9-45F1-8BFA-7E563A8303D8}" type="presParOf" srcId="{499447E0-A4D1-43A7-B886-DF8DCB1C15DE}" destId="{0D0C9940-4E94-47B9-A8E8-4169B4F07997}" srcOrd="0" destOrd="0" presId="urn:microsoft.com/office/officeart/2008/layout/VerticalCurvedList"/>
    <dgm:cxn modelId="{AF2246C5-6013-45EA-AD24-9535E40C3961}" type="presParOf" srcId="{0D0C9940-4E94-47B9-A8E8-4169B4F07997}" destId="{56CF9642-F50B-4F8C-ACF8-C6B60A6ACC85}" srcOrd="0" destOrd="0" presId="urn:microsoft.com/office/officeart/2008/layout/VerticalCurvedList"/>
    <dgm:cxn modelId="{8E4AA0FB-A5EB-4E27-9D56-6FA63912D6F3}" type="presParOf" srcId="{56CF9642-F50B-4F8C-ACF8-C6B60A6ACC85}" destId="{B21AE88F-21AB-4862-9BA9-B8EEBB27401B}" srcOrd="0" destOrd="0" presId="urn:microsoft.com/office/officeart/2008/layout/VerticalCurvedList"/>
    <dgm:cxn modelId="{704D2C6C-C57E-42BD-BA3F-38532F34BD9D}" type="presParOf" srcId="{56CF9642-F50B-4F8C-ACF8-C6B60A6ACC85}" destId="{3361B8DA-8101-4D8E-ADE4-A67A2C9839A8}" srcOrd="1" destOrd="0" presId="urn:microsoft.com/office/officeart/2008/layout/VerticalCurvedList"/>
    <dgm:cxn modelId="{CBC15B13-6DE8-4732-810C-F7572CFB547D}" type="presParOf" srcId="{56CF9642-F50B-4F8C-ACF8-C6B60A6ACC85}" destId="{21DFDB02-FBFB-4829-B02A-B9635ABBC4B5}" srcOrd="2" destOrd="0" presId="urn:microsoft.com/office/officeart/2008/layout/VerticalCurvedList"/>
    <dgm:cxn modelId="{3DF447BE-3C8A-4359-A27C-66576F2F73FB}" type="presParOf" srcId="{56CF9642-F50B-4F8C-ACF8-C6B60A6ACC85}" destId="{E21E91BE-4704-4D85-B405-71E35355D299}" srcOrd="3" destOrd="0" presId="urn:microsoft.com/office/officeart/2008/layout/VerticalCurvedList"/>
    <dgm:cxn modelId="{9F30E19A-B364-4A0B-8E3D-C8E333C9ECBE}" type="presParOf" srcId="{0D0C9940-4E94-47B9-A8E8-4169B4F07997}" destId="{1A1B06F1-908F-4AD9-9373-F338F09CB0DC}" srcOrd="1" destOrd="0" presId="urn:microsoft.com/office/officeart/2008/layout/VerticalCurvedList"/>
    <dgm:cxn modelId="{30DC3085-3EF4-4125-8F1E-1981F4EDC340}" type="presParOf" srcId="{0D0C9940-4E94-47B9-A8E8-4169B4F07997}" destId="{5BC4536A-A8B6-4993-980C-499BF69E58CA}" srcOrd="2" destOrd="0" presId="urn:microsoft.com/office/officeart/2008/layout/VerticalCurvedList"/>
    <dgm:cxn modelId="{42DD937F-0CC9-466B-8853-4D13ED552B05}" type="presParOf" srcId="{5BC4536A-A8B6-4993-980C-499BF69E58CA}" destId="{54A3212B-FBFA-476A-996E-B8A0B406D8A6}" srcOrd="0" destOrd="0" presId="urn:microsoft.com/office/officeart/2008/layout/VerticalCurvedList"/>
    <dgm:cxn modelId="{173548DF-FF59-4E4A-9942-8E3FCC1CF32D}" type="presParOf" srcId="{0D0C9940-4E94-47B9-A8E8-4169B4F07997}" destId="{054C759E-6E52-4EF9-B451-E93B091EC685}" srcOrd="3" destOrd="0" presId="urn:microsoft.com/office/officeart/2008/layout/VerticalCurvedList"/>
    <dgm:cxn modelId="{75049783-640D-4654-A26E-43DEB61F2477}" type="presParOf" srcId="{0D0C9940-4E94-47B9-A8E8-4169B4F07997}" destId="{A7683757-FDCD-4F2B-8C82-48BFC601D936}" srcOrd="4" destOrd="0" presId="urn:microsoft.com/office/officeart/2008/layout/VerticalCurvedList"/>
    <dgm:cxn modelId="{9DE8EBED-0BF5-49DD-B46E-B3D6A68E3268}" type="presParOf" srcId="{A7683757-FDCD-4F2B-8C82-48BFC601D936}" destId="{B25DEE0D-A2F9-410B-88D6-C09E5BDD27F2}" srcOrd="0" destOrd="0" presId="urn:microsoft.com/office/officeart/2008/layout/VerticalCurvedList"/>
    <dgm:cxn modelId="{BFA18C56-C2B4-4F85-BDE1-9D5C8BEF960F}" type="presParOf" srcId="{0D0C9940-4E94-47B9-A8E8-4169B4F07997}" destId="{FD194C6E-EA69-45D9-851C-42BF7533BF06}" srcOrd="5" destOrd="0" presId="urn:microsoft.com/office/officeart/2008/layout/VerticalCurvedList"/>
    <dgm:cxn modelId="{CE0CA638-AD31-4CE9-B589-6733F0D23991}" type="presParOf" srcId="{0D0C9940-4E94-47B9-A8E8-4169B4F07997}" destId="{A1772733-9EAD-47F3-A5DA-92A89DCF10D8}" srcOrd="6" destOrd="0" presId="urn:microsoft.com/office/officeart/2008/layout/VerticalCurvedList"/>
    <dgm:cxn modelId="{89D9ED4D-1028-4497-BECA-C1D47AEBBE7C}" type="presParOf" srcId="{A1772733-9EAD-47F3-A5DA-92A89DCF10D8}" destId="{1B4514AD-D95F-49E9-B3E1-9F7B4FB6E39A}"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61B8DA-8101-4D8E-ADE4-A67A2C9839A8}">
      <dsp:nvSpPr>
        <dsp:cNvPr id="0" name=""/>
        <dsp:cNvSpPr/>
      </dsp:nvSpPr>
      <dsp:spPr>
        <a:xfrm>
          <a:off x="-5143535" y="-787911"/>
          <a:ext cx="6125310" cy="6125310"/>
        </a:xfrm>
        <a:prstGeom prst="blockArc">
          <a:avLst>
            <a:gd name="adj1" fmla="val 18900000"/>
            <a:gd name="adj2" fmla="val 2700000"/>
            <a:gd name="adj3" fmla="val 353"/>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A1B06F1-908F-4AD9-9373-F338F09CB0DC}">
      <dsp:nvSpPr>
        <dsp:cNvPr id="0" name=""/>
        <dsp:cNvSpPr/>
      </dsp:nvSpPr>
      <dsp:spPr>
        <a:xfrm>
          <a:off x="631468" y="454948"/>
          <a:ext cx="7910212" cy="909897"/>
        </a:xfrm>
        <a:prstGeom prst="rect">
          <a:avLst/>
        </a:prstGeom>
        <a:solidFill>
          <a:schemeClr val="bg1">
            <a:lumMod val="9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2231" tIns="45720" rIns="45720" bIns="45720" numCol="1" spcCol="1270" anchor="ctr" anchorCtr="0">
          <a:noAutofit/>
        </a:bodyPr>
        <a:lstStyle/>
        <a:p>
          <a:pPr lvl="0" algn="l" defTabSz="800100">
            <a:lnSpc>
              <a:spcPct val="90000"/>
            </a:lnSpc>
            <a:spcBef>
              <a:spcPct val="0"/>
            </a:spcBef>
            <a:spcAft>
              <a:spcPct val="35000"/>
            </a:spcAft>
          </a:pPr>
          <a:r>
            <a:rPr lang="en-US" sz="1800" kern="1200" dirty="0" smtClean="0">
              <a:solidFill>
                <a:schemeClr val="tx1"/>
              </a:solidFill>
            </a:rPr>
            <a:t>Approximately 1–2% of the adult population in developed countries has HF, with the prevalence rising to ≥10% among persons </a:t>
          </a:r>
          <a:br>
            <a:rPr lang="en-US" sz="1800" kern="1200" dirty="0" smtClean="0">
              <a:solidFill>
                <a:schemeClr val="tx1"/>
              </a:solidFill>
            </a:rPr>
          </a:br>
          <a:r>
            <a:rPr lang="en-US" sz="1800" kern="1200" dirty="0" smtClean="0">
              <a:solidFill>
                <a:schemeClr val="tx1"/>
              </a:solidFill>
            </a:rPr>
            <a:t>70 years of age or older</a:t>
          </a:r>
          <a:r>
            <a:rPr lang="en-US" sz="1800" kern="1200" baseline="30000" dirty="0" smtClean="0">
              <a:solidFill>
                <a:schemeClr val="tx1"/>
              </a:solidFill>
            </a:rPr>
            <a:t>1</a:t>
          </a:r>
          <a:r>
            <a:rPr lang="en-US" sz="1800" kern="1200" dirty="0" smtClean="0">
              <a:solidFill>
                <a:schemeClr val="tx1"/>
              </a:solidFill>
            </a:rPr>
            <a:t>  </a:t>
          </a:r>
          <a:endParaRPr lang="en-GB" sz="1800" kern="1200" dirty="0">
            <a:solidFill>
              <a:schemeClr val="tx1"/>
            </a:solidFill>
          </a:endParaRPr>
        </a:p>
      </dsp:txBody>
      <dsp:txXfrm>
        <a:off x="631468" y="454948"/>
        <a:ext cx="7910212" cy="909897"/>
      </dsp:txXfrm>
    </dsp:sp>
    <dsp:sp modelId="{54A3212B-FBFA-476A-996E-B8A0B406D8A6}">
      <dsp:nvSpPr>
        <dsp:cNvPr id="0" name=""/>
        <dsp:cNvSpPr/>
      </dsp:nvSpPr>
      <dsp:spPr>
        <a:xfrm>
          <a:off x="62782" y="341211"/>
          <a:ext cx="1137371" cy="1137371"/>
        </a:xfrm>
        <a:prstGeom prst="ellipse">
          <a:avLst/>
        </a:prstGeom>
        <a:solidFill>
          <a:schemeClr val="lt1">
            <a:hueOff val="0"/>
            <a:satOff val="0"/>
            <a:lumOff val="0"/>
            <a:alphaOff val="0"/>
          </a:schemeClr>
        </a:solidFill>
        <a:ln w="25400" cap="flat" cmpd="sng" algn="ctr">
          <a:solidFill>
            <a:schemeClr val="bg1">
              <a:lumMod val="50000"/>
            </a:schemeClr>
          </a:solidFill>
          <a:prstDash val="solid"/>
        </a:ln>
        <a:effectLst/>
      </dsp:spPr>
      <dsp:style>
        <a:lnRef idx="2">
          <a:scrgbClr r="0" g="0" b="0"/>
        </a:lnRef>
        <a:fillRef idx="1">
          <a:scrgbClr r="0" g="0" b="0"/>
        </a:fillRef>
        <a:effectRef idx="0">
          <a:scrgbClr r="0" g="0" b="0"/>
        </a:effectRef>
        <a:fontRef idx="minor"/>
      </dsp:style>
    </dsp:sp>
    <dsp:sp modelId="{054C759E-6E52-4EF9-B451-E93B091EC685}">
      <dsp:nvSpPr>
        <dsp:cNvPr id="0" name=""/>
        <dsp:cNvSpPr/>
      </dsp:nvSpPr>
      <dsp:spPr>
        <a:xfrm>
          <a:off x="962216" y="1819794"/>
          <a:ext cx="7579464" cy="909897"/>
        </a:xfrm>
        <a:prstGeom prst="rect">
          <a:avLst/>
        </a:prstGeom>
        <a:solidFill>
          <a:schemeClr val="accent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2231" tIns="45720" rIns="45720" bIns="45720" numCol="1" spcCol="1270" anchor="ctr" anchorCtr="0">
          <a:noAutofit/>
        </a:bodyPr>
        <a:lstStyle/>
        <a:p>
          <a:pPr lvl="0" algn="l" defTabSz="800100">
            <a:lnSpc>
              <a:spcPct val="90000"/>
            </a:lnSpc>
            <a:spcBef>
              <a:spcPct val="0"/>
            </a:spcBef>
            <a:spcAft>
              <a:spcPct val="35000"/>
            </a:spcAft>
          </a:pPr>
          <a:r>
            <a:rPr lang="en-GB" altLang="en-US" sz="1800" kern="1200" dirty="0" smtClean="0">
              <a:solidFill>
                <a:srgbClr val="474749"/>
              </a:solidFill>
              <a:latin typeface="+mn-lt"/>
            </a:rPr>
            <a:t>Over 650,000 new cases of HF are diagnosed annually in the USA</a:t>
          </a:r>
          <a:r>
            <a:rPr lang="en-GB" altLang="en-US" sz="1800" kern="1200" baseline="50000" dirty="0" smtClean="0">
              <a:solidFill>
                <a:srgbClr val="474749"/>
              </a:solidFill>
              <a:latin typeface="+mn-lt"/>
            </a:rPr>
            <a:t>2 </a:t>
          </a:r>
          <a:r>
            <a:rPr lang="en-GB" altLang="en-US" sz="1800" kern="1200" baseline="0" dirty="0" smtClean="0">
              <a:solidFill>
                <a:srgbClr val="474749"/>
              </a:solidFill>
              <a:latin typeface="+mn-lt"/>
            </a:rPr>
            <a:t>and more than 25,000 new cases are reported every year in the UK</a:t>
          </a:r>
          <a:r>
            <a:rPr lang="en-GB" altLang="en-US" sz="1800" kern="1200" baseline="30000" dirty="0" smtClean="0">
              <a:solidFill>
                <a:srgbClr val="474749"/>
              </a:solidFill>
              <a:latin typeface="+mn-lt"/>
            </a:rPr>
            <a:t>3</a:t>
          </a:r>
          <a:endParaRPr lang="en-GB" sz="1800" kern="1200" baseline="30000" dirty="0">
            <a:solidFill>
              <a:srgbClr val="474749"/>
            </a:solidFill>
          </a:endParaRPr>
        </a:p>
      </dsp:txBody>
      <dsp:txXfrm>
        <a:off x="962216" y="1819794"/>
        <a:ext cx="7579464" cy="909897"/>
      </dsp:txXfrm>
    </dsp:sp>
    <dsp:sp modelId="{B25DEE0D-A2F9-410B-88D6-C09E5BDD27F2}">
      <dsp:nvSpPr>
        <dsp:cNvPr id="0" name=""/>
        <dsp:cNvSpPr/>
      </dsp:nvSpPr>
      <dsp:spPr>
        <a:xfrm>
          <a:off x="393530" y="1706057"/>
          <a:ext cx="1137371" cy="1137371"/>
        </a:xfrm>
        <a:prstGeom prst="ellipse">
          <a:avLst/>
        </a:prstGeom>
        <a:solidFill>
          <a:schemeClr val="lt1">
            <a:hueOff val="0"/>
            <a:satOff val="0"/>
            <a:lumOff val="0"/>
            <a:alphaOff val="0"/>
          </a:schemeClr>
        </a:solidFill>
        <a:ln w="25400" cap="flat" cmpd="sng" algn="ctr">
          <a:solidFill>
            <a:schemeClr val="accent1"/>
          </a:solidFill>
          <a:prstDash val="solid"/>
        </a:ln>
        <a:effectLst/>
      </dsp:spPr>
      <dsp:style>
        <a:lnRef idx="2">
          <a:scrgbClr r="0" g="0" b="0"/>
        </a:lnRef>
        <a:fillRef idx="1">
          <a:scrgbClr r="0" g="0" b="0"/>
        </a:fillRef>
        <a:effectRef idx="0">
          <a:scrgbClr r="0" g="0" b="0"/>
        </a:effectRef>
        <a:fontRef idx="minor"/>
      </dsp:style>
    </dsp:sp>
    <dsp:sp modelId="{FD194C6E-EA69-45D9-851C-42BF7533BF06}">
      <dsp:nvSpPr>
        <dsp:cNvPr id="0" name=""/>
        <dsp:cNvSpPr/>
      </dsp:nvSpPr>
      <dsp:spPr>
        <a:xfrm>
          <a:off x="631468" y="3184640"/>
          <a:ext cx="7910212" cy="909897"/>
        </a:xfrm>
        <a:prstGeom prst="rect">
          <a:avLst/>
        </a:prstGeom>
        <a:solidFill>
          <a:schemeClr val="tx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2231" tIns="45720" rIns="45720" bIns="45720" numCol="1" spcCol="1270" anchor="ctr" anchorCtr="0">
          <a:noAutofit/>
        </a:bodyPr>
        <a:lstStyle/>
        <a:p>
          <a:pPr lvl="0" algn="l" defTabSz="800100">
            <a:lnSpc>
              <a:spcPct val="90000"/>
            </a:lnSpc>
            <a:spcBef>
              <a:spcPct val="0"/>
            </a:spcBef>
            <a:spcAft>
              <a:spcPct val="35000"/>
            </a:spcAft>
          </a:pPr>
          <a:r>
            <a:rPr lang="en-GB" sz="1800" b="0" kern="1200" dirty="0" smtClean="0">
              <a:solidFill>
                <a:srgbClr val="474749"/>
              </a:solidFill>
            </a:rPr>
            <a:t>The</a:t>
          </a:r>
          <a:r>
            <a:rPr lang="en-GB" sz="1800" b="0" kern="1200" baseline="0" dirty="0" smtClean="0">
              <a:solidFill>
                <a:srgbClr val="474749"/>
              </a:solidFill>
            </a:rPr>
            <a:t> mortality rate for patients with chronic HF is as high as 50% at 5 years post-diagnosis</a:t>
          </a:r>
          <a:r>
            <a:rPr lang="en-GB" sz="1800" b="0" kern="1200" baseline="30000" dirty="0" smtClean="0">
              <a:solidFill>
                <a:srgbClr val="474749"/>
              </a:solidFill>
            </a:rPr>
            <a:t>4–5</a:t>
          </a:r>
          <a:r>
            <a:rPr lang="en-GB" sz="1800" b="0" kern="1200" baseline="0" dirty="0" smtClean="0">
              <a:solidFill>
                <a:srgbClr val="474749"/>
              </a:solidFill>
            </a:rPr>
            <a:t> </a:t>
          </a:r>
          <a:endParaRPr lang="en-GB" sz="1800" b="0" kern="1200" dirty="0">
            <a:solidFill>
              <a:srgbClr val="474749"/>
            </a:solidFill>
          </a:endParaRPr>
        </a:p>
      </dsp:txBody>
      <dsp:txXfrm>
        <a:off x="631468" y="3184640"/>
        <a:ext cx="7910212" cy="909897"/>
      </dsp:txXfrm>
    </dsp:sp>
    <dsp:sp modelId="{1B4514AD-D95F-49E9-B3E1-9F7B4FB6E39A}">
      <dsp:nvSpPr>
        <dsp:cNvPr id="0" name=""/>
        <dsp:cNvSpPr/>
      </dsp:nvSpPr>
      <dsp:spPr>
        <a:xfrm>
          <a:off x="62782" y="3070903"/>
          <a:ext cx="1137371" cy="1137371"/>
        </a:xfrm>
        <a:prstGeom prst="ellipse">
          <a:avLst/>
        </a:prstGeom>
        <a:solidFill>
          <a:schemeClr val="lt1">
            <a:hueOff val="0"/>
            <a:satOff val="0"/>
            <a:lumOff val="0"/>
            <a:alphaOff val="0"/>
          </a:schemeClr>
        </a:solidFill>
        <a:ln w="25400" cap="flat" cmpd="sng" algn="ctr">
          <a:solidFill>
            <a:schemeClr val="tx2"/>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image" Target="../media/image10.emf"/><Relationship Id="rId4" Type="http://schemas.openxmlformats.org/officeDocument/2006/relationships/image" Target="../media/image13.emf"/></Relationships>
</file>

<file path=ppt/drawings/drawing1.xml><?xml version="1.0" encoding="utf-8"?>
<c:userShapes xmlns:c="http://schemas.openxmlformats.org/drawingml/2006/chart">
  <cdr:relSizeAnchor xmlns:cdr="http://schemas.openxmlformats.org/drawingml/2006/chartDrawing">
    <cdr:from>
      <cdr:x>0.55786</cdr:x>
      <cdr:y>0.20562</cdr:y>
    </cdr:from>
    <cdr:to>
      <cdr:x>0.56298</cdr:x>
      <cdr:y>0.21247</cdr:y>
    </cdr:to>
    <cdr:sp macro="" textlink="">
      <cdr:nvSpPr>
        <cdr:cNvPr id="2" name="Szövegdoboz 1"/>
        <cdr:cNvSpPr txBox="1"/>
      </cdr:nvSpPr>
      <cdr:spPr>
        <a:xfrm xmlns:a="http://schemas.openxmlformats.org/drawingml/2006/main">
          <a:off x="4983249" y="1371899"/>
          <a:ext cx="45719" cy="45719"/>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hu-HU" sz="1100" dirty="0"/>
        </a:p>
      </cdr:txBody>
    </cdr:sp>
  </cdr:relSizeAnchor>
  <cdr:relSizeAnchor xmlns:cdr="http://schemas.openxmlformats.org/drawingml/2006/chartDrawing">
    <cdr:from>
      <cdr:x>0.55786</cdr:x>
      <cdr:y>0.22223</cdr:y>
    </cdr:from>
    <cdr:to>
      <cdr:x>0.64263</cdr:x>
      <cdr:y>0.28843</cdr:y>
    </cdr:to>
    <cdr:sp macro="" textlink="">
      <cdr:nvSpPr>
        <cdr:cNvPr id="3" name="Szövegdoboz 2"/>
        <cdr:cNvSpPr txBox="1"/>
      </cdr:nvSpPr>
      <cdr:spPr>
        <a:xfrm xmlns:a="http://schemas.openxmlformats.org/drawingml/2006/main">
          <a:off x="4983249" y="1482735"/>
          <a:ext cx="757151" cy="441673"/>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hu-HU" sz="1100" dirty="0"/>
        </a:p>
      </cdr:txBody>
    </cdr:sp>
  </cdr:relSizeAnchor>
  <cdr:relSizeAnchor xmlns:cdr="http://schemas.openxmlformats.org/drawingml/2006/chartDrawing">
    <cdr:from>
      <cdr:x>0.89763</cdr:x>
      <cdr:y>0.19316</cdr:y>
    </cdr:from>
    <cdr:to>
      <cdr:x>1</cdr:x>
      <cdr:y>0.36136</cdr:y>
    </cdr:to>
    <cdr:sp macro="" textlink="">
      <cdr:nvSpPr>
        <cdr:cNvPr id="5" name="Szövegdoboz 4"/>
        <cdr:cNvSpPr txBox="1"/>
      </cdr:nvSpPr>
      <cdr:spPr>
        <a:xfrm xmlns:a="http://schemas.openxmlformats.org/drawingml/2006/main">
          <a:off x="8018276" y="1288750"/>
          <a:ext cx="914442" cy="1122239"/>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r"/>
          <a:r>
            <a:rPr lang="en-US" sz="1600" kern="1200" dirty="0">
              <a:solidFill>
                <a:schemeClr val="tx1"/>
              </a:solidFill>
              <a:ea typeface="ヒラギノ角ゴ Pro W3" charset="-128"/>
              <a:cs typeface="ヒラギノ角ゴ Pro W3" charset="0"/>
            </a:rPr>
            <a:t>Nonspecific </a:t>
          </a:r>
          <a:r>
            <a:rPr lang="en-US" sz="1600" b="1" kern="1200" dirty="0">
              <a:solidFill>
                <a:schemeClr val="tx1"/>
              </a:solidFill>
              <a:ea typeface="ヒラギノ角ゴ Pro W3" charset="-128"/>
              <a:cs typeface="ヒラギノ角ゴ Pro W3" charset="0"/>
            </a:rPr>
            <a:t>IVCD </a:t>
          </a:r>
          <a:r>
            <a:rPr lang="en-US" sz="1600" kern="1200" dirty="0">
              <a:solidFill>
                <a:schemeClr val="tx1"/>
              </a:solidFill>
              <a:ea typeface="ヒラギノ角ゴ Pro W3" charset="-128"/>
              <a:cs typeface="ヒラギノ角ゴ Pro W3" charset="0"/>
            </a:rPr>
            <a:t>was defined as </a:t>
          </a:r>
          <a:r>
            <a:rPr lang="hu-HU" sz="1600" kern="1200" dirty="0" smtClean="0">
              <a:solidFill>
                <a:schemeClr val="tx1"/>
              </a:solidFill>
              <a:ea typeface="ヒラギノ角ゴ Pro W3" charset="-128"/>
              <a:cs typeface="ヒラギノ角ゴ Pro W3" charset="0"/>
            </a:rPr>
            <a:t/>
          </a:r>
          <a:br>
            <a:rPr lang="hu-HU" sz="1600" kern="1200" dirty="0" smtClean="0">
              <a:solidFill>
                <a:schemeClr val="tx1"/>
              </a:solidFill>
              <a:ea typeface="ヒラギノ角ゴ Pro W3" charset="-128"/>
              <a:cs typeface="ヒラギノ角ゴ Pro W3" charset="0"/>
            </a:rPr>
          </a:br>
          <a:r>
            <a:rPr lang="en-US" sz="1600" kern="1200" dirty="0" smtClean="0">
              <a:solidFill>
                <a:schemeClr val="tx1"/>
              </a:solidFill>
              <a:ea typeface="ヒラギノ角ゴ Pro W3" charset="-128"/>
              <a:cs typeface="ヒラギノ角ゴ Pro W3" charset="0"/>
            </a:rPr>
            <a:t>QRS </a:t>
          </a:r>
          <a:r>
            <a:rPr lang="en-US" sz="1600" kern="1200" dirty="0">
              <a:solidFill>
                <a:schemeClr val="tx1"/>
              </a:solidFill>
              <a:ea typeface="ヒラギノ角ゴ Pro W3" charset="-128"/>
              <a:cs typeface="ヒラギノ角ゴ Pro W3" charset="0"/>
            </a:rPr>
            <a:t>≥130 </a:t>
          </a:r>
          <a:r>
            <a:rPr lang="en-US" sz="1600" kern="1200" dirty="0" err="1">
              <a:solidFill>
                <a:schemeClr val="tx1"/>
              </a:solidFill>
              <a:ea typeface="ヒラギノ角ゴ Pro W3" charset="-128"/>
              <a:cs typeface="ヒラギノ角ゴ Pro W3" charset="0"/>
            </a:rPr>
            <a:t>ms</a:t>
          </a:r>
          <a:r>
            <a:rPr lang="en-US" sz="1600" kern="1200" dirty="0">
              <a:solidFill>
                <a:schemeClr val="tx1"/>
              </a:solidFill>
              <a:ea typeface="ヒラギノ角ゴ Pro W3" charset="-128"/>
              <a:cs typeface="ヒラギノ角ゴ Pro W3" charset="0"/>
            </a:rPr>
            <a:t> without typical features </a:t>
          </a:r>
          <a:endParaRPr lang="hu-HU" sz="1600" kern="1200" dirty="0" smtClean="0">
            <a:solidFill>
              <a:schemeClr val="tx1"/>
            </a:solidFill>
            <a:ea typeface="ヒラギノ角ゴ Pro W3" charset="-128"/>
            <a:cs typeface="ヒラギノ角ゴ Pro W3" charset="0"/>
          </a:endParaRPr>
        </a:p>
        <a:p xmlns:a="http://schemas.openxmlformats.org/drawingml/2006/main">
          <a:pPr algn="r"/>
          <a:r>
            <a:rPr lang="en-US" sz="1600" kern="1200" dirty="0" smtClean="0">
              <a:solidFill>
                <a:schemeClr val="tx1"/>
              </a:solidFill>
              <a:ea typeface="ヒラギノ角ゴ Pro W3" charset="-128"/>
              <a:cs typeface="ヒラギノ角ゴ Pro W3" charset="0"/>
            </a:rPr>
            <a:t>of </a:t>
          </a:r>
          <a:r>
            <a:rPr lang="en-US" sz="1600" kern="1200" dirty="0">
              <a:solidFill>
                <a:schemeClr val="tx1"/>
              </a:solidFill>
              <a:ea typeface="ヒラギノ角ゴ Pro W3" charset="-128"/>
              <a:cs typeface="ヒラギノ角ゴ Pro W3" charset="0"/>
            </a:rPr>
            <a:t>LBBB or RBBB</a:t>
          </a:r>
          <a:r>
            <a:rPr lang="en-US" sz="1050" kern="1200" dirty="0">
              <a:solidFill>
                <a:schemeClr val="tx1"/>
              </a:solidFill>
              <a:ea typeface="ヒラギノ角ゴ Pro W3" charset="-128"/>
              <a:cs typeface="ヒラギノ角ゴ Pro W3" charset="0"/>
            </a:rPr>
            <a:t>.</a:t>
          </a:r>
          <a:endParaRPr lang="hu-HU" sz="1050" dirty="0">
            <a:solidFill>
              <a:schemeClr val="tx1"/>
            </a:solidFill>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0.8878</cdr:x>
      <cdr:y>0.14817</cdr:y>
    </cdr:from>
    <cdr:to>
      <cdr:x>0.98618</cdr:x>
      <cdr:y>0.73347</cdr:y>
    </cdr:to>
    <cdr:sp macro="" textlink="">
      <cdr:nvSpPr>
        <cdr:cNvPr id="2" name="Szövegdoboz 1"/>
        <cdr:cNvSpPr txBox="1"/>
      </cdr:nvSpPr>
      <cdr:spPr>
        <a:xfrm xmlns:a="http://schemas.openxmlformats.org/drawingml/2006/main">
          <a:off x="14859002" y="692365"/>
          <a:ext cx="1646464" cy="273503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hu-HU" sz="1100"/>
        </a:p>
      </cdr:txBody>
    </cdr:sp>
  </cdr:relSizeAnchor>
  <cdr:relSizeAnchor xmlns:cdr="http://schemas.openxmlformats.org/drawingml/2006/chartDrawing">
    <cdr:from>
      <cdr:x>0.84167</cdr:x>
      <cdr:y>0.03841</cdr:y>
    </cdr:from>
    <cdr:to>
      <cdr:x>1</cdr:x>
      <cdr:y>0.67645</cdr:y>
    </cdr:to>
    <cdr:grpSp>
      <cdr:nvGrpSpPr>
        <cdr:cNvPr id="11" name="Csoportba foglalás 10">
          <a:extLst xmlns:a="http://schemas.openxmlformats.org/drawingml/2006/main">
            <a:ext uri="{FF2B5EF4-FFF2-40B4-BE49-F238E27FC236}">
              <a16:creationId xmlns:a16="http://schemas.microsoft.com/office/drawing/2014/main" xmlns="" id="{CD1CB8B3-B792-439D-A5A1-6232E1F8DB35}"/>
            </a:ext>
          </a:extLst>
        </cdr:cNvPr>
        <cdr:cNvGrpSpPr/>
      </cdr:nvGrpSpPr>
      <cdr:grpSpPr>
        <a:xfrm xmlns:a="http://schemas.openxmlformats.org/drawingml/2006/main">
          <a:off x="7242106" y="194649"/>
          <a:ext cx="1362342" cy="3233378"/>
          <a:chOff x="14398916" y="391179"/>
          <a:chExt cx="2645473" cy="2591984"/>
        </a:xfrm>
      </cdr:grpSpPr>
      <cdr:grpSp>
        <cdr:nvGrpSpPr>
          <cdr:cNvPr id="5" name="Csoportba foglalás 4">
            <a:extLst xmlns:a="http://schemas.openxmlformats.org/drawingml/2006/main">
              <a:ext uri="{FF2B5EF4-FFF2-40B4-BE49-F238E27FC236}">
                <a16:creationId xmlns:a16="http://schemas.microsoft.com/office/drawing/2014/main" xmlns="" id="{12B4E2C5-6B88-4F41-9D91-A0C9236ADCC4}"/>
              </a:ext>
            </a:extLst>
          </cdr:cNvPr>
          <cdr:cNvGrpSpPr/>
        </cdr:nvGrpSpPr>
        <cdr:grpSpPr>
          <a:xfrm xmlns:a="http://schemas.openxmlformats.org/drawingml/2006/main">
            <a:off x="14972093" y="391179"/>
            <a:ext cx="1407513" cy="247650"/>
            <a:chOff x="15000661" y="391178"/>
            <a:chExt cx="1407519" cy="247650"/>
          </a:xfrm>
        </cdr:grpSpPr>
        <cdr:sp macro="" textlink="">
          <cdr:nvSpPr>
            <cdr:cNvPr id="3" name="Folyamatábra: Döntés 2"/>
            <cdr:cNvSpPr/>
          </cdr:nvSpPr>
          <cdr:spPr>
            <a:xfrm xmlns:a="http://schemas.openxmlformats.org/drawingml/2006/main">
              <a:off x="15000661" y="414939"/>
              <a:ext cx="135840" cy="136071"/>
            </a:xfrm>
            <a:prstGeom xmlns:a="http://schemas.openxmlformats.org/drawingml/2006/main" prst="flowChartDecision">
              <a:avLst/>
            </a:prstGeom>
            <a:solidFill xmlns:a="http://schemas.openxmlformats.org/drawingml/2006/main">
              <a:schemeClr val="accent2"/>
            </a:solidFill>
            <a:ln xmlns:a="http://schemas.openxmlformats.org/drawingml/2006/main">
              <a:solidFill>
                <a:schemeClr val="accent2"/>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hu-HU"/>
            </a:p>
          </cdr:txBody>
        </cdr:sp>
        <cdr:sp macro="" textlink="">
          <cdr:nvSpPr>
            <cdr:cNvPr id="4" name="Szövegdoboz 3"/>
            <cdr:cNvSpPr txBox="1"/>
          </cdr:nvSpPr>
          <cdr:spPr>
            <a:xfrm xmlns:a="http://schemas.openxmlformats.org/drawingml/2006/main">
              <a:off x="15160405" y="391178"/>
              <a:ext cx="1247775" cy="24765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hu-HU" sz="1100"/>
                <a:t>Total </a:t>
              </a:r>
            </a:p>
          </cdr:txBody>
        </cdr:sp>
      </cdr:grpSp>
      <cdr:sp macro="" textlink="">
        <cdr:nvSpPr>
          <cdr:cNvPr id="6" name="Téglalap 5"/>
          <cdr:cNvSpPr/>
        </cdr:nvSpPr>
        <cdr:spPr>
          <a:xfrm xmlns:a="http://schemas.openxmlformats.org/drawingml/2006/main">
            <a:off x="15013052" y="1896064"/>
            <a:ext cx="142875" cy="142875"/>
          </a:xfrm>
          <a:prstGeom xmlns:a="http://schemas.openxmlformats.org/drawingml/2006/main" prst="rect">
            <a:avLst/>
          </a:prstGeom>
          <a:solidFill xmlns:a="http://schemas.openxmlformats.org/drawingml/2006/main">
            <a:srgbClr val="FFFF00"/>
          </a:solidFill>
          <a:ln xmlns:a="http://schemas.openxmlformats.org/drawingml/2006/main">
            <a:solidFill>
              <a:srgbClr val="FFFF00"/>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hu-HU"/>
          </a:p>
        </cdr:txBody>
      </cdr:sp>
      <cdr:sp macro="" textlink="">
        <cdr:nvSpPr>
          <cdr:cNvPr id="8" name="Szövegdoboz 7"/>
          <cdr:cNvSpPr txBox="1"/>
        </cdr:nvSpPr>
        <cdr:spPr>
          <a:xfrm xmlns:a="http://schemas.openxmlformats.org/drawingml/2006/main">
            <a:off x="14599304" y="1339623"/>
            <a:ext cx="1975794" cy="90453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hu-HU" sz="1100" dirty="0"/>
              <a:t>Semmelweis University</a:t>
            </a:r>
          </a:p>
        </cdr:txBody>
      </cdr:sp>
      <cdr:sp macro="" textlink="">
        <cdr:nvSpPr>
          <cdr:cNvPr id="9" name="Háromszög 8"/>
          <cdr:cNvSpPr/>
        </cdr:nvSpPr>
        <cdr:spPr>
          <a:xfrm xmlns:a="http://schemas.openxmlformats.org/drawingml/2006/main">
            <a:off x="15002458" y="2157544"/>
            <a:ext cx="161926" cy="152401"/>
          </a:xfrm>
          <a:prstGeom xmlns:a="http://schemas.openxmlformats.org/drawingml/2006/main" prst="triangle">
            <a:avLst/>
          </a:prstGeom>
          <a:solidFill xmlns:a="http://schemas.openxmlformats.org/drawingml/2006/main">
            <a:schemeClr val="accent3"/>
          </a:solidFill>
          <a:ln xmlns:a="http://schemas.openxmlformats.org/drawingml/2006/main">
            <a:solidFill>
              <a:srgbClr val="92D050"/>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hu-HU"/>
          </a:p>
        </cdr:txBody>
      </cdr:sp>
      <cdr:sp macro="" textlink="">
        <cdr:nvSpPr>
          <cdr:cNvPr id="10" name="Szövegdoboz 9"/>
          <cdr:cNvSpPr txBox="1"/>
        </cdr:nvSpPr>
        <cdr:spPr>
          <a:xfrm xmlns:a="http://schemas.openxmlformats.org/drawingml/2006/main">
            <a:off x="14398916" y="2405918"/>
            <a:ext cx="2645473" cy="57724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hu-HU" sz="1100" dirty="0" err="1"/>
              <a:t>Other</a:t>
            </a:r>
            <a:r>
              <a:rPr lang="hu-HU" sz="1100" baseline="0" dirty="0"/>
              <a:t> </a:t>
            </a:r>
            <a:r>
              <a:rPr lang="hu-HU" sz="1100" baseline="0" dirty="0" err="1"/>
              <a:t>active</a:t>
            </a:r>
            <a:r>
              <a:rPr lang="hu-HU" sz="1100" baseline="0" dirty="0"/>
              <a:t> </a:t>
            </a:r>
            <a:r>
              <a:rPr lang="hu-HU" sz="1100" baseline="0" dirty="0" err="1"/>
              <a:t>sites</a:t>
            </a:r>
            <a:r>
              <a:rPr lang="hu-HU" sz="1100" baseline="0" dirty="0"/>
              <a:t> </a:t>
            </a:r>
            <a:endParaRPr lang="hu-HU" sz="1100" dirty="0"/>
          </a:p>
        </cdr:txBody>
      </cdr:sp>
    </cdr:grp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hu-HU"/>
          </a:p>
        </p:txBody>
      </p:sp>
      <p:sp>
        <p:nvSpPr>
          <p:cNvPr id="3" name="Dátum hely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608B0C0-F14B-41E5-B05E-DC8BCE4CCBDC}" type="datetimeFigureOut">
              <a:rPr lang="hu-HU" smtClean="0"/>
              <a:t>2019.10.01.</a:t>
            </a:fld>
            <a:endParaRPr lang="hu-HU"/>
          </a:p>
        </p:txBody>
      </p:sp>
      <p:sp>
        <p:nvSpPr>
          <p:cNvPr id="4" name="Élőláb hely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hu-HU"/>
          </a:p>
        </p:txBody>
      </p:sp>
      <p:sp>
        <p:nvSpPr>
          <p:cNvPr id="5" name="Dia számának hely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6711906-0A1A-4590-88B1-3CFA52E757E6}" type="slidenum">
              <a:rPr lang="hu-HU" smtClean="0"/>
              <a:t>‹#›</a:t>
            </a:fld>
            <a:endParaRPr lang="hu-HU"/>
          </a:p>
        </p:txBody>
      </p:sp>
    </p:spTree>
    <p:extLst>
      <p:ext uri="{BB962C8B-B14F-4D97-AF65-F5344CB8AC3E}">
        <p14:creationId xmlns:p14="http://schemas.microsoft.com/office/powerpoint/2010/main" val="22325192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átum hely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012A7B-07BB-4C29-8882-736096C30D3F}" type="datetimeFigureOut">
              <a:rPr lang="en-GB" smtClean="0"/>
              <a:t>01/10/2019</a:t>
            </a:fld>
            <a:endParaRPr lang="en-GB"/>
          </a:p>
        </p:txBody>
      </p:sp>
      <p:sp>
        <p:nvSpPr>
          <p:cNvPr id="4" name="Diakép helye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Jegyzetek hely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GB"/>
          </a:p>
        </p:txBody>
      </p:sp>
      <p:sp>
        <p:nvSpPr>
          <p:cNvPr id="6" name="Élőláb hely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Dia számának hely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E805EB-3173-494A-9629-07C86574DCB9}" type="slidenum">
              <a:rPr lang="en-GB" smtClean="0"/>
              <a:t>‹#›</a:t>
            </a:fld>
            <a:endParaRPr lang="en-GB"/>
          </a:p>
        </p:txBody>
      </p:sp>
    </p:spTree>
    <p:extLst>
      <p:ext uri="{BB962C8B-B14F-4D97-AF65-F5344CB8AC3E}">
        <p14:creationId xmlns:p14="http://schemas.microsoft.com/office/powerpoint/2010/main" val="30941604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en-GB" dirty="0"/>
          </a:p>
        </p:txBody>
      </p:sp>
      <p:sp>
        <p:nvSpPr>
          <p:cNvPr id="4" name="Dia számának helye 3"/>
          <p:cNvSpPr>
            <a:spLocks noGrp="1"/>
          </p:cNvSpPr>
          <p:nvPr>
            <p:ph type="sldNum" sz="quarter" idx="10"/>
          </p:nvPr>
        </p:nvSpPr>
        <p:spPr/>
        <p:txBody>
          <a:bodyPr/>
          <a:lstStyle/>
          <a:p>
            <a:fld id="{BCE805EB-3173-494A-9629-07C86574DCB9}" type="slidenum">
              <a:rPr lang="en-GB" smtClean="0"/>
              <a:t>2</a:t>
            </a:fld>
            <a:endParaRPr lang="en-GB"/>
          </a:p>
        </p:txBody>
      </p:sp>
    </p:spTree>
    <p:extLst>
      <p:ext uri="{BB962C8B-B14F-4D97-AF65-F5344CB8AC3E}">
        <p14:creationId xmlns:p14="http://schemas.microsoft.com/office/powerpoint/2010/main" val="29766657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recognition of this variability in outcomes has prompted efforts in the risk‐stratification of CRT patients on the basis of pre‐implant assessment. To estimate the risk of mortality, many risk stratification tools have been developed such as the Seattle Heart Failure Model, the VALID-CRT, the EAARN, the ScREEN, and the CRT-scores. However, these currently available risk assessment tools have several shortcomings which hamper their utilization in the everyday clinical practice. Therefore, more precise and personalized methods are required. The recent improvements in computation power and software technologies have led to the flourishing of machine learning (ML), a field of artificial intelligence (AI), which seems to be a promising tool to meet this compelling demand. Each year there are more publications about machine learning in the field of cardiology and there were many attempts to predict survival in various disease conditions. CRT patients would be another interesting target population for that task.</a:t>
            </a:r>
            <a:endParaRPr lang="hu-HU" sz="1200" kern="1200" dirty="0">
              <a:solidFill>
                <a:schemeClr val="tx1"/>
              </a:solidFill>
              <a:effectLst/>
              <a:latin typeface="+mn-lt"/>
              <a:ea typeface="+mn-ea"/>
              <a:cs typeface="+mn-cs"/>
            </a:endParaRPr>
          </a:p>
        </p:txBody>
      </p:sp>
      <p:sp>
        <p:nvSpPr>
          <p:cNvPr id="4" name="Dia számának helye 3"/>
          <p:cNvSpPr>
            <a:spLocks noGrp="1"/>
          </p:cNvSpPr>
          <p:nvPr>
            <p:ph type="sldNum" sz="quarter" idx="10"/>
          </p:nvPr>
        </p:nvSpPr>
        <p:spPr/>
        <p:txBody>
          <a:bodyPr/>
          <a:lstStyle/>
          <a:p>
            <a:fld id="{2F0BDDC9-A138-7E4D-AA5C-541F25147A60}" type="slidenum">
              <a:rPr lang="fr-FR" smtClean="0"/>
              <a:pPr/>
              <a:t>59</a:t>
            </a:fld>
            <a:endParaRPr lang="fr-FR"/>
          </a:p>
        </p:txBody>
      </p:sp>
    </p:spTree>
    <p:extLst>
      <p:ext uri="{BB962C8B-B14F-4D97-AF65-F5344CB8AC3E}">
        <p14:creationId xmlns:p14="http://schemas.microsoft.com/office/powerpoint/2010/main" val="22464801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Firstly, we identified 1510 patients who underwent successful CRT implantation at our </a:t>
            </a:r>
            <a:r>
              <a:rPr lang="hu-HU" sz="1200" kern="1200" dirty="0" err="1">
                <a:solidFill>
                  <a:schemeClr val="tx1"/>
                </a:solidFill>
                <a:effectLst/>
                <a:latin typeface="+mn-lt"/>
                <a:ea typeface="+mn-ea"/>
                <a:cs typeface="+mn-cs"/>
              </a:rPr>
              <a:t>Clinic</a:t>
            </a:r>
            <a:r>
              <a:rPr lang="en-US" sz="1200" kern="1200" dirty="0">
                <a:solidFill>
                  <a:schemeClr val="tx1"/>
                </a:solidFill>
                <a:effectLst/>
                <a:latin typeface="+mn-lt"/>
                <a:ea typeface="+mn-ea"/>
                <a:cs typeface="+mn-cs"/>
              </a:rPr>
              <a:t> between September 2000 and December 2017. For each patient, pre-implant clinical characteristics such as demographics, medical history, physical status and vitals, currently applied medical therapy, ECG-, echocardiographic- and laboratory parameters were extracted retrospectively from electronic medical records and they were entered to our structured database. The primary endpoint of our study was all-cause mortality. Features with more than 40% of missing values were excluded, so the final set of feature included 33 pre-implant parameters. In pre-processing step, missing values were imputed using the mean imputation method which was followed by Z-score normalization. Model development included trials of numerous different classifiers with </a:t>
            </a:r>
            <a:r>
              <a:rPr lang="en-US" sz="1200" kern="1200" noProof="0" dirty="0">
                <a:solidFill>
                  <a:schemeClr val="tx1"/>
                </a:solidFill>
                <a:effectLst/>
                <a:latin typeface="+mn-lt"/>
                <a:ea typeface="+mn-ea"/>
                <a:cs typeface="+mn-cs"/>
              </a:rPr>
              <a:t>stratified </a:t>
            </a:r>
            <a:r>
              <a:rPr lang="en-US" sz="1200" kern="1200" dirty="0">
                <a:solidFill>
                  <a:schemeClr val="tx1"/>
                </a:solidFill>
                <a:effectLst/>
                <a:latin typeface="+mn-lt"/>
                <a:ea typeface="+mn-ea"/>
                <a:cs typeface="+mn-cs"/>
              </a:rPr>
              <a:t>10-fold cross-validation within a wide hyperparameter space. An additional 158 patients served as test cohort. We collected the same pre-implant parameters and we tested the model with the best performance on them. Finally, we compared the results with the already existing risk scores.</a:t>
            </a:r>
            <a:endParaRPr lang="hu-HU" sz="1200" kern="1200" dirty="0">
              <a:solidFill>
                <a:schemeClr val="tx1"/>
              </a:solidFill>
              <a:effectLst/>
              <a:latin typeface="+mn-lt"/>
              <a:ea typeface="+mn-ea"/>
              <a:cs typeface="+mn-cs"/>
            </a:endParaRPr>
          </a:p>
          <a:p>
            <a:endParaRPr lang="en-US" dirty="0"/>
          </a:p>
        </p:txBody>
      </p:sp>
      <p:sp>
        <p:nvSpPr>
          <p:cNvPr id="4" name="Dia számának helye 3"/>
          <p:cNvSpPr>
            <a:spLocks noGrp="1"/>
          </p:cNvSpPr>
          <p:nvPr>
            <p:ph type="sldNum" sz="quarter" idx="10"/>
          </p:nvPr>
        </p:nvSpPr>
        <p:spPr/>
        <p:txBody>
          <a:bodyPr/>
          <a:lstStyle/>
          <a:p>
            <a:fld id="{2F0BDDC9-A138-7E4D-AA5C-541F25147A60}" type="slidenum">
              <a:rPr lang="fr-FR" smtClean="0"/>
              <a:pPr/>
              <a:t>60</a:t>
            </a:fld>
            <a:endParaRPr lang="fr-FR"/>
          </a:p>
        </p:txBody>
      </p:sp>
    </p:spTree>
    <p:extLst>
      <p:ext uri="{BB962C8B-B14F-4D97-AF65-F5344CB8AC3E}">
        <p14:creationId xmlns:p14="http://schemas.microsoft.com/office/powerpoint/2010/main" val="27046817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Using the explained methodology, we created a machine learning based system for prediction of mortality and we named it SEMMELWEIS-CRT score to honor the 250th anniversary of our university’s founding.</a:t>
            </a:r>
            <a:endParaRPr lang="hu-HU" sz="1200" kern="1200" dirty="0">
              <a:solidFill>
                <a:schemeClr val="tx1"/>
              </a:solidFill>
              <a:effectLst/>
              <a:latin typeface="+mn-lt"/>
              <a:ea typeface="+mn-ea"/>
              <a:cs typeface="+mn-cs"/>
            </a:endParaRPr>
          </a:p>
        </p:txBody>
      </p:sp>
      <p:sp>
        <p:nvSpPr>
          <p:cNvPr id="4" name="Dia számának helye 3"/>
          <p:cNvSpPr>
            <a:spLocks noGrp="1"/>
          </p:cNvSpPr>
          <p:nvPr>
            <p:ph type="sldNum" sz="quarter" idx="10"/>
          </p:nvPr>
        </p:nvSpPr>
        <p:spPr/>
        <p:txBody>
          <a:bodyPr/>
          <a:lstStyle/>
          <a:p>
            <a:fld id="{2F0BDDC9-A138-7E4D-AA5C-541F25147A60}" type="slidenum">
              <a:rPr lang="fr-FR" smtClean="0"/>
              <a:pPr/>
              <a:t>61</a:t>
            </a:fld>
            <a:endParaRPr lang="fr-FR"/>
          </a:p>
        </p:txBody>
      </p:sp>
    </p:spTree>
    <p:extLst>
      <p:ext uri="{BB962C8B-B14F-4D97-AF65-F5344CB8AC3E}">
        <p14:creationId xmlns:p14="http://schemas.microsoft.com/office/powerpoint/2010/main" val="27756964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When compared with the pre-existing risk scores, the SEMMELWEIS-CRT score demonstrated significantly better response prediction and greater discrimination of all-cause mortality.</a:t>
            </a:r>
            <a:r>
              <a:rPr lang="hu-HU"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The CRT-score exhibited the best performance among the pre-existing risk scores, however, our random forest based classifier was still superior to it for the prediction of 5-year outcome.</a:t>
            </a:r>
            <a:endParaRPr lang="hu-HU" sz="1200" kern="1200" dirty="0">
              <a:solidFill>
                <a:schemeClr val="tx1"/>
              </a:solidFill>
              <a:effectLst/>
              <a:latin typeface="+mn-lt"/>
              <a:ea typeface="+mn-ea"/>
              <a:cs typeface="+mn-cs"/>
            </a:endParaRPr>
          </a:p>
        </p:txBody>
      </p:sp>
      <p:sp>
        <p:nvSpPr>
          <p:cNvPr id="4" name="Dia számának helye 3"/>
          <p:cNvSpPr>
            <a:spLocks noGrp="1"/>
          </p:cNvSpPr>
          <p:nvPr>
            <p:ph type="sldNum" sz="quarter" idx="10"/>
          </p:nvPr>
        </p:nvSpPr>
        <p:spPr/>
        <p:txBody>
          <a:bodyPr/>
          <a:lstStyle/>
          <a:p>
            <a:fld id="{2F0BDDC9-A138-7E4D-AA5C-541F25147A60}" type="slidenum">
              <a:rPr lang="fr-FR" smtClean="0"/>
              <a:pPr/>
              <a:t>62</a:t>
            </a:fld>
            <a:endParaRPr lang="fr-FR"/>
          </a:p>
        </p:txBody>
      </p:sp>
    </p:spTree>
    <p:extLst>
      <p:ext uri="{BB962C8B-B14F-4D97-AF65-F5344CB8AC3E}">
        <p14:creationId xmlns:p14="http://schemas.microsoft.com/office/powerpoint/2010/main" val="28333923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To determine the major predictors of all-cause mortality in our patient population, the importance of each feature was quantified with the mean decrease in Gini impurity. Leading predictors of all-cause mortality were age at implantation, weight, LVEF, height and renal function.</a:t>
            </a:r>
            <a:endParaRPr lang="hu-HU" sz="1200" kern="1200" dirty="0">
              <a:solidFill>
                <a:schemeClr val="tx1"/>
              </a:solidFill>
              <a:effectLst/>
              <a:latin typeface="+mn-lt"/>
              <a:ea typeface="+mn-ea"/>
              <a:cs typeface="+mn-cs"/>
            </a:endParaRPr>
          </a:p>
        </p:txBody>
      </p:sp>
      <p:sp>
        <p:nvSpPr>
          <p:cNvPr id="4" name="Dia számának helye 3"/>
          <p:cNvSpPr>
            <a:spLocks noGrp="1"/>
          </p:cNvSpPr>
          <p:nvPr>
            <p:ph type="sldNum" sz="quarter" idx="10"/>
          </p:nvPr>
        </p:nvSpPr>
        <p:spPr/>
        <p:txBody>
          <a:bodyPr/>
          <a:lstStyle/>
          <a:p>
            <a:fld id="{2F0BDDC9-A138-7E4D-AA5C-541F25147A60}" type="slidenum">
              <a:rPr lang="fr-FR" smtClean="0"/>
              <a:pPr/>
              <a:t>63</a:t>
            </a:fld>
            <a:endParaRPr lang="fr-FR"/>
          </a:p>
        </p:txBody>
      </p:sp>
    </p:spTree>
    <p:extLst>
      <p:ext uri="{BB962C8B-B14F-4D97-AF65-F5344CB8AC3E}">
        <p14:creationId xmlns:p14="http://schemas.microsoft.com/office/powerpoint/2010/main" val="18625435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hu-HU" altLang="hu-HU" dirty="0" err="1" smtClean="0">
                <a:solidFill>
                  <a:schemeClr val="bg1"/>
                </a:solidFill>
              </a:rPr>
              <a:t>Heart</a:t>
            </a:r>
            <a:r>
              <a:rPr lang="hu-HU" altLang="hu-HU" dirty="0" smtClean="0">
                <a:solidFill>
                  <a:schemeClr val="bg1"/>
                </a:solidFill>
              </a:rPr>
              <a:t> </a:t>
            </a:r>
            <a:r>
              <a:rPr lang="hu-HU" altLang="hu-HU" dirty="0" err="1" smtClean="0">
                <a:solidFill>
                  <a:schemeClr val="bg1"/>
                </a:solidFill>
              </a:rPr>
              <a:t>failure</a:t>
            </a:r>
            <a:r>
              <a:rPr lang="hu-HU" altLang="hu-HU" dirty="0" smtClean="0">
                <a:solidFill>
                  <a:schemeClr val="bg1"/>
                </a:solidFill>
              </a:rPr>
              <a:t> </a:t>
            </a:r>
            <a:r>
              <a:rPr lang="hu-HU" altLang="hu-HU" dirty="0" err="1" smtClean="0">
                <a:solidFill>
                  <a:schemeClr val="bg1"/>
                </a:solidFill>
              </a:rPr>
              <a:t>affects</a:t>
            </a:r>
            <a:r>
              <a:rPr lang="hu-HU" altLang="hu-HU" dirty="0" smtClean="0">
                <a:solidFill>
                  <a:schemeClr val="bg1"/>
                </a:solidFill>
              </a:rPr>
              <a:t> 10% of </a:t>
            </a:r>
            <a:r>
              <a:rPr lang="hu-HU" altLang="hu-HU" dirty="0" err="1" smtClean="0">
                <a:solidFill>
                  <a:schemeClr val="bg1"/>
                </a:solidFill>
              </a:rPr>
              <a:t>population</a:t>
            </a:r>
            <a:r>
              <a:rPr lang="hu-HU" altLang="hu-HU" dirty="0" smtClean="0">
                <a:solidFill>
                  <a:schemeClr val="bg1"/>
                </a:solidFill>
              </a:rPr>
              <a:t> </a:t>
            </a:r>
            <a:r>
              <a:rPr lang="hu-HU" altLang="hu-HU" dirty="0" err="1" smtClean="0">
                <a:solidFill>
                  <a:schemeClr val="bg1"/>
                </a:solidFill>
              </a:rPr>
              <a:t>above</a:t>
            </a:r>
            <a:r>
              <a:rPr lang="hu-HU" altLang="hu-HU" dirty="0" smtClean="0">
                <a:solidFill>
                  <a:schemeClr val="bg1"/>
                </a:solidFill>
              </a:rPr>
              <a:t> </a:t>
            </a:r>
            <a:r>
              <a:rPr lang="hu-HU" altLang="hu-HU" dirty="0" err="1" smtClean="0">
                <a:solidFill>
                  <a:schemeClr val="bg1"/>
                </a:solidFill>
              </a:rPr>
              <a:t>age</a:t>
            </a:r>
            <a:r>
              <a:rPr lang="hu-HU" altLang="hu-HU" dirty="0" smtClean="0">
                <a:solidFill>
                  <a:schemeClr val="bg1"/>
                </a:solidFill>
              </a:rPr>
              <a:t> 65</a:t>
            </a:r>
          </a:p>
          <a:p>
            <a:r>
              <a:rPr lang="hu-HU" altLang="hu-HU" dirty="0" err="1" smtClean="0">
                <a:solidFill>
                  <a:schemeClr val="bg1"/>
                </a:solidFill>
              </a:rPr>
              <a:t>Incidence</a:t>
            </a:r>
            <a:r>
              <a:rPr lang="hu-HU" altLang="hu-HU" dirty="0" smtClean="0">
                <a:solidFill>
                  <a:schemeClr val="bg1"/>
                </a:solidFill>
              </a:rPr>
              <a:t> of </a:t>
            </a:r>
            <a:r>
              <a:rPr lang="hu-HU" altLang="hu-HU" dirty="0" err="1" smtClean="0">
                <a:solidFill>
                  <a:schemeClr val="bg1"/>
                </a:solidFill>
              </a:rPr>
              <a:t>mechanical</a:t>
            </a:r>
            <a:r>
              <a:rPr lang="hu-HU" altLang="hu-HU" dirty="0" smtClean="0">
                <a:solidFill>
                  <a:schemeClr val="bg1"/>
                </a:solidFill>
              </a:rPr>
              <a:t> </a:t>
            </a:r>
            <a:r>
              <a:rPr lang="hu-HU" altLang="hu-HU" dirty="0" err="1" smtClean="0">
                <a:solidFill>
                  <a:schemeClr val="bg1"/>
                </a:solidFill>
              </a:rPr>
              <a:t>dyssynchrony</a:t>
            </a:r>
            <a:r>
              <a:rPr lang="hu-HU" altLang="hu-HU" dirty="0" smtClean="0">
                <a:solidFill>
                  <a:schemeClr val="bg1"/>
                </a:solidFill>
              </a:rPr>
              <a:t> 15-30%, </a:t>
            </a:r>
            <a:r>
              <a:rPr lang="hu-HU" altLang="hu-HU" dirty="0" err="1" smtClean="0">
                <a:solidFill>
                  <a:schemeClr val="bg1"/>
                </a:solidFill>
              </a:rPr>
              <a:t>correlates</a:t>
            </a:r>
            <a:r>
              <a:rPr lang="hu-HU" altLang="hu-HU" dirty="0" smtClean="0">
                <a:solidFill>
                  <a:schemeClr val="bg1"/>
                </a:solidFill>
              </a:rPr>
              <a:t> </a:t>
            </a:r>
            <a:r>
              <a:rPr lang="hu-HU" altLang="hu-HU" dirty="0" err="1" smtClean="0">
                <a:solidFill>
                  <a:schemeClr val="bg1"/>
                </a:solidFill>
              </a:rPr>
              <a:t>with</a:t>
            </a:r>
            <a:r>
              <a:rPr lang="hu-HU" altLang="hu-HU" dirty="0" smtClean="0">
                <a:solidFill>
                  <a:schemeClr val="bg1"/>
                </a:solidFill>
              </a:rPr>
              <a:t> </a:t>
            </a:r>
            <a:r>
              <a:rPr lang="hu-HU" altLang="hu-HU" dirty="0" err="1" smtClean="0">
                <a:solidFill>
                  <a:schemeClr val="bg1"/>
                </a:solidFill>
              </a:rPr>
              <a:t>severity</a:t>
            </a:r>
            <a:r>
              <a:rPr lang="hu-HU" altLang="hu-HU" dirty="0" smtClean="0">
                <a:solidFill>
                  <a:schemeClr val="bg1"/>
                </a:solidFill>
              </a:rPr>
              <a:t> of HF</a:t>
            </a:r>
          </a:p>
          <a:p>
            <a:r>
              <a:rPr lang="hu-HU" altLang="hu-HU" dirty="0" smtClean="0">
                <a:solidFill>
                  <a:schemeClr val="bg1"/>
                </a:solidFill>
              </a:rPr>
              <a:t>QRS </a:t>
            </a:r>
            <a:r>
              <a:rPr lang="hu-HU" altLang="hu-HU" dirty="0" err="1" smtClean="0">
                <a:solidFill>
                  <a:schemeClr val="bg1"/>
                </a:solidFill>
              </a:rPr>
              <a:t>width</a:t>
            </a:r>
            <a:r>
              <a:rPr lang="hu-HU" altLang="hu-HU" dirty="0" smtClean="0">
                <a:solidFill>
                  <a:schemeClr val="bg1"/>
                </a:solidFill>
              </a:rPr>
              <a:t> </a:t>
            </a:r>
            <a:r>
              <a:rPr lang="hu-HU" altLang="hu-HU" dirty="0" err="1" smtClean="0">
                <a:solidFill>
                  <a:schemeClr val="bg1"/>
                </a:solidFill>
              </a:rPr>
              <a:t>correlates</a:t>
            </a:r>
            <a:r>
              <a:rPr lang="hu-HU" altLang="hu-HU" dirty="0" smtClean="0">
                <a:solidFill>
                  <a:schemeClr val="bg1"/>
                </a:solidFill>
              </a:rPr>
              <a:t> </a:t>
            </a:r>
            <a:r>
              <a:rPr lang="hu-HU" altLang="hu-HU" dirty="0" err="1" smtClean="0">
                <a:solidFill>
                  <a:schemeClr val="bg1"/>
                </a:solidFill>
              </a:rPr>
              <a:t>with</a:t>
            </a:r>
            <a:r>
              <a:rPr lang="hu-HU" altLang="hu-HU" dirty="0" smtClean="0">
                <a:solidFill>
                  <a:schemeClr val="bg1"/>
                </a:solidFill>
              </a:rPr>
              <a:t> </a:t>
            </a:r>
            <a:r>
              <a:rPr lang="hu-HU" altLang="hu-HU" dirty="0" err="1" smtClean="0">
                <a:solidFill>
                  <a:schemeClr val="bg1"/>
                </a:solidFill>
              </a:rPr>
              <a:t>worsening</a:t>
            </a:r>
            <a:r>
              <a:rPr lang="hu-HU" altLang="hu-HU" dirty="0" smtClean="0">
                <a:solidFill>
                  <a:schemeClr val="bg1"/>
                </a:solidFill>
              </a:rPr>
              <a:t> </a:t>
            </a:r>
            <a:r>
              <a:rPr lang="hu-HU" altLang="hu-HU" dirty="0" err="1" smtClean="0">
                <a:solidFill>
                  <a:schemeClr val="bg1"/>
                </a:solidFill>
              </a:rPr>
              <a:t>prognosis</a:t>
            </a:r>
            <a:endParaRPr lang="hu-HU" altLang="hu-HU" dirty="0" smtClean="0">
              <a:solidFill>
                <a:schemeClr val="bg1"/>
              </a:solidFill>
            </a:endParaRPr>
          </a:p>
          <a:p>
            <a:r>
              <a:rPr lang="hu-HU" altLang="hu-HU" dirty="0" err="1" smtClean="0">
                <a:solidFill>
                  <a:schemeClr val="bg1"/>
                </a:solidFill>
              </a:rPr>
              <a:t>Atriobiventricular</a:t>
            </a:r>
            <a:r>
              <a:rPr lang="hu-HU" altLang="hu-HU" dirty="0" smtClean="0">
                <a:solidFill>
                  <a:schemeClr val="bg1"/>
                </a:solidFill>
              </a:rPr>
              <a:t> </a:t>
            </a:r>
            <a:r>
              <a:rPr lang="hu-HU" altLang="hu-HU" dirty="0" err="1" smtClean="0">
                <a:solidFill>
                  <a:schemeClr val="bg1"/>
                </a:solidFill>
              </a:rPr>
              <a:t>pacing</a:t>
            </a:r>
            <a:r>
              <a:rPr lang="hu-HU" altLang="hu-HU" dirty="0" smtClean="0">
                <a:solidFill>
                  <a:schemeClr val="bg1"/>
                </a:solidFill>
              </a:rPr>
              <a:t> </a:t>
            </a:r>
            <a:r>
              <a:rPr lang="hu-HU" altLang="hu-HU" dirty="0" err="1" smtClean="0">
                <a:solidFill>
                  <a:schemeClr val="bg1"/>
                </a:solidFill>
              </a:rPr>
              <a:t>provides</a:t>
            </a:r>
            <a:r>
              <a:rPr lang="hu-HU" altLang="hu-HU" dirty="0" smtClean="0">
                <a:solidFill>
                  <a:schemeClr val="bg1"/>
                </a:solidFill>
              </a:rPr>
              <a:t> </a:t>
            </a:r>
            <a:r>
              <a:rPr lang="hu-HU" altLang="hu-HU" dirty="0" err="1" smtClean="0">
                <a:solidFill>
                  <a:schemeClr val="bg1"/>
                </a:solidFill>
              </a:rPr>
              <a:t>effective</a:t>
            </a:r>
            <a:r>
              <a:rPr lang="hu-HU" altLang="hu-HU" dirty="0" smtClean="0">
                <a:solidFill>
                  <a:schemeClr val="bg1"/>
                </a:solidFill>
              </a:rPr>
              <a:t> </a:t>
            </a:r>
            <a:r>
              <a:rPr lang="hu-HU" altLang="hu-HU" dirty="0" err="1" smtClean="0">
                <a:solidFill>
                  <a:schemeClr val="bg1"/>
                </a:solidFill>
              </a:rPr>
              <a:t>electrical</a:t>
            </a:r>
            <a:r>
              <a:rPr lang="hu-HU" altLang="hu-HU" dirty="0" smtClean="0">
                <a:solidFill>
                  <a:schemeClr val="bg1"/>
                </a:solidFill>
              </a:rPr>
              <a:t> and </a:t>
            </a:r>
            <a:r>
              <a:rPr lang="hu-HU" altLang="hu-HU" dirty="0" err="1" smtClean="0">
                <a:solidFill>
                  <a:schemeClr val="bg1"/>
                </a:solidFill>
              </a:rPr>
              <a:t>mechanical</a:t>
            </a:r>
            <a:r>
              <a:rPr lang="hu-HU" altLang="hu-HU" dirty="0" smtClean="0">
                <a:solidFill>
                  <a:schemeClr val="bg1"/>
                </a:solidFill>
              </a:rPr>
              <a:t> </a:t>
            </a:r>
            <a:r>
              <a:rPr lang="hu-HU" altLang="hu-HU" dirty="0" err="1" smtClean="0">
                <a:solidFill>
                  <a:schemeClr val="bg1"/>
                </a:solidFill>
              </a:rPr>
              <a:t>resynchronization</a:t>
            </a:r>
            <a:endParaRPr lang="en-US" altLang="hu-HU" dirty="0" smtClean="0">
              <a:solidFill>
                <a:schemeClr val="bg1"/>
              </a:solidFill>
            </a:endParaRPr>
          </a:p>
          <a:p>
            <a:endParaRPr lang="en-US" altLang="hu-HU" dirty="0" smtClean="0"/>
          </a:p>
          <a:p>
            <a:endParaRPr lang="en-GB" dirty="0"/>
          </a:p>
        </p:txBody>
      </p:sp>
      <p:sp>
        <p:nvSpPr>
          <p:cNvPr id="4" name="Dia számának helye 3"/>
          <p:cNvSpPr>
            <a:spLocks noGrp="1"/>
          </p:cNvSpPr>
          <p:nvPr>
            <p:ph type="sldNum" sz="quarter" idx="10"/>
          </p:nvPr>
        </p:nvSpPr>
        <p:spPr/>
        <p:txBody>
          <a:bodyPr/>
          <a:lstStyle/>
          <a:p>
            <a:fld id="{BCE805EB-3173-494A-9629-07C86574DCB9}" type="slidenum">
              <a:rPr lang="en-GB" smtClean="0"/>
              <a:t>7</a:t>
            </a:fld>
            <a:endParaRPr lang="en-GB"/>
          </a:p>
        </p:txBody>
      </p:sp>
    </p:spTree>
    <p:extLst>
      <p:ext uri="{BB962C8B-B14F-4D97-AF65-F5344CB8AC3E}">
        <p14:creationId xmlns:p14="http://schemas.microsoft.com/office/powerpoint/2010/main" val="12950019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234" name="Rectangle 2"/>
          <p:cNvSpPr>
            <a:spLocks noGrp="1" noRot="1" noChangeAspect="1" noChangeArrowheads="1" noTextEdit="1"/>
          </p:cNvSpPr>
          <p:nvPr>
            <p:ph type="sldImg"/>
          </p:nvPr>
        </p:nvSpPr>
        <p:spPr>
          <a:ln/>
        </p:spPr>
      </p:sp>
      <p:sp>
        <p:nvSpPr>
          <p:cNvPr id="351235"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s-IS" altLang="hu-HU" smtClean="0">
              <a:latin typeface="Arial" charset="0"/>
            </a:endParaRPr>
          </a:p>
        </p:txBody>
      </p:sp>
    </p:spTree>
    <p:extLst>
      <p:ext uri="{BB962C8B-B14F-4D97-AF65-F5344CB8AC3E}">
        <p14:creationId xmlns:p14="http://schemas.microsoft.com/office/powerpoint/2010/main" val="12477961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Diakép helye 1"/>
          <p:cNvSpPr>
            <a:spLocks noGrp="1" noRot="1" noChangeAspect="1" noTextEdit="1"/>
          </p:cNvSpPr>
          <p:nvPr>
            <p:ph type="sldImg"/>
          </p:nvPr>
        </p:nvSpPr>
        <p:spPr>
          <a:ln/>
        </p:spPr>
      </p:sp>
      <p:sp>
        <p:nvSpPr>
          <p:cNvPr id="23555" name="Jegyzetek hely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hu-HU" altLang="en-US"/>
          </a:p>
        </p:txBody>
      </p:sp>
      <p:sp>
        <p:nvSpPr>
          <p:cNvPr id="23556" name="Dia számának hely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ゴシック" pitchFamily="-92" charset="-128"/>
              </a:defRPr>
            </a:lvl1pPr>
            <a:lvl2pPr marL="742935" indent="-285744">
              <a:defRPr sz="2400">
                <a:solidFill>
                  <a:schemeClr val="tx1"/>
                </a:solidFill>
                <a:latin typeface="Arial" charset="0"/>
                <a:ea typeface="MS Pゴシック" pitchFamily="-92" charset="-128"/>
              </a:defRPr>
            </a:lvl2pPr>
            <a:lvl3pPr marL="1142977" indent="-228596">
              <a:defRPr sz="2400">
                <a:solidFill>
                  <a:schemeClr val="tx1"/>
                </a:solidFill>
                <a:latin typeface="Arial" charset="0"/>
                <a:ea typeface="MS Pゴシック" pitchFamily="-92" charset="-128"/>
              </a:defRPr>
            </a:lvl3pPr>
            <a:lvl4pPr marL="1600168" indent="-228596">
              <a:defRPr sz="2400">
                <a:solidFill>
                  <a:schemeClr val="tx1"/>
                </a:solidFill>
                <a:latin typeface="Arial" charset="0"/>
                <a:ea typeface="MS Pゴシック" pitchFamily="-92" charset="-128"/>
              </a:defRPr>
            </a:lvl4pPr>
            <a:lvl5pPr marL="2057359" indent="-228596">
              <a:defRPr sz="2400">
                <a:solidFill>
                  <a:schemeClr val="tx1"/>
                </a:solidFill>
                <a:latin typeface="Arial" charset="0"/>
                <a:ea typeface="MS Pゴシック" pitchFamily="-92" charset="-128"/>
              </a:defRPr>
            </a:lvl5pPr>
            <a:lvl6pPr marL="2514550" indent="-228596" eaLnBrk="0" fontAlgn="base" hangingPunct="0">
              <a:spcBef>
                <a:spcPct val="0"/>
              </a:spcBef>
              <a:spcAft>
                <a:spcPct val="0"/>
              </a:spcAft>
              <a:defRPr sz="2400">
                <a:solidFill>
                  <a:schemeClr val="tx1"/>
                </a:solidFill>
                <a:latin typeface="Arial" charset="0"/>
                <a:ea typeface="MS Pゴシック" pitchFamily="-92" charset="-128"/>
              </a:defRPr>
            </a:lvl6pPr>
            <a:lvl7pPr marL="2971741" indent="-228596" eaLnBrk="0" fontAlgn="base" hangingPunct="0">
              <a:spcBef>
                <a:spcPct val="0"/>
              </a:spcBef>
              <a:spcAft>
                <a:spcPct val="0"/>
              </a:spcAft>
              <a:defRPr sz="2400">
                <a:solidFill>
                  <a:schemeClr val="tx1"/>
                </a:solidFill>
                <a:latin typeface="Arial" charset="0"/>
                <a:ea typeface="MS Pゴシック" pitchFamily="-92" charset="-128"/>
              </a:defRPr>
            </a:lvl7pPr>
            <a:lvl8pPr marL="3428932" indent="-228596" eaLnBrk="0" fontAlgn="base" hangingPunct="0">
              <a:spcBef>
                <a:spcPct val="0"/>
              </a:spcBef>
              <a:spcAft>
                <a:spcPct val="0"/>
              </a:spcAft>
              <a:defRPr sz="2400">
                <a:solidFill>
                  <a:schemeClr val="tx1"/>
                </a:solidFill>
                <a:latin typeface="Arial" charset="0"/>
                <a:ea typeface="MS Pゴシック" pitchFamily="-92" charset="-128"/>
              </a:defRPr>
            </a:lvl8pPr>
            <a:lvl9pPr marL="3886122" indent="-228596" eaLnBrk="0" fontAlgn="base" hangingPunct="0">
              <a:spcBef>
                <a:spcPct val="0"/>
              </a:spcBef>
              <a:spcAft>
                <a:spcPct val="0"/>
              </a:spcAft>
              <a:defRPr sz="2400">
                <a:solidFill>
                  <a:schemeClr val="tx1"/>
                </a:solidFill>
                <a:latin typeface="Arial" charset="0"/>
                <a:ea typeface="MS Pゴシック" pitchFamily="-92" charset="-128"/>
              </a:defRPr>
            </a:lvl9pPr>
          </a:lstStyle>
          <a:p>
            <a:fld id="{B5318D6E-C03C-4419-9756-83D62FB6BEE6}" type="slidenum">
              <a:rPr lang="en-US" altLang="en-US" sz="1200"/>
              <a:pPr/>
              <a:t>48</a:t>
            </a:fld>
            <a:endParaRPr lang="en-US" altLang="en-US" sz="1200"/>
          </a:p>
        </p:txBody>
      </p:sp>
    </p:spTree>
    <p:extLst>
      <p:ext uri="{BB962C8B-B14F-4D97-AF65-F5344CB8AC3E}">
        <p14:creationId xmlns:p14="http://schemas.microsoft.com/office/powerpoint/2010/main" val="18529380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Diakép helye 1"/>
          <p:cNvSpPr>
            <a:spLocks noGrp="1" noRot="1" noChangeAspect="1" noTextEdit="1"/>
          </p:cNvSpPr>
          <p:nvPr>
            <p:ph type="sldImg"/>
          </p:nvPr>
        </p:nvSpPr>
        <p:spPr>
          <a:ln/>
        </p:spPr>
      </p:sp>
      <p:sp>
        <p:nvSpPr>
          <p:cNvPr id="19459" name="Jegyzetek hely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hu-HU" altLang="en-US"/>
          </a:p>
        </p:txBody>
      </p:sp>
      <p:sp>
        <p:nvSpPr>
          <p:cNvPr id="19460" name="Dia számának hely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ゴシック" pitchFamily="-92" charset="-128"/>
              </a:defRPr>
            </a:lvl1pPr>
            <a:lvl2pPr marL="742703" indent="-284206">
              <a:defRPr sz="2400">
                <a:solidFill>
                  <a:schemeClr val="tx1"/>
                </a:solidFill>
                <a:latin typeface="Arial" charset="0"/>
                <a:ea typeface="MS Pゴシック" pitchFamily="-92" charset="-128"/>
              </a:defRPr>
            </a:lvl2pPr>
            <a:lvl3pPr marL="1141533" indent="-227679">
              <a:defRPr sz="2400">
                <a:solidFill>
                  <a:schemeClr val="tx1"/>
                </a:solidFill>
                <a:latin typeface="Arial" charset="0"/>
                <a:ea typeface="MS Pゴシック" pitchFamily="-92" charset="-128"/>
              </a:defRPr>
            </a:lvl3pPr>
            <a:lvl4pPr marL="1600030" indent="-227679">
              <a:defRPr sz="2400">
                <a:solidFill>
                  <a:schemeClr val="tx1"/>
                </a:solidFill>
                <a:latin typeface="Arial" charset="0"/>
                <a:ea typeface="MS Pゴシック" pitchFamily="-92" charset="-128"/>
              </a:defRPr>
            </a:lvl4pPr>
            <a:lvl5pPr marL="2056957" indent="-227679">
              <a:defRPr sz="2400">
                <a:solidFill>
                  <a:schemeClr val="tx1"/>
                </a:solidFill>
                <a:latin typeface="Arial" charset="0"/>
                <a:ea typeface="MS Pゴシック" pitchFamily="-92" charset="-128"/>
              </a:defRPr>
            </a:lvl5pPr>
            <a:lvl6pPr marL="2509174" indent="-227679" eaLnBrk="0" fontAlgn="base" hangingPunct="0">
              <a:spcBef>
                <a:spcPct val="0"/>
              </a:spcBef>
              <a:spcAft>
                <a:spcPct val="0"/>
              </a:spcAft>
              <a:defRPr sz="2400">
                <a:solidFill>
                  <a:schemeClr val="tx1"/>
                </a:solidFill>
                <a:latin typeface="Arial" charset="0"/>
                <a:ea typeface="MS Pゴシック" pitchFamily="-92" charset="-128"/>
              </a:defRPr>
            </a:lvl6pPr>
            <a:lvl7pPr marL="2961390" indent="-227679" eaLnBrk="0" fontAlgn="base" hangingPunct="0">
              <a:spcBef>
                <a:spcPct val="0"/>
              </a:spcBef>
              <a:spcAft>
                <a:spcPct val="0"/>
              </a:spcAft>
              <a:defRPr sz="2400">
                <a:solidFill>
                  <a:schemeClr val="tx1"/>
                </a:solidFill>
                <a:latin typeface="Arial" charset="0"/>
                <a:ea typeface="MS Pゴシック" pitchFamily="-92" charset="-128"/>
              </a:defRPr>
            </a:lvl7pPr>
            <a:lvl8pPr marL="3413607" indent="-227679" eaLnBrk="0" fontAlgn="base" hangingPunct="0">
              <a:spcBef>
                <a:spcPct val="0"/>
              </a:spcBef>
              <a:spcAft>
                <a:spcPct val="0"/>
              </a:spcAft>
              <a:defRPr sz="2400">
                <a:solidFill>
                  <a:schemeClr val="tx1"/>
                </a:solidFill>
                <a:latin typeface="Arial" charset="0"/>
                <a:ea typeface="MS Pゴシック" pitchFamily="-92" charset="-128"/>
              </a:defRPr>
            </a:lvl8pPr>
            <a:lvl9pPr marL="3865823" indent="-227679" eaLnBrk="0" fontAlgn="base" hangingPunct="0">
              <a:spcBef>
                <a:spcPct val="0"/>
              </a:spcBef>
              <a:spcAft>
                <a:spcPct val="0"/>
              </a:spcAft>
              <a:defRPr sz="2400">
                <a:solidFill>
                  <a:schemeClr val="tx1"/>
                </a:solidFill>
                <a:latin typeface="Arial" charset="0"/>
                <a:ea typeface="MS Pゴシック" pitchFamily="-92"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2DC6AF00-5D51-4260-8038-D5F843B16F5A}" type="slidenum">
              <a:rPr kumimoji="0" lang="en-US" altLang="en-US" sz="1200" b="1" i="0" u="none" strike="noStrike" kern="1200" cap="none" spc="0" normalizeH="0" baseline="0" noProof="0">
                <a:ln>
                  <a:noFill/>
                </a:ln>
                <a:solidFill>
                  <a:prstClr val="black"/>
                </a:solidFill>
                <a:effectLst/>
                <a:uLnTx/>
                <a:uFillTx/>
                <a:latin typeface="Arial" charset="0"/>
                <a:ea typeface="MS Pゴシック" pitchFamily="-92"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50</a:t>
            </a:fld>
            <a:endParaRPr kumimoji="0" lang="en-US" altLang="en-US" sz="1200" b="1" i="0" u="none" strike="noStrike" kern="1200" cap="none" spc="0" normalizeH="0" baseline="0" noProof="0">
              <a:ln>
                <a:noFill/>
              </a:ln>
              <a:solidFill>
                <a:prstClr val="black"/>
              </a:solidFill>
              <a:effectLst/>
              <a:uLnTx/>
              <a:uFillTx/>
              <a:latin typeface="Arial" charset="0"/>
              <a:ea typeface="MS Pゴシック" pitchFamily="-92" charset="-128"/>
              <a:cs typeface="+mn-cs"/>
            </a:endParaRPr>
          </a:p>
        </p:txBody>
      </p:sp>
    </p:spTree>
    <p:extLst>
      <p:ext uri="{BB962C8B-B14F-4D97-AF65-F5344CB8AC3E}">
        <p14:creationId xmlns:p14="http://schemas.microsoft.com/office/powerpoint/2010/main" val="2814398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Diakép helye 1"/>
          <p:cNvSpPr>
            <a:spLocks noGrp="1" noRot="1" noChangeAspect="1" noTextEdit="1"/>
          </p:cNvSpPr>
          <p:nvPr>
            <p:ph type="sldImg"/>
          </p:nvPr>
        </p:nvSpPr>
        <p:spPr>
          <a:ln/>
        </p:spPr>
      </p:sp>
      <p:sp>
        <p:nvSpPr>
          <p:cNvPr id="21507" name="Jegyzetek hely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hu-HU" altLang="en-US"/>
          </a:p>
        </p:txBody>
      </p:sp>
      <p:sp>
        <p:nvSpPr>
          <p:cNvPr id="21508" name="Dia számának hely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ゴシック" pitchFamily="-92" charset="-128"/>
              </a:defRPr>
            </a:lvl1pPr>
            <a:lvl2pPr marL="742703" indent="-284206">
              <a:defRPr sz="2400">
                <a:solidFill>
                  <a:schemeClr val="tx1"/>
                </a:solidFill>
                <a:latin typeface="Arial" charset="0"/>
                <a:ea typeface="MS Pゴシック" pitchFamily="-92" charset="-128"/>
              </a:defRPr>
            </a:lvl2pPr>
            <a:lvl3pPr marL="1141533" indent="-227679">
              <a:defRPr sz="2400">
                <a:solidFill>
                  <a:schemeClr val="tx1"/>
                </a:solidFill>
                <a:latin typeface="Arial" charset="0"/>
                <a:ea typeface="MS Pゴシック" pitchFamily="-92" charset="-128"/>
              </a:defRPr>
            </a:lvl3pPr>
            <a:lvl4pPr marL="1600030" indent="-227679">
              <a:defRPr sz="2400">
                <a:solidFill>
                  <a:schemeClr val="tx1"/>
                </a:solidFill>
                <a:latin typeface="Arial" charset="0"/>
                <a:ea typeface="MS Pゴシック" pitchFamily="-92" charset="-128"/>
              </a:defRPr>
            </a:lvl4pPr>
            <a:lvl5pPr marL="2056957" indent="-227679">
              <a:defRPr sz="2400">
                <a:solidFill>
                  <a:schemeClr val="tx1"/>
                </a:solidFill>
                <a:latin typeface="Arial" charset="0"/>
                <a:ea typeface="MS Pゴシック" pitchFamily="-92" charset="-128"/>
              </a:defRPr>
            </a:lvl5pPr>
            <a:lvl6pPr marL="2509174" indent="-227679" eaLnBrk="0" fontAlgn="base" hangingPunct="0">
              <a:spcBef>
                <a:spcPct val="0"/>
              </a:spcBef>
              <a:spcAft>
                <a:spcPct val="0"/>
              </a:spcAft>
              <a:defRPr sz="2400">
                <a:solidFill>
                  <a:schemeClr val="tx1"/>
                </a:solidFill>
                <a:latin typeface="Arial" charset="0"/>
                <a:ea typeface="MS Pゴシック" pitchFamily="-92" charset="-128"/>
              </a:defRPr>
            </a:lvl6pPr>
            <a:lvl7pPr marL="2961390" indent="-227679" eaLnBrk="0" fontAlgn="base" hangingPunct="0">
              <a:spcBef>
                <a:spcPct val="0"/>
              </a:spcBef>
              <a:spcAft>
                <a:spcPct val="0"/>
              </a:spcAft>
              <a:defRPr sz="2400">
                <a:solidFill>
                  <a:schemeClr val="tx1"/>
                </a:solidFill>
                <a:latin typeface="Arial" charset="0"/>
                <a:ea typeface="MS Pゴシック" pitchFamily="-92" charset="-128"/>
              </a:defRPr>
            </a:lvl7pPr>
            <a:lvl8pPr marL="3413607" indent="-227679" eaLnBrk="0" fontAlgn="base" hangingPunct="0">
              <a:spcBef>
                <a:spcPct val="0"/>
              </a:spcBef>
              <a:spcAft>
                <a:spcPct val="0"/>
              </a:spcAft>
              <a:defRPr sz="2400">
                <a:solidFill>
                  <a:schemeClr val="tx1"/>
                </a:solidFill>
                <a:latin typeface="Arial" charset="0"/>
                <a:ea typeface="MS Pゴシック" pitchFamily="-92" charset="-128"/>
              </a:defRPr>
            </a:lvl8pPr>
            <a:lvl9pPr marL="3865823" indent="-227679" eaLnBrk="0" fontAlgn="base" hangingPunct="0">
              <a:spcBef>
                <a:spcPct val="0"/>
              </a:spcBef>
              <a:spcAft>
                <a:spcPct val="0"/>
              </a:spcAft>
              <a:defRPr sz="2400">
                <a:solidFill>
                  <a:schemeClr val="tx1"/>
                </a:solidFill>
                <a:latin typeface="Arial" charset="0"/>
                <a:ea typeface="MS Pゴシック" pitchFamily="-92"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5FF0F7F8-53C6-4307-93A7-361679317FB3}" type="slidenum">
              <a:rPr kumimoji="0" lang="en-US" altLang="en-US" sz="1200" b="1" i="0" u="none" strike="noStrike" kern="1200" cap="none" spc="0" normalizeH="0" baseline="0" noProof="0">
                <a:ln>
                  <a:noFill/>
                </a:ln>
                <a:solidFill>
                  <a:prstClr val="black"/>
                </a:solidFill>
                <a:effectLst/>
                <a:uLnTx/>
                <a:uFillTx/>
                <a:latin typeface="Arial" charset="0"/>
                <a:ea typeface="MS Pゴシック" pitchFamily="-92"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51</a:t>
            </a:fld>
            <a:endParaRPr kumimoji="0" lang="en-US" altLang="en-US" sz="1200" b="1" i="0" u="none" strike="noStrike" kern="1200" cap="none" spc="0" normalizeH="0" baseline="0" noProof="0">
              <a:ln>
                <a:noFill/>
              </a:ln>
              <a:solidFill>
                <a:prstClr val="black"/>
              </a:solidFill>
              <a:effectLst/>
              <a:uLnTx/>
              <a:uFillTx/>
              <a:latin typeface="Arial" charset="0"/>
              <a:ea typeface="MS Pゴシック" pitchFamily="-92" charset="-128"/>
              <a:cs typeface="+mn-cs"/>
            </a:endParaRPr>
          </a:p>
        </p:txBody>
      </p:sp>
    </p:spTree>
    <p:extLst>
      <p:ext uri="{BB962C8B-B14F-4D97-AF65-F5344CB8AC3E}">
        <p14:creationId xmlns:p14="http://schemas.microsoft.com/office/powerpoint/2010/main" val="4643873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RL-IED &gt; 105.5 </a:t>
            </a:r>
            <a:r>
              <a:rPr lang="en-US" sz="1200" b="0" i="0" u="none" strike="noStrike" kern="1200" baseline="0" dirty="0" err="1" smtClean="0">
                <a:solidFill>
                  <a:schemeClr val="tx1"/>
                </a:solidFill>
                <a:latin typeface="+mn-lt"/>
                <a:ea typeface="+mn-ea"/>
                <a:cs typeface="+mn-cs"/>
              </a:rPr>
              <a:t>ms</a:t>
            </a:r>
            <a:r>
              <a:rPr lang="en-US" sz="1200" b="0" i="0" u="none" strike="noStrike" kern="1200" baseline="0" dirty="0" smtClean="0">
                <a:solidFill>
                  <a:schemeClr val="tx1"/>
                </a:solidFill>
                <a:latin typeface="+mn-lt"/>
                <a:ea typeface="+mn-ea"/>
                <a:cs typeface="+mn-cs"/>
              </a:rPr>
              <a:t> was associated with significant, 54% risk reduction in all-cause mortality (95% CI: 0.25-0.84, p= 0.01) after</a:t>
            </a:r>
          </a:p>
          <a:p>
            <a:r>
              <a:rPr lang="en-US" sz="1200" b="0" i="0" u="none" strike="noStrike" kern="1200" baseline="0" dirty="0" smtClean="0">
                <a:solidFill>
                  <a:schemeClr val="tx1"/>
                </a:solidFill>
                <a:latin typeface="+mn-lt"/>
                <a:ea typeface="+mn-ea"/>
                <a:cs typeface="+mn-cs"/>
              </a:rPr>
              <a:t>adjustment for clinical covariates (Figure). Each 10 </a:t>
            </a:r>
            <a:r>
              <a:rPr lang="en-US" sz="1200" b="0" i="0" u="none" strike="noStrike" kern="1200" baseline="0" dirty="0" err="1" smtClean="0">
                <a:solidFill>
                  <a:schemeClr val="tx1"/>
                </a:solidFill>
                <a:latin typeface="+mn-lt"/>
                <a:ea typeface="+mn-ea"/>
                <a:cs typeface="+mn-cs"/>
              </a:rPr>
              <a:t>ms</a:t>
            </a:r>
            <a:r>
              <a:rPr lang="en-US" sz="1200" b="0" i="0" u="none" strike="noStrike" kern="1200" baseline="0" dirty="0" smtClean="0">
                <a:solidFill>
                  <a:schemeClr val="tx1"/>
                </a:solidFill>
                <a:latin typeface="+mn-lt"/>
                <a:ea typeface="+mn-ea"/>
                <a:cs typeface="+mn-cs"/>
              </a:rPr>
              <a:t> increase in RL-IED was associated with 14% risk reduction in death of any</a:t>
            </a:r>
          </a:p>
          <a:p>
            <a:r>
              <a:rPr lang="hu-HU" sz="1200" b="0" i="0" u="none" strike="noStrike" kern="1200" baseline="0" dirty="0" err="1" smtClean="0">
                <a:solidFill>
                  <a:schemeClr val="tx1"/>
                </a:solidFill>
                <a:latin typeface="+mn-lt"/>
                <a:ea typeface="+mn-ea"/>
                <a:cs typeface="+mn-cs"/>
              </a:rPr>
              <a:t>cause</a:t>
            </a:r>
            <a:r>
              <a:rPr lang="hu-HU" sz="1200" b="0" i="0" u="none" strike="noStrike" kern="1200" baseline="0" dirty="0" smtClean="0">
                <a:solidFill>
                  <a:schemeClr val="tx1"/>
                </a:solidFill>
                <a:latin typeface="+mn-lt"/>
                <a:ea typeface="+mn-ea"/>
                <a:cs typeface="+mn-cs"/>
              </a:rPr>
              <a:t> (p=0.008).</a:t>
            </a:r>
            <a:endParaRPr lang="hu-HU" dirty="0" smtClean="0"/>
          </a:p>
          <a:p>
            <a:endParaRPr lang="hu-HU" dirty="0"/>
          </a:p>
        </p:txBody>
      </p:sp>
      <p:sp>
        <p:nvSpPr>
          <p:cNvPr id="4" name="Dia számának helye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D640E98-8AAA-4D9D-B636-76F4EF16C476}" type="slidenum">
              <a:rPr kumimoji="0" lang="en-US" sz="1200" b="1" i="0" u="none" strike="noStrike" kern="1200" cap="none" spc="0" normalizeH="0" baseline="0" noProof="0" smtClean="0">
                <a:ln>
                  <a:noFill/>
                </a:ln>
                <a:solidFill>
                  <a:prstClr val="black"/>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53</a:t>
            </a:fld>
            <a:endParaRPr kumimoji="0" lang="en-US" sz="1200" b="1" i="0" u="none" strike="noStrike" kern="1200" cap="none" spc="0" normalizeH="0" baseline="0" noProof="0">
              <a:ln>
                <a:noFill/>
              </a:ln>
              <a:solidFill>
                <a:prstClr val="black"/>
              </a:solidFill>
              <a:effectLst/>
              <a:uLnTx/>
              <a:uFillTx/>
              <a:latin typeface="Arial" charset="0"/>
              <a:ea typeface="+mn-ea"/>
              <a:cs typeface="+mn-cs"/>
            </a:endParaRPr>
          </a:p>
        </p:txBody>
      </p:sp>
    </p:spTree>
    <p:extLst>
      <p:ext uri="{BB962C8B-B14F-4D97-AF65-F5344CB8AC3E}">
        <p14:creationId xmlns:p14="http://schemas.microsoft.com/office/powerpoint/2010/main" val="9097247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9522" name="Rectangle 2"/>
          <p:cNvSpPr>
            <a:spLocks noGrp="1" noRot="1" noChangeAspect="1" noChangeArrowheads="1" noTextEdit="1"/>
          </p:cNvSpPr>
          <p:nvPr>
            <p:ph type="sldImg"/>
          </p:nvPr>
        </p:nvSpPr>
        <p:spPr>
          <a:ln/>
        </p:spPr>
      </p:sp>
      <p:sp>
        <p:nvSpPr>
          <p:cNvPr id="61952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hu-HU" altLang="hu-HU" smtClean="0">
              <a:latin typeface="Arial" pitchFamily="34" charset="0"/>
            </a:endParaRPr>
          </a:p>
        </p:txBody>
      </p:sp>
    </p:spTree>
    <p:extLst>
      <p:ext uri="{BB962C8B-B14F-4D97-AF65-F5344CB8AC3E}">
        <p14:creationId xmlns:p14="http://schemas.microsoft.com/office/powerpoint/2010/main" val="40209418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48EB324-3537-4678-807B-0ABCF4D0B91E}" type="slidenum">
              <a:rPr kumimoji="0" lang="hu-HU" sz="1200" b="1" i="0" u="none" strike="noStrike" kern="1200" cap="none" spc="0" normalizeH="0" baseline="0" noProof="0">
                <a:ln>
                  <a:noFill/>
                </a:ln>
                <a:solidFill>
                  <a:prstClr val="black"/>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57</a:t>
            </a:fld>
            <a:endParaRPr kumimoji="0" lang="hu-HU" sz="1200" b="1" i="0" u="none" strike="noStrike" kern="1200" cap="none" spc="0" normalizeH="0" baseline="0" noProof="0">
              <a:ln>
                <a:noFill/>
              </a:ln>
              <a:solidFill>
                <a:prstClr val="black"/>
              </a:solidFill>
              <a:effectLst/>
              <a:uLnTx/>
              <a:uFillTx/>
              <a:latin typeface="Arial" charset="0"/>
              <a:ea typeface="+mn-ea"/>
              <a:cs typeface="+mn-cs"/>
            </a:endParaRPr>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p:txBody>
          <a:bodyPr/>
          <a:lstStyle/>
          <a:p>
            <a:endParaRPr lang="hu-HU"/>
          </a:p>
        </p:txBody>
      </p:sp>
    </p:spTree>
    <p:extLst>
      <p:ext uri="{BB962C8B-B14F-4D97-AF65-F5344CB8AC3E}">
        <p14:creationId xmlns:p14="http://schemas.microsoft.com/office/powerpoint/2010/main" val="320316779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hyperlink" Target="http://semmelweis.hu/deutsch/studium/" TargetMode="Externa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ímdia">
    <p:spTree>
      <p:nvGrpSpPr>
        <p:cNvPr id="1" name=""/>
        <p:cNvGrpSpPr/>
        <p:nvPr/>
      </p:nvGrpSpPr>
      <p:grpSpPr>
        <a:xfrm>
          <a:off x="0" y="0"/>
          <a:ext cx="0" cy="0"/>
          <a:chOff x="0" y="0"/>
          <a:chExt cx="0" cy="0"/>
        </a:xfrm>
      </p:grpSpPr>
      <p:sp>
        <p:nvSpPr>
          <p:cNvPr id="27" name="Szöveg helye 2"/>
          <p:cNvSpPr>
            <a:spLocks noGrp="1"/>
          </p:cNvSpPr>
          <p:nvPr>
            <p:ph type="body" idx="10" hasCustomPrompt="1"/>
          </p:nvPr>
        </p:nvSpPr>
        <p:spPr>
          <a:xfrm>
            <a:off x="2339752" y="3212976"/>
            <a:ext cx="6408712" cy="648072"/>
          </a:xfrm>
        </p:spPr>
        <p:txBody>
          <a:bodyPr anchor="ctr" anchorCtr="0">
            <a:noAutofit/>
          </a:bodyPr>
          <a:lstStyle>
            <a:lvl1pPr marL="0" indent="0" algn="ctr">
              <a:buNone/>
              <a:defRPr sz="2400" baseline="0">
                <a:solidFill>
                  <a:srgbClr val="264796"/>
                </a:solidFill>
                <a:latin typeface="Franklin Gothic Book" panose="020B0503020102020204" pitchFamily="34" charset="0"/>
                <a:cs typeface="Arial" panose="020B060402020202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u-HU" b="1" kern="0" dirty="0" smtClean="0">
                <a:solidFill>
                  <a:srgbClr val="333399"/>
                </a:solidFill>
                <a:effectLst>
                  <a:outerShdw blurRad="38100" dist="38100" dir="2700000" algn="tl">
                    <a:srgbClr val="C0C0C0"/>
                  </a:outerShdw>
                </a:effectLst>
                <a:cs typeface="Arial"/>
              </a:rPr>
              <a:t>Béla </a:t>
            </a:r>
            <a:r>
              <a:rPr lang="hu-HU" b="1" kern="0" dirty="0" err="1" smtClean="0">
                <a:solidFill>
                  <a:srgbClr val="333399"/>
                </a:solidFill>
                <a:effectLst>
                  <a:outerShdw blurRad="38100" dist="38100" dir="2700000" algn="tl">
                    <a:srgbClr val="C0C0C0"/>
                  </a:outerShdw>
                </a:effectLst>
                <a:cs typeface="Arial"/>
              </a:rPr>
              <a:t>Merkely</a:t>
            </a:r>
            <a:r>
              <a:rPr lang="hu-HU" b="1" kern="0" dirty="0" smtClean="0">
                <a:solidFill>
                  <a:srgbClr val="333399"/>
                </a:solidFill>
                <a:effectLst>
                  <a:outerShdw blurRad="38100" dist="38100" dir="2700000" algn="tl">
                    <a:srgbClr val="C0C0C0"/>
                  </a:outerShdw>
                </a:effectLst>
                <a:cs typeface="Arial"/>
              </a:rPr>
              <a:t> MD, PhD, </a:t>
            </a:r>
            <a:r>
              <a:rPr lang="hu-HU" b="1" kern="0" dirty="0" err="1" smtClean="0">
                <a:solidFill>
                  <a:srgbClr val="333399"/>
                </a:solidFill>
                <a:effectLst>
                  <a:outerShdw blurRad="38100" dist="38100" dir="2700000" algn="tl">
                    <a:srgbClr val="C0C0C0"/>
                  </a:outerShdw>
                </a:effectLst>
                <a:cs typeface="Arial"/>
              </a:rPr>
              <a:t>DSc</a:t>
            </a:r>
            <a:r>
              <a:rPr lang="hu-HU" b="1" kern="0" dirty="0" smtClean="0">
                <a:solidFill>
                  <a:srgbClr val="333399"/>
                </a:solidFill>
                <a:effectLst>
                  <a:outerShdw blurRad="38100" dist="38100" dir="2700000" algn="tl">
                    <a:srgbClr val="C0C0C0"/>
                  </a:outerShdw>
                </a:effectLst>
                <a:cs typeface="Arial"/>
              </a:rPr>
              <a:t>, FESC, FACC</a:t>
            </a:r>
            <a:endParaRPr lang="hu-HU" dirty="0" smtClean="0"/>
          </a:p>
        </p:txBody>
      </p:sp>
      <p:sp>
        <p:nvSpPr>
          <p:cNvPr id="29" name="Szöveg helye 2"/>
          <p:cNvSpPr>
            <a:spLocks noGrp="1"/>
          </p:cNvSpPr>
          <p:nvPr>
            <p:ph type="body" idx="11" hasCustomPrompt="1"/>
          </p:nvPr>
        </p:nvSpPr>
        <p:spPr>
          <a:xfrm>
            <a:off x="2339752" y="3933056"/>
            <a:ext cx="6408712" cy="504056"/>
          </a:xfrm>
        </p:spPr>
        <p:txBody>
          <a:bodyPr anchor="ctr" anchorCtr="0">
            <a:noAutofit/>
          </a:bodyPr>
          <a:lstStyle>
            <a:lvl1pPr marL="0" indent="0" algn="ctr">
              <a:buNone/>
              <a:defRPr sz="1800" baseline="0">
                <a:solidFill>
                  <a:srgbClr val="264796"/>
                </a:solidFill>
                <a:latin typeface="Franklin Gothic Book" panose="020B0503020102020204" pitchFamily="34" charset="0"/>
                <a:cs typeface="Arial" panose="020B060402020202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R="64008" lvl="0" eaLnBrk="0" hangingPunct="0">
              <a:spcBef>
                <a:spcPts val="400"/>
              </a:spcBef>
              <a:buClr>
                <a:srgbClr val="2DA2BF"/>
              </a:buClr>
              <a:buSzPct val="68000"/>
              <a:defRPr/>
            </a:pPr>
            <a:r>
              <a:rPr lang="hu-HU" sz="2400" kern="0" dirty="0" err="1" smtClean="0">
                <a:solidFill>
                  <a:srgbClr val="333399"/>
                </a:solidFill>
                <a:effectLst>
                  <a:outerShdw blurRad="38100" dist="38100" dir="2700000" algn="tl">
                    <a:srgbClr val="C0C0C0"/>
                  </a:outerShdw>
                </a:effectLst>
                <a:cs typeface="Arial"/>
              </a:rPr>
              <a:t>Heart</a:t>
            </a:r>
            <a:r>
              <a:rPr lang="hu-HU" sz="2400" kern="0" dirty="0" smtClean="0">
                <a:solidFill>
                  <a:srgbClr val="333399"/>
                </a:solidFill>
                <a:effectLst>
                  <a:outerShdw blurRad="38100" dist="38100" dir="2700000" algn="tl">
                    <a:srgbClr val="C0C0C0"/>
                  </a:outerShdw>
                </a:effectLst>
                <a:cs typeface="Arial"/>
              </a:rPr>
              <a:t> and </a:t>
            </a:r>
            <a:r>
              <a:rPr lang="hu-HU" sz="2400" kern="0" dirty="0" err="1" smtClean="0">
                <a:solidFill>
                  <a:srgbClr val="333399"/>
                </a:solidFill>
                <a:effectLst>
                  <a:outerShdw blurRad="38100" dist="38100" dir="2700000" algn="tl">
                    <a:srgbClr val="C0C0C0"/>
                  </a:outerShdw>
                </a:effectLst>
                <a:cs typeface="Arial"/>
              </a:rPr>
              <a:t>Vascular</a:t>
            </a:r>
            <a:r>
              <a:rPr lang="hu-HU" sz="2400" kern="0" dirty="0" smtClean="0">
                <a:solidFill>
                  <a:srgbClr val="333399"/>
                </a:solidFill>
                <a:effectLst>
                  <a:outerShdw blurRad="38100" dist="38100" dir="2700000" algn="tl">
                    <a:srgbClr val="C0C0C0"/>
                  </a:outerShdw>
                </a:effectLst>
                <a:cs typeface="Arial"/>
              </a:rPr>
              <a:t> Center of Semmelweis University, Budapest</a:t>
            </a:r>
          </a:p>
        </p:txBody>
      </p:sp>
      <p:sp>
        <p:nvSpPr>
          <p:cNvPr id="20" name="Cím 19"/>
          <p:cNvSpPr>
            <a:spLocks noGrp="1"/>
          </p:cNvSpPr>
          <p:nvPr>
            <p:ph type="title" hasCustomPrompt="1"/>
          </p:nvPr>
        </p:nvSpPr>
        <p:spPr>
          <a:xfrm>
            <a:off x="2339752" y="1087966"/>
            <a:ext cx="6408712" cy="1143000"/>
          </a:xfrm>
        </p:spPr>
        <p:txBody>
          <a:bodyPr>
            <a:noAutofit/>
          </a:bodyPr>
          <a:lstStyle>
            <a:lvl1pPr>
              <a:spcBef>
                <a:spcPct val="0"/>
              </a:spcBef>
              <a:buFontTx/>
              <a:buNone/>
              <a:defRPr sz="4000" baseline="0">
                <a:solidFill>
                  <a:srgbClr val="264796"/>
                </a:solidFill>
              </a:defRPr>
            </a:lvl1pPr>
          </a:lstStyle>
          <a:p>
            <a:pPr>
              <a:spcBef>
                <a:spcPct val="0"/>
              </a:spcBef>
              <a:buFontTx/>
              <a:buNone/>
            </a:pPr>
            <a:r>
              <a:rPr lang="hu-HU" sz="4400" b="1" dirty="0" err="1" smtClean="0">
                <a:solidFill>
                  <a:srgbClr val="264796"/>
                </a:solidFill>
                <a:cs typeface="Arial"/>
              </a:rPr>
              <a:t>Cardiac</a:t>
            </a:r>
            <a:r>
              <a:rPr lang="hu-HU" sz="4400" b="1" dirty="0" smtClean="0">
                <a:solidFill>
                  <a:srgbClr val="264796"/>
                </a:solidFill>
                <a:cs typeface="Arial"/>
              </a:rPr>
              <a:t> </a:t>
            </a:r>
            <a:r>
              <a:rPr lang="hu-HU" sz="4400" b="1" dirty="0" err="1" smtClean="0">
                <a:solidFill>
                  <a:srgbClr val="264796"/>
                </a:solidFill>
                <a:cs typeface="Arial"/>
              </a:rPr>
              <a:t>resynchronization</a:t>
            </a:r>
            <a:r>
              <a:rPr lang="hu-HU" sz="4400" b="1" dirty="0" smtClean="0">
                <a:solidFill>
                  <a:srgbClr val="264796"/>
                </a:solidFill>
                <a:cs typeface="Arial"/>
              </a:rPr>
              <a:t> </a:t>
            </a:r>
            <a:r>
              <a:rPr lang="hu-HU" sz="4400" b="1" dirty="0" err="1" smtClean="0">
                <a:solidFill>
                  <a:srgbClr val="264796"/>
                </a:solidFill>
                <a:cs typeface="Arial"/>
              </a:rPr>
              <a:t>therapy</a:t>
            </a:r>
            <a:r>
              <a:rPr lang="hu-HU" sz="4400" b="1" dirty="0" smtClean="0">
                <a:solidFill>
                  <a:srgbClr val="264796"/>
                </a:solidFill>
                <a:cs typeface="Arial"/>
              </a:rPr>
              <a:t> </a:t>
            </a:r>
            <a:r>
              <a:rPr lang="hu-HU" sz="4400" b="1" dirty="0" err="1" smtClean="0">
                <a:solidFill>
                  <a:srgbClr val="264796"/>
                </a:solidFill>
                <a:cs typeface="Arial"/>
              </a:rPr>
              <a:t>for</a:t>
            </a:r>
            <a:r>
              <a:rPr lang="hu-HU" sz="4400" b="1" dirty="0" smtClean="0">
                <a:solidFill>
                  <a:srgbClr val="264796"/>
                </a:solidFill>
                <a:cs typeface="Arial"/>
              </a:rPr>
              <a:t> </a:t>
            </a:r>
            <a:r>
              <a:rPr lang="hu-HU" sz="4400" b="1" dirty="0" err="1" smtClean="0">
                <a:solidFill>
                  <a:srgbClr val="264796"/>
                </a:solidFill>
                <a:cs typeface="Arial"/>
              </a:rPr>
              <a:t>heart</a:t>
            </a:r>
            <a:r>
              <a:rPr lang="hu-HU" sz="4400" b="1" dirty="0" smtClean="0">
                <a:solidFill>
                  <a:srgbClr val="264796"/>
                </a:solidFill>
                <a:cs typeface="Arial"/>
              </a:rPr>
              <a:t> </a:t>
            </a:r>
            <a:r>
              <a:rPr lang="hu-HU" sz="4400" b="1" dirty="0" err="1" smtClean="0">
                <a:solidFill>
                  <a:srgbClr val="264796"/>
                </a:solidFill>
                <a:cs typeface="Arial"/>
              </a:rPr>
              <a:t>failure</a:t>
            </a:r>
            <a:r>
              <a:rPr lang="hu-HU" altLang="hu-HU" sz="4400" dirty="0" smtClean="0">
                <a:solidFill>
                  <a:srgbClr val="264796"/>
                </a:solidFill>
                <a:latin typeface="Arial" panose="020B0604020202020204" pitchFamily="34" charset="0"/>
                <a:cs typeface="Arial" panose="020B0604020202020204" pitchFamily="34" charset="0"/>
              </a:rPr>
              <a:t/>
            </a:r>
            <a:br>
              <a:rPr lang="hu-HU" altLang="hu-HU" sz="4400" dirty="0" smtClean="0">
                <a:solidFill>
                  <a:srgbClr val="264796"/>
                </a:solidFill>
                <a:latin typeface="Arial" panose="020B0604020202020204" pitchFamily="34" charset="0"/>
                <a:cs typeface="Arial" panose="020B0604020202020204" pitchFamily="34" charset="0"/>
              </a:rPr>
            </a:br>
            <a:endParaRPr lang="hu-HU" altLang="hu-HU" sz="4400" i="1" dirty="0" smtClean="0">
              <a:solidFill>
                <a:srgbClr val="264796"/>
              </a:solidFill>
              <a:latin typeface="Arial" panose="020B0604020202020204" pitchFamily="34" charset="0"/>
              <a:cs typeface="Arial" panose="020B0604020202020204" pitchFamily="34" charset="0"/>
            </a:endParaRPr>
          </a:p>
        </p:txBody>
      </p:sp>
      <p:sp>
        <p:nvSpPr>
          <p:cNvPr id="38" name="Szöveg helye 37"/>
          <p:cNvSpPr>
            <a:spLocks noGrp="1"/>
          </p:cNvSpPr>
          <p:nvPr>
            <p:ph type="body" sz="quarter" idx="16" hasCustomPrompt="1"/>
          </p:nvPr>
        </p:nvSpPr>
        <p:spPr>
          <a:xfrm>
            <a:off x="6227763" y="5661025"/>
            <a:ext cx="2520950" cy="288925"/>
          </a:xfrm>
        </p:spPr>
        <p:txBody>
          <a:bodyPr>
            <a:noAutofit/>
          </a:bodyPr>
          <a:lstStyle>
            <a:lvl1pPr marL="0" indent="0" algn="r">
              <a:buNone/>
              <a:defRPr sz="1400" i="1" baseline="0">
                <a:solidFill>
                  <a:srgbClr val="264796"/>
                </a:solidFill>
              </a:defRPr>
            </a:lvl1pPr>
            <a:lvl2pPr marL="457200" indent="0">
              <a:buNone/>
              <a:defRPr/>
            </a:lvl2pPr>
            <a:lvl3pPr marL="914400" indent="0">
              <a:buNone/>
              <a:defRPr/>
            </a:lvl3pPr>
            <a:lvl4pPr marL="1371600" indent="0">
              <a:buNone/>
              <a:defRPr/>
            </a:lvl4pPr>
            <a:lvl5pPr marL="1828800" indent="0">
              <a:buNone/>
              <a:defRPr/>
            </a:lvl5pPr>
          </a:lstStyle>
          <a:p>
            <a:pPr lvl="0"/>
            <a:r>
              <a:rPr lang="hu-HU" sz="1400" dirty="0" smtClean="0"/>
              <a:t>29 </a:t>
            </a:r>
            <a:r>
              <a:rPr lang="hu-HU" sz="1400" dirty="0" err="1" smtClean="0"/>
              <a:t>September</a:t>
            </a:r>
            <a:r>
              <a:rPr lang="hu-HU" sz="1400" dirty="0" smtClean="0"/>
              <a:t> 2019</a:t>
            </a:r>
            <a:endParaRPr lang="hu-HU" dirty="0"/>
          </a:p>
        </p:txBody>
      </p:sp>
      <p:sp>
        <p:nvSpPr>
          <p:cNvPr id="12" name="Szövegdoboz 11"/>
          <p:cNvSpPr txBox="1"/>
          <p:nvPr userDrawn="1"/>
        </p:nvSpPr>
        <p:spPr>
          <a:xfrm>
            <a:off x="5436096" y="6165304"/>
            <a:ext cx="3528392" cy="584775"/>
          </a:xfrm>
          <a:prstGeom prst="rect">
            <a:avLst/>
          </a:prstGeom>
          <a:noFill/>
        </p:spPr>
        <p:txBody>
          <a:bodyPr wrap="square" rtlCol="0">
            <a:spAutoFit/>
          </a:bodyPr>
          <a:lstStyle/>
          <a:p>
            <a:pPr marR="64008" lvl="0" eaLnBrk="0" hangingPunct="0">
              <a:spcBef>
                <a:spcPts val="400"/>
              </a:spcBef>
              <a:buClr>
                <a:srgbClr val="2DA2BF"/>
              </a:buClr>
              <a:buSzPct val="68000"/>
              <a:defRPr/>
            </a:pPr>
            <a:r>
              <a:rPr lang="hu-HU" sz="1600" kern="0" dirty="0" err="1" smtClean="0">
                <a:solidFill>
                  <a:schemeClr val="bg1"/>
                </a:solidFill>
                <a:effectLst>
                  <a:outerShdw blurRad="38100" dist="38100" dir="2700000" algn="tl">
                    <a:srgbClr val="C0C0C0"/>
                  </a:outerShdw>
                </a:effectLst>
                <a:cs typeface="Arial"/>
              </a:rPr>
              <a:t>Heart</a:t>
            </a:r>
            <a:r>
              <a:rPr lang="hu-HU" sz="1600" kern="0" dirty="0" smtClean="0">
                <a:solidFill>
                  <a:schemeClr val="bg1"/>
                </a:solidFill>
                <a:effectLst>
                  <a:outerShdw blurRad="38100" dist="38100" dir="2700000" algn="tl">
                    <a:srgbClr val="C0C0C0"/>
                  </a:outerShdw>
                </a:effectLst>
                <a:cs typeface="Arial"/>
              </a:rPr>
              <a:t> and </a:t>
            </a:r>
            <a:r>
              <a:rPr lang="hu-HU" sz="1600" kern="0" dirty="0" err="1" smtClean="0">
                <a:solidFill>
                  <a:schemeClr val="bg1"/>
                </a:solidFill>
                <a:effectLst>
                  <a:outerShdw blurRad="38100" dist="38100" dir="2700000" algn="tl">
                    <a:srgbClr val="C0C0C0"/>
                  </a:outerShdw>
                </a:effectLst>
                <a:cs typeface="Arial"/>
              </a:rPr>
              <a:t>Vascular</a:t>
            </a:r>
            <a:r>
              <a:rPr lang="hu-HU" sz="1600" kern="0" dirty="0" smtClean="0">
                <a:solidFill>
                  <a:schemeClr val="bg1"/>
                </a:solidFill>
                <a:effectLst>
                  <a:outerShdw blurRad="38100" dist="38100" dir="2700000" algn="tl">
                    <a:srgbClr val="C0C0C0"/>
                  </a:outerShdw>
                </a:effectLst>
                <a:cs typeface="Arial"/>
              </a:rPr>
              <a:t> Center of Semmelweis University, Budapest</a:t>
            </a:r>
          </a:p>
        </p:txBody>
      </p:sp>
      <p:sp>
        <p:nvSpPr>
          <p:cNvPr id="2" name="Szövegdoboz 1"/>
          <p:cNvSpPr txBox="1"/>
          <p:nvPr userDrawn="1"/>
        </p:nvSpPr>
        <p:spPr>
          <a:xfrm>
            <a:off x="4164435" y="4665274"/>
            <a:ext cx="2759345" cy="553998"/>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hu-HU" sz="1200" dirty="0" smtClean="0">
                <a:hlinkClick r:id="rId2"/>
              </a:rPr>
              <a:t>http://semmelweis.hu/deutsch/studium/</a:t>
            </a:r>
            <a:endParaRPr lang="hu-HU" sz="1200" dirty="0" smtClean="0"/>
          </a:p>
          <a:p>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457200" y="273050"/>
            <a:ext cx="3008313" cy="1162050"/>
          </a:xfrm>
        </p:spPr>
        <p:txBody>
          <a:bodyPr anchor="b"/>
          <a:lstStyle>
            <a:lvl1pPr algn="l">
              <a:defRPr sz="2000" b="1"/>
            </a:lvl1pPr>
          </a:lstStyle>
          <a:p>
            <a:r>
              <a:rPr lang="hu-HU" smtClean="0"/>
              <a:t>Mintacím szerkesztése</a:t>
            </a:r>
            <a:endParaRPr lang="hu-HU"/>
          </a:p>
        </p:txBody>
      </p:sp>
      <p:sp>
        <p:nvSpPr>
          <p:cNvPr id="3" name="Tartalom helye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Szöveg helye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Tree>
    <p:extLst>
      <p:ext uri="{BB962C8B-B14F-4D97-AF65-F5344CB8AC3E}">
        <p14:creationId xmlns:p14="http://schemas.microsoft.com/office/powerpoint/2010/main" val="12434780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1792288" y="4800600"/>
            <a:ext cx="5486400" cy="566738"/>
          </a:xfrm>
        </p:spPr>
        <p:txBody>
          <a:bodyPr anchor="b"/>
          <a:lstStyle>
            <a:lvl1pPr algn="l">
              <a:defRPr sz="2000" b="1"/>
            </a:lvl1pPr>
          </a:lstStyle>
          <a:p>
            <a:r>
              <a:rPr lang="hu-HU" smtClean="0"/>
              <a:t>Mintacím szerkesztése</a:t>
            </a:r>
            <a:endParaRPr lang="hu-HU"/>
          </a:p>
        </p:txBody>
      </p:sp>
      <p:sp>
        <p:nvSpPr>
          <p:cNvPr id="3" name="Kép helye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u-HU"/>
          </a:p>
        </p:txBody>
      </p:sp>
      <p:sp>
        <p:nvSpPr>
          <p:cNvPr id="4" name="Szöveg helye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Tree>
    <p:extLst>
      <p:ext uri="{BB962C8B-B14F-4D97-AF65-F5344CB8AC3E}">
        <p14:creationId xmlns:p14="http://schemas.microsoft.com/office/powerpoint/2010/main" val="20342472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Függőleges szöveg helye 2"/>
          <p:cNvSpPr>
            <a:spLocks noGrp="1"/>
          </p:cNvSpPr>
          <p:nvPr>
            <p:ph type="body" orient="vert" idx="1"/>
          </p:nvPr>
        </p:nvSpPr>
        <p:spPr>
          <a:xfrm>
            <a:off x="457200" y="1600200"/>
            <a:ext cx="8229600" cy="4525963"/>
          </a:xfrm>
          <a:prstGeom prst="rect">
            <a:avLst/>
          </a:prstGeom>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Tree>
    <p:extLst>
      <p:ext uri="{BB962C8B-B14F-4D97-AF65-F5344CB8AC3E}">
        <p14:creationId xmlns:p14="http://schemas.microsoft.com/office/powerpoint/2010/main" val="7151928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6629400" y="274638"/>
            <a:ext cx="2057400" cy="5851525"/>
          </a:xfrm>
        </p:spPr>
        <p:txBody>
          <a:bodyPr vert="eaVert"/>
          <a:lstStyle/>
          <a:p>
            <a:r>
              <a:rPr lang="hu-HU" smtClean="0"/>
              <a:t>Mintacím szerkesztése</a:t>
            </a:r>
            <a:endParaRPr lang="hu-HU"/>
          </a:p>
        </p:txBody>
      </p:sp>
      <p:sp>
        <p:nvSpPr>
          <p:cNvPr id="3" name="Függőleges szöveg helye 2"/>
          <p:cNvSpPr>
            <a:spLocks noGrp="1"/>
          </p:cNvSpPr>
          <p:nvPr>
            <p:ph type="body" orient="vert" idx="1"/>
          </p:nvPr>
        </p:nvSpPr>
        <p:spPr>
          <a:xfrm>
            <a:off x="457200" y="274638"/>
            <a:ext cx="6019800" cy="5851525"/>
          </a:xfrm>
          <a:prstGeom prst="rect">
            <a:avLst/>
          </a:prstGeom>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Tree>
    <p:extLst>
      <p:ext uri="{BB962C8B-B14F-4D97-AF65-F5344CB8AC3E}">
        <p14:creationId xmlns:p14="http://schemas.microsoft.com/office/powerpoint/2010/main" val="6054756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gyéni elrendezés">
    <p:spTree>
      <p:nvGrpSpPr>
        <p:cNvPr id="1" name=""/>
        <p:cNvGrpSpPr/>
        <p:nvPr/>
      </p:nvGrpSpPr>
      <p:grpSpPr>
        <a:xfrm>
          <a:off x="0" y="0"/>
          <a:ext cx="0" cy="0"/>
          <a:chOff x="0" y="0"/>
          <a:chExt cx="0" cy="0"/>
        </a:xfrm>
      </p:grpSpPr>
      <p:sp>
        <p:nvSpPr>
          <p:cNvPr id="6" name="Cím 19"/>
          <p:cNvSpPr>
            <a:spLocks noGrp="1"/>
          </p:cNvSpPr>
          <p:nvPr>
            <p:ph type="title" hasCustomPrompt="1"/>
          </p:nvPr>
        </p:nvSpPr>
        <p:spPr>
          <a:xfrm>
            <a:off x="2339752" y="908720"/>
            <a:ext cx="6429400" cy="1143000"/>
          </a:xfrm>
        </p:spPr>
        <p:txBody>
          <a:bodyPr/>
          <a:lstStyle>
            <a:lvl1pPr>
              <a:defRPr baseline="0">
                <a:solidFill>
                  <a:srgbClr val="264796"/>
                </a:solidFill>
              </a:defRPr>
            </a:lvl1pPr>
          </a:lstStyle>
          <a:p>
            <a:r>
              <a:rPr lang="hu-HU" sz="4400" b="1" dirty="0" err="1" smtClean="0">
                <a:solidFill>
                  <a:srgbClr val="264796"/>
                </a:solidFill>
                <a:cs typeface="Arial"/>
              </a:rPr>
              <a:t>Cardiac</a:t>
            </a:r>
            <a:r>
              <a:rPr lang="hu-HU" sz="4400" b="1" dirty="0" smtClean="0">
                <a:solidFill>
                  <a:srgbClr val="264796"/>
                </a:solidFill>
                <a:cs typeface="Arial"/>
              </a:rPr>
              <a:t> </a:t>
            </a:r>
            <a:r>
              <a:rPr lang="hu-HU" sz="4400" b="1" dirty="0" err="1" smtClean="0">
                <a:solidFill>
                  <a:srgbClr val="264796"/>
                </a:solidFill>
                <a:cs typeface="Arial"/>
              </a:rPr>
              <a:t>resynchronization</a:t>
            </a:r>
            <a:r>
              <a:rPr lang="hu-HU" sz="4400" b="1" dirty="0" smtClean="0">
                <a:solidFill>
                  <a:srgbClr val="264796"/>
                </a:solidFill>
                <a:cs typeface="Arial"/>
              </a:rPr>
              <a:t> </a:t>
            </a:r>
            <a:r>
              <a:rPr lang="hu-HU" sz="4400" b="1" dirty="0" err="1" smtClean="0">
                <a:solidFill>
                  <a:srgbClr val="264796"/>
                </a:solidFill>
                <a:cs typeface="Arial"/>
              </a:rPr>
              <a:t>therapy</a:t>
            </a:r>
            <a:r>
              <a:rPr lang="hu-HU" sz="4400" b="1" dirty="0" smtClean="0">
                <a:solidFill>
                  <a:srgbClr val="264796"/>
                </a:solidFill>
                <a:cs typeface="Arial"/>
              </a:rPr>
              <a:t> </a:t>
            </a:r>
            <a:r>
              <a:rPr lang="hu-HU" sz="4400" b="1" dirty="0" err="1" smtClean="0">
                <a:solidFill>
                  <a:srgbClr val="264796"/>
                </a:solidFill>
                <a:cs typeface="Arial"/>
              </a:rPr>
              <a:t>for</a:t>
            </a:r>
            <a:r>
              <a:rPr lang="hu-HU" sz="4400" b="1" dirty="0" smtClean="0">
                <a:solidFill>
                  <a:srgbClr val="264796"/>
                </a:solidFill>
                <a:cs typeface="Arial"/>
              </a:rPr>
              <a:t> </a:t>
            </a:r>
            <a:r>
              <a:rPr lang="hu-HU" sz="4400" b="1" dirty="0" err="1" smtClean="0">
                <a:solidFill>
                  <a:srgbClr val="264796"/>
                </a:solidFill>
                <a:cs typeface="Arial"/>
              </a:rPr>
              <a:t>heart</a:t>
            </a:r>
            <a:r>
              <a:rPr lang="hu-HU" sz="4400" b="1" dirty="0" smtClean="0">
                <a:solidFill>
                  <a:srgbClr val="264796"/>
                </a:solidFill>
                <a:cs typeface="Arial"/>
              </a:rPr>
              <a:t> </a:t>
            </a:r>
            <a:r>
              <a:rPr lang="hu-HU" sz="4400" b="1" dirty="0" err="1" smtClean="0">
                <a:solidFill>
                  <a:srgbClr val="264796"/>
                </a:solidFill>
                <a:cs typeface="Arial"/>
              </a:rPr>
              <a:t>failure</a:t>
            </a:r>
            <a:r>
              <a:rPr lang="hu-HU" altLang="hu-HU" sz="4400" dirty="0" smtClean="0">
                <a:solidFill>
                  <a:srgbClr val="264796"/>
                </a:solidFill>
                <a:latin typeface="Arial" panose="020B0604020202020204" pitchFamily="34" charset="0"/>
                <a:cs typeface="Arial" panose="020B0604020202020204" pitchFamily="34" charset="0"/>
              </a:rPr>
              <a:t/>
            </a:r>
            <a:br>
              <a:rPr lang="hu-HU" altLang="hu-HU" sz="4400" dirty="0" smtClean="0">
                <a:solidFill>
                  <a:srgbClr val="264796"/>
                </a:solidFill>
                <a:latin typeface="Arial" panose="020B0604020202020204" pitchFamily="34" charset="0"/>
                <a:cs typeface="Arial" panose="020B0604020202020204" pitchFamily="34" charset="0"/>
              </a:rPr>
            </a:br>
            <a:endParaRPr lang="hu-HU" dirty="0"/>
          </a:p>
        </p:txBody>
      </p:sp>
      <p:sp>
        <p:nvSpPr>
          <p:cNvPr id="7" name="Szöveg helye 2"/>
          <p:cNvSpPr>
            <a:spLocks noGrp="1"/>
          </p:cNvSpPr>
          <p:nvPr>
            <p:ph type="body" idx="10" hasCustomPrompt="1"/>
          </p:nvPr>
        </p:nvSpPr>
        <p:spPr>
          <a:xfrm>
            <a:off x="2339752" y="3212976"/>
            <a:ext cx="6408712" cy="648072"/>
          </a:xfrm>
        </p:spPr>
        <p:txBody>
          <a:bodyPr anchor="ctr" anchorCtr="0">
            <a:normAutofit/>
          </a:bodyPr>
          <a:lstStyle>
            <a:lvl1pPr marL="0" indent="0" algn="ctr">
              <a:buNone/>
              <a:defRPr sz="2800" baseline="0">
                <a:solidFill>
                  <a:srgbClr val="264796"/>
                </a:solidFill>
                <a:latin typeface="Franklin Gothic Book" panose="020B0503020102020204" pitchFamily="34" charset="0"/>
                <a:cs typeface="Arial" panose="020B060402020202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R="64008" lvl="0" eaLnBrk="0" hangingPunct="0">
              <a:spcBef>
                <a:spcPts val="400"/>
              </a:spcBef>
              <a:buClr>
                <a:srgbClr val="2DA2BF"/>
              </a:buClr>
              <a:buSzPct val="68000"/>
              <a:defRPr/>
            </a:pPr>
            <a:r>
              <a:rPr lang="hu-HU" b="1" kern="0" dirty="0" smtClean="0">
                <a:solidFill>
                  <a:srgbClr val="333399"/>
                </a:solidFill>
                <a:effectLst>
                  <a:outerShdw blurRad="38100" dist="38100" dir="2700000" algn="tl">
                    <a:srgbClr val="C0C0C0"/>
                  </a:outerShdw>
                </a:effectLst>
                <a:cs typeface="Arial"/>
              </a:rPr>
              <a:t>Béla </a:t>
            </a:r>
            <a:r>
              <a:rPr lang="hu-HU" b="1" kern="0" dirty="0" err="1" smtClean="0">
                <a:solidFill>
                  <a:srgbClr val="333399"/>
                </a:solidFill>
                <a:effectLst>
                  <a:outerShdw blurRad="38100" dist="38100" dir="2700000" algn="tl">
                    <a:srgbClr val="C0C0C0"/>
                  </a:outerShdw>
                </a:effectLst>
                <a:cs typeface="Arial"/>
              </a:rPr>
              <a:t>Merkely</a:t>
            </a:r>
            <a:r>
              <a:rPr lang="hu-HU" b="1" kern="0" dirty="0" smtClean="0">
                <a:solidFill>
                  <a:srgbClr val="333399"/>
                </a:solidFill>
                <a:effectLst>
                  <a:outerShdw blurRad="38100" dist="38100" dir="2700000" algn="tl">
                    <a:srgbClr val="C0C0C0"/>
                  </a:outerShdw>
                </a:effectLst>
                <a:cs typeface="Arial"/>
              </a:rPr>
              <a:t> MD, PhD, </a:t>
            </a:r>
            <a:r>
              <a:rPr lang="hu-HU" b="1" kern="0" dirty="0" err="1" smtClean="0">
                <a:solidFill>
                  <a:srgbClr val="333399"/>
                </a:solidFill>
                <a:effectLst>
                  <a:outerShdw blurRad="38100" dist="38100" dir="2700000" algn="tl">
                    <a:srgbClr val="C0C0C0"/>
                  </a:outerShdw>
                </a:effectLst>
                <a:cs typeface="Arial"/>
              </a:rPr>
              <a:t>DSc</a:t>
            </a:r>
            <a:r>
              <a:rPr lang="hu-HU" b="1" kern="0" dirty="0" smtClean="0">
                <a:solidFill>
                  <a:srgbClr val="333399"/>
                </a:solidFill>
                <a:effectLst>
                  <a:outerShdw blurRad="38100" dist="38100" dir="2700000" algn="tl">
                    <a:srgbClr val="C0C0C0"/>
                  </a:outerShdw>
                </a:effectLst>
                <a:cs typeface="Arial"/>
              </a:rPr>
              <a:t>, FESC, FACC</a:t>
            </a:r>
            <a:br>
              <a:rPr lang="hu-HU" b="1" kern="0" dirty="0" smtClean="0">
                <a:solidFill>
                  <a:srgbClr val="333399"/>
                </a:solidFill>
                <a:effectLst>
                  <a:outerShdw blurRad="38100" dist="38100" dir="2700000" algn="tl">
                    <a:srgbClr val="C0C0C0"/>
                  </a:outerShdw>
                </a:effectLst>
                <a:cs typeface="Arial"/>
              </a:rPr>
            </a:br>
            <a:endParaRPr lang="hu-HU" sz="2800" kern="0" dirty="0" smtClean="0">
              <a:solidFill>
                <a:srgbClr val="333399"/>
              </a:solidFill>
              <a:effectLst>
                <a:outerShdw blurRad="38100" dist="38100" dir="2700000" algn="tl">
                  <a:srgbClr val="C0C0C0"/>
                </a:outerShdw>
              </a:effectLst>
              <a:cs typeface="Arial"/>
            </a:endParaRPr>
          </a:p>
        </p:txBody>
      </p:sp>
      <p:sp>
        <p:nvSpPr>
          <p:cNvPr id="8" name="Szöveg helye 2"/>
          <p:cNvSpPr>
            <a:spLocks noGrp="1"/>
          </p:cNvSpPr>
          <p:nvPr>
            <p:ph type="body" idx="11" hasCustomPrompt="1"/>
          </p:nvPr>
        </p:nvSpPr>
        <p:spPr>
          <a:xfrm>
            <a:off x="2339752" y="3933056"/>
            <a:ext cx="6408712" cy="504056"/>
          </a:xfrm>
        </p:spPr>
        <p:txBody>
          <a:bodyPr anchor="ctr" anchorCtr="0">
            <a:noAutofit/>
          </a:bodyPr>
          <a:lstStyle>
            <a:lvl1pPr marL="0" indent="0" algn="ctr">
              <a:buNone/>
              <a:defRPr sz="2400" baseline="0">
                <a:solidFill>
                  <a:srgbClr val="264796"/>
                </a:solidFill>
                <a:latin typeface="Franklin Gothic Book" panose="020B0503020102020204" pitchFamily="34" charset="0"/>
                <a:cs typeface="Arial" panose="020B060402020202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u-HU" sz="2400" kern="0" dirty="0" err="1" smtClean="0">
                <a:solidFill>
                  <a:srgbClr val="333399"/>
                </a:solidFill>
                <a:effectLst>
                  <a:outerShdw blurRad="38100" dist="38100" dir="2700000" algn="tl">
                    <a:srgbClr val="C0C0C0"/>
                  </a:outerShdw>
                </a:effectLst>
                <a:cs typeface="Arial"/>
              </a:rPr>
              <a:t>Heart</a:t>
            </a:r>
            <a:r>
              <a:rPr lang="hu-HU" sz="2400" kern="0" dirty="0" smtClean="0">
                <a:solidFill>
                  <a:srgbClr val="333399"/>
                </a:solidFill>
                <a:effectLst>
                  <a:outerShdw blurRad="38100" dist="38100" dir="2700000" algn="tl">
                    <a:srgbClr val="C0C0C0"/>
                  </a:outerShdw>
                </a:effectLst>
                <a:cs typeface="Arial"/>
              </a:rPr>
              <a:t> and </a:t>
            </a:r>
            <a:r>
              <a:rPr lang="hu-HU" sz="2400" kern="0" dirty="0" err="1" smtClean="0">
                <a:solidFill>
                  <a:srgbClr val="333399"/>
                </a:solidFill>
                <a:effectLst>
                  <a:outerShdw blurRad="38100" dist="38100" dir="2700000" algn="tl">
                    <a:srgbClr val="C0C0C0"/>
                  </a:outerShdw>
                </a:effectLst>
                <a:cs typeface="Arial"/>
              </a:rPr>
              <a:t>Vascular</a:t>
            </a:r>
            <a:r>
              <a:rPr lang="hu-HU" sz="2400" kern="0" dirty="0" smtClean="0">
                <a:solidFill>
                  <a:srgbClr val="333399"/>
                </a:solidFill>
                <a:effectLst>
                  <a:outerShdw blurRad="38100" dist="38100" dir="2700000" algn="tl">
                    <a:srgbClr val="C0C0C0"/>
                  </a:outerShdw>
                </a:effectLst>
                <a:cs typeface="Arial"/>
              </a:rPr>
              <a:t> Center of Semmelweis University, Budapest</a:t>
            </a:r>
            <a:endParaRPr lang="hu-HU" dirty="0" smtClean="0"/>
          </a:p>
        </p:txBody>
      </p:sp>
      <p:sp>
        <p:nvSpPr>
          <p:cNvPr id="11" name="Szövegdoboz 10"/>
          <p:cNvSpPr txBox="1"/>
          <p:nvPr userDrawn="1"/>
        </p:nvSpPr>
        <p:spPr>
          <a:xfrm>
            <a:off x="5436096" y="6165304"/>
            <a:ext cx="3528392" cy="523220"/>
          </a:xfrm>
          <a:prstGeom prst="rect">
            <a:avLst/>
          </a:prstGeom>
          <a:noFill/>
        </p:spPr>
        <p:txBody>
          <a:bodyPr wrap="square" rtlCol="0">
            <a:spAutoFit/>
          </a:bodyPr>
          <a:lstStyle/>
          <a:p>
            <a:pPr marR="64008" lvl="0" eaLnBrk="0" hangingPunct="0">
              <a:spcBef>
                <a:spcPts val="400"/>
              </a:spcBef>
              <a:buClr>
                <a:srgbClr val="2DA2BF"/>
              </a:buClr>
              <a:buSzPct val="68000"/>
              <a:defRPr/>
            </a:pPr>
            <a:r>
              <a:rPr lang="hu-HU" sz="1400" kern="0" dirty="0" err="1" smtClean="0">
                <a:solidFill>
                  <a:schemeClr val="bg1"/>
                </a:solidFill>
                <a:effectLst>
                  <a:outerShdw blurRad="38100" dist="38100" dir="2700000" algn="tl">
                    <a:srgbClr val="C0C0C0"/>
                  </a:outerShdw>
                </a:effectLst>
                <a:cs typeface="Arial"/>
              </a:rPr>
              <a:t>Heart</a:t>
            </a:r>
            <a:r>
              <a:rPr lang="hu-HU" sz="1400" kern="0" dirty="0" smtClean="0">
                <a:solidFill>
                  <a:schemeClr val="bg1"/>
                </a:solidFill>
                <a:effectLst>
                  <a:outerShdw blurRad="38100" dist="38100" dir="2700000" algn="tl">
                    <a:srgbClr val="C0C0C0"/>
                  </a:outerShdw>
                </a:effectLst>
                <a:cs typeface="Arial"/>
              </a:rPr>
              <a:t> and </a:t>
            </a:r>
            <a:r>
              <a:rPr lang="hu-HU" sz="1400" kern="0" dirty="0" err="1" smtClean="0">
                <a:solidFill>
                  <a:schemeClr val="bg1"/>
                </a:solidFill>
                <a:effectLst>
                  <a:outerShdw blurRad="38100" dist="38100" dir="2700000" algn="tl">
                    <a:srgbClr val="C0C0C0"/>
                  </a:outerShdw>
                </a:effectLst>
                <a:cs typeface="Arial"/>
              </a:rPr>
              <a:t>Vascular</a:t>
            </a:r>
            <a:r>
              <a:rPr lang="hu-HU" sz="1400" kern="0" dirty="0" smtClean="0">
                <a:solidFill>
                  <a:schemeClr val="bg1"/>
                </a:solidFill>
                <a:effectLst>
                  <a:outerShdw blurRad="38100" dist="38100" dir="2700000" algn="tl">
                    <a:srgbClr val="C0C0C0"/>
                  </a:outerShdw>
                </a:effectLst>
                <a:cs typeface="Arial"/>
              </a:rPr>
              <a:t> Center of Semmelweis University, Budapest</a:t>
            </a:r>
          </a:p>
        </p:txBody>
      </p:sp>
    </p:spTree>
    <p:extLst>
      <p:ext uri="{BB962C8B-B14F-4D97-AF65-F5344CB8AC3E}">
        <p14:creationId xmlns:p14="http://schemas.microsoft.com/office/powerpoint/2010/main" val="10577304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sp>
        <p:nvSpPr>
          <p:cNvPr id="2" name="Cím 1"/>
          <p:cNvSpPr>
            <a:spLocks noGrp="1"/>
          </p:cNvSpPr>
          <p:nvPr>
            <p:ph type="ctrTitle"/>
          </p:nvPr>
        </p:nvSpPr>
        <p:spPr>
          <a:xfrm>
            <a:off x="685800" y="2130425"/>
            <a:ext cx="7772400" cy="1470025"/>
          </a:xfrm>
        </p:spPr>
        <p:txBody>
          <a:bodyPr/>
          <a:lstStyle/>
          <a:p>
            <a:r>
              <a:rPr lang="hu-HU" dirty="0" smtClean="0"/>
              <a:t>Mintacím szerkesztése</a:t>
            </a:r>
            <a:endParaRPr lang="hu-HU" dirty="0"/>
          </a:p>
        </p:txBody>
      </p:sp>
      <p:sp>
        <p:nvSpPr>
          <p:cNvPr id="3" name="Alcím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u-HU" smtClean="0"/>
              <a:t>Alcím mintájának szerkesztése</a:t>
            </a:r>
            <a:endParaRPr lang="hu-HU"/>
          </a:p>
        </p:txBody>
      </p:sp>
    </p:spTree>
    <p:extLst>
      <p:ext uri="{BB962C8B-B14F-4D97-AF65-F5344CB8AC3E}">
        <p14:creationId xmlns:p14="http://schemas.microsoft.com/office/powerpoint/2010/main" val="10903054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idx="1"/>
          </p:nvPr>
        </p:nvSpPr>
        <p:spPr>
          <a:xfrm>
            <a:off x="457200" y="1600200"/>
            <a:ext cx="8229600" cy="4525963"/>
          </a:xfrm>
          <a:prstGeom prst="rect">
            <a:avLst/>
          </a:prstGeom>
        </p:spPr>
        <p:txBody>
          <a:bodyPr/>
          <a:lstStyle>
            <a:lvl4pPr marL="1701800" indent="-330200">
              <a:defRPr/>
            </a:lvl4pPr>
          </a:lstStyle>
          <a:p>
            <a:pPr lvl="0"/>
            <a:r>
              <a:rPr lang="hu-HU" dirty="0" smtClean="0"/>
              <a:t>Mintaszöveg szerkesztése</a:t>
            </a:r>
          </a:p>
          <a:p>
            <a:pPr lvl="1"/>
            <a:r>
              <a:rPr lang="hu-HU" dirty="0" smtClean="0"/>
              <a:t>Második szint</a:t>
            </a:r>
          </a:p>
          <a:p>
            <a:pPr lvl="2"/>
            <a:r>
              <a:rPr lang="hu-HU" dirty="0" smtClean="0"/>
              <a:t>Harmadik szint</a:t>
            </a:r>
          </a:p>
          <a:p>
            <a:pPr lvl="3"/>
            <a:r>
              <a:rPr lang="hu-HU" dirty="0" smtClean="0"/>
              <a:t>Negyedik szint</a:t>
            </a:r>
          </a:p>
          <a:p>
            <a:pPr lvl="4"/>
            <a:r>
              <a:rPr lang="hu-HU" dirty="0" smtClean="0"/>
              <a:t>Ötödik szint</a:t>
            </a:r>
            <a:endParaRPr lang="hu-HU" dirty="0"/>
          </a:p>
        </p:txBody>
      </p:sp>
    </p:spTree>
    <p:extLst>
      <p:ext uri="{BB962C8B-B14F-4D97-AF65-F5344CB8AC3E}">
        <p14:creationId xmlns:p14="http://schemas.microsoft.com/office/powerpoint/2010/main" val="25734528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Cím 1"/>
          <p:cNvSpPr>
            <a:spLocks noGrp="1"/>
          </p:cNvSpPr>
          <p:nvPr>
            <p:ph type="title"/>
          </p:nvPr>
        </p:nvSpPr>
        <p:spPr>
          <a:xfrm>
            <a:off x="722313" y="4406900"/>
            <a:ext cx="7772400" cy="1362075"/>
          </a:xfrm>
        </p:spPr>
        <p:txBody>
          <a:bodyPr anchor="t"/>
          <a:lstStyle>
            <a:lvl1pPr algn="l">
              <a:defRPr sz="4000" b="1" cap="all"/>
            </a:lvl1pPr>
          </a:lstStyle>
          <a:p>
            <a:r>
              <a:rPr lang="hu-HU" dirty="0" smtClean="0"/>
              <a:t>Mintacím szerkesztése</a:t>
            </a:r>
            <a:endParaRPr lang="hu-HU" dirty="0"/>
          </a:p>
        </p:txBody>
      </p:sp>
      <p:sp>
        <p:nvSpPr>
          <p:cNvPr id="3" name="Szöveg helye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u-HU" smtClean="0"/>
              <a:t>Mintaszöveg szerkesztése</a:t>
            </a:r>
          </a:p>
        </p:txBody>
      </p:sp>
    </p:spTree>
    <p:extLst>
      <p:ext uri="{BB962C8B-B14F-4D97-AF65-F5344CB8AC3E}">
        <p14:creationId xmlns:p14="http://schemas.microsoft.com/office/powerpoint/2010/main" val="12183649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Tartalom helye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Tree>
    <p:extLst>
      <p:ext uri="{BB962C8B-B14F-4D97-AF65-F5344CB8AC3E}">
        <p14:creationId xmlns:p14="http://schemas.microsoft.com/office/powerpoint/2010/main" val="18932704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lvl1pPr>
              <a:defRPr/>
            </a:lvl1pPr>
          </a:lstStyle>
          <a:p>
            <a:r>
              <a:rPr lang="hu-HU" smtClean="0"/>
              <a:t>Mintacím szerkesztése</a:t>
            </a:r>
            <a:endParaRPr lang="hu-HU"/>
          </a:p>
        </p:txBody>
      </p:sp>
      <p:sp>
        <p:nvSpPr>
          <p:cNvPr id="3" name="Szöveg helye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4" name="Tartalom helye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Szöveg helye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6" name="Tartalom helye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Tree>
    <p:extLst>
      <p:ext uri="{BB962C8B-B14F-4D97-AF65-F5344CB8AC3E}">
        <p14:creationId xmlns:p14="http://schemas.microsoft.com/office/powerpoint/2010/main" val="18942793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Tree>
    <p:extLst>
      <p:ext uri="{BB962C8B-B14F-4D97-AF65-F5344CB8AC3E}">
        <p14:creationId xmlns:p14="http://schemas.microsoft.com/office/powerpoint/2010/main" val="9167991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Tree>
    <p:extLst>
      <p:ext uri="{BB962C8B-B14F-4D97-AF65-F5344CB8AC3E}">
        <p14:creationId xmlns:p14="http://schemas.microsoft.com/office/powerpoint/2010/main" val="134378224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image" Target="../media/image2.jpg"/><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Cím helye 1"/>
          <p:cNvSpPr>
            <a:spLocks noGrp="1"/>
          </p:cNvSpPr>
          <p:nvPr>
            <p:ph type="title"/>
          </p:nvPr>
        </p:nvSpPr>
        <p:spPr>
          <a:xfrm>
            <a:off x="2267744" y="260648"/>
            <a:ext cx="6429400" cy="1143000"/>
          </a:xfrm>
          <a:prstGeom prst="rect">
            <a:avLst/>
          </a:prstGeom>
        </p:spPr>
        <p:txBody>
          <a:bodyPr vert="horz" lIns="91440" tIns="45720" rIns="91440" bIns="45720" rtlCol="0" anchor="ctr">
            <a:normAutofit/>
          </a:bodyPr>
          <a:lstStyle/>
          <a:p>
            <a:r>
              <a:rPr lang="hu-HU" dirty="0" smtClean="0"/>
              <a:t>Mintacím szerkesztése</a:t>
            </a:r>
            <a:endParaRPr lang="hu-HU" dirty="0"/>
          </a:p>
        </p:txBody>
      </p:sp>
      <p:sp>
        <p:nvSpPr>
          <p:cNvPr id="3" name="Szöveg helye 2"/>
          <p:cNvSpPr>
            <a:spLocks noGrp="1"/>
          </p:cNvSpPr>
          <p:nvPr>
            <p:ph type="body" idx="1"/>
          </p:nvPr>
        </p:nvSpPr>
        <p:spPr>
          <a:xfrm>
            <a:off x="2267744" y="1628801"/>
            <a:ext cx="6419056" cy="4392488"/>
          </a:xfrm>
          <a:prstGeom prst="rect">
            <a:avLst/>
          </a:prstGeom>
        </p:spPr>
        <p:txBody>
          <a:bodyPr vert="horz" lIns="91440" tIns="45720" rIns="91440" bIns="45720" rtlCol="0">
            <a:normAutofit/>
          </a:bodyPr>
          <a:lstStyle/>
          <a:p>
            <a:pPr lvl="0"/>
            <a:r>
              <a:rPr lang="hu-HU" dirty="0" smtClean="0"/>
              <a:t>Mintaszöveg szerkesztése</a:t>
            </a:r>
          </a:p>
          <a:p>
            <a:pPr lvl="1"/>
            <a:r>
              <a:rPr lang="hu-HU" dirty="0" smtClean="0"/>
              <a:t>Második szint</a:t>
            </a:r>
          </a:p>
          <a:p>
            <a:pPr lvl="2"/>
            <a:r>
              <a:rPr lang="hu-HU" dirty="0" smtClean="0"/>
              <a:t>Harmadik szint</a:t>
            </a:r>
          </a:p>
          <a:p>
            <a:pPr lvl="3"/>
            <a:r>
              <a:rPr lang="hu-HU" dirty="0" smtClean="0"/>
              <a:t>Negyedik szint</a:t>
            </a:r>
          </a:p>
          <a:p>
            <a:pPr lvl="4"/>
            <a:r>
              <a:rPr lang="hu-HU" dirty="0" smtClean="0"/>
              <a:t>Ötödik szint</a:t>
            </a:r>
            <a:endParaRPr lang="hu-HU" dirty="0"/>
          </a:p>
        </p:txBody>
      </p:sp>
    </p:spTree>
  </p:cSld>
  <p:clrMap bg1="lt1" tx1="dk1" bg2="lt2" tx2="dk2" accent1="accent1" accent2="accent2" accent3="accent3" accent4="accent4" accent5="accent5" accent6="accent6" hlink="hlink" folHlink="folHlink"/>
  <p:sldLayoutIdLst>
    <p:sldLayoutId id="2147483649" r:id="rId1"/>
    <p:sldLayoutId id="2147483662" r:id="rId2"/>
  </p:sldLayoutIdLst>
  <p:txStyles>
    <p:titleStyle>
      <a:lvl1pPr algn="ctr" defTabSz="914400" rtl="0" eaLnBrk="1" latinLnBrk="0" hangingPunct="1">
        <a:spcBef>
          <a:spcPct val="0"/>
        </a:spcBef>
        <a:buNone/>
        <a:defRPr sz="4400" kern="1200">
          <a:solidFill>
            <a:srgbClr val="264796"/>
          </a:solidFill>
          <a:latin typeface="Franklin Gothic Book" panose="020B0503020102020204" pitchFamily="34" charset="0"/>
          <a:ea typeface="+mj-ea"/>
          <a:cs typeface="+mj-cs"/>
        </a:defRPr>
      </a:lvl1pPr>
    </p:titleStyle>
    <p:bodyStyle>
      <a:lvl1pPr marL="342900" indent="-342900" algn="l" defTabSz="914400" rtl="0" eaLnBrk="1" latinLnBrk="0" hangingPunct="1">
        <a:spcBef>
          <a:spcPct val="20000"/>
        </a:spcBef>
        <a:buFont typeface="Wingdings" panose="05000000000000000000" pitchFamily="2" charset="2"/>
        <a:buChar char="Ä"/>
        <a:defRPr sz="3200" kern="1200">
          <a:solidFill>
            <a:srgbClr val="264796"/>
          </a:solidFill>
          <a:latin typeface="Franklin Gothic Book" panose="020B0503020102020204" pitchFamily="34" charset="0"/>
          <a:ea typeface="+mn-ea"/>
          <a:cs typeface="+mn-cs"/>
        </a:defRPr>
      </a:lvl1pPr>
      <a:lvl2pPr marL="808038" indent="-350838" algn="l" defTabSz="914400" rtl="0" eaLnBrk="1" latinLnBrk="0" hangingPunct="1">
        <a:spcBef>
          <a:spcPct val="20000"/>
        </a:spcBef>
        <a:buFont typeface="Wingdings 3" panose="05040102010807070707" pitchFamily="18" charset="2"/>
        <a:buChar char="Ê"/>
        <a:defRPr sz="2800" kern="1200">
          <a:solidFill>
            <a:srgbClr val="264796"/>
          </a:solidFill>
          <a:latin typeface="Franklin Gothic Book" panose="020B0503020102020204" pitchFamily="34" charset="0"/>
          <a:ea typeface="+mn-ea"/>
          <a:cs typeface="+mn-cs"/>
        </a:defRPr>
      </a:lvl2pPr>
      <a:lvl3pPr marL="1143000" indent="-228600" algn="l" defTabSz="914400" rtl="0" eaLnBrk="1" latinLnBrk="0" hangingPunct="1">
        <a:spcBef>
          <a:spcPct val="20000"/>
        </a:spcBef>
        <a:buFont typeface="Wingdings 3" panose="05040102010807070707" pitchFamily="18" charset="2"/>
        <a:buChar char="¦"/>
        <a:defRPr sz="2400" kern="1200">
          <a:solidFill>
            <a:srgbClr val="264796"/>
          </a:solidFill>
          <a:latin typeface="Franklin Gothic Book" panose="020B0503020102020204"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264796"/>
          </a:solidFill>
          <a:latin typeface="Franklin Gothic Book" panose="020B0503020102020204" pitchFamily="34" charset="0"/>
          <a:ea typeface="+mn-ea"/>
          <a:cs typeface="+mn-cs"/>
        </a:defRPr>
      </a:lvl4pPr>
      <a:lvl5pPr marL="2057400" indent="-228600" algn="l" defTabSz="914400" rtl="0" eaLnBrk="1" latinLnBrk="0" hangingPunct="1">
        <a:spcBef>
          <a:spcPct val="20000"/>
        </a:spcBef>
        <a:buFont typeface="Wingdings 3" panose="05040102010807070707" pitchFamily="18" charset="2"/>
        <a:buChar char="ê"/>
        <a:defRPr sz="2000" kern="1200">
          <a:solidFill>
            <a:srgbClr val="264796"/>
          </a:solidFill>
          <a:latin typeface="Franklin Gothic Book" panose="020B050302010202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Cím hely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hu-HU" dirty="0" smtClean="0"/>
              <a:t>Mintacím szerkesztése</a:t>
            </a:r>
            <a:endParaRPr lang="hu-HU" dirty="0"/>
          </a:p>
        </p:txBody>
      </p:sp>
      <p:pic>
        <p:nvPicPr>
          <p:cNvPr id="7" name="Kép 2"/>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bwMode="auto">
          <a:xfrm>
            <a:off x="539552" y="6201376"/>
            <a:ext cx="612000" cy="61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églalap 3"/>
          <p:cNvSpPr/>
          <p:nvPr userDrawn="1"/>
        </p:nvSpPr>
        <p:spPr>
          <a:xfrm>
            <a:off x="3563888" y="6276543"/>
            <a:ext cx="2889047" cy="646331"/>
          </a:xfrm>
          <a:prstGeom prst="rect">
            <a:avLst/>
          </a:prstGeom>
        </p:spPr>
        <p:txBody>
          <a:bodyPr wrap="square">
            <a:spAutoFit/>
          </a:bodyPr>
          <a:lstStyle/>
          <a:p>
            <a:pPr>
              <a:spcBef>
                <a:spcPct val="0"/>
              </a:spcBef>
              <a:buFontTx/>
              <a:buNone/>
            </a:pPr>
            <a:r>
              <a:rPr lang="hu-HU" sz="1200" b="1" dirty="0" err="1" smtClean="0">
                <a:solidFill>
                  <a:srgbClr val="264796"/>
                </a:solidFill>
                <a:cs typeface="Arial"/>
              </a:rPr>
              <a:t>Cardiac</a:t>
            </a:r>
            <a:r>
              <a:rPr lang="hu-HU" sz="1200" b="1" dirty="0" smtClean="0">
                <a:solidFill>
                  <a:srgbClr val="264796"/>
                </a:solidFill>
                <a:cs typeface="Arial"/>
              </a:rPr>
              <a:t> </a:t>
            </a:r>
            <a:r>
              <a:rPr lang="hu-HU" sz="1200" b="1" dirty="0" err="1" smtClean="0">
                <a:solidFill>
                  <a:srgbClr val="264796"/>
                </a:solidFill>
                <a:cs typeface="Arial"/>
              </a:rPr>
              <a:t>resynchronization</a:t>
            </a:r>
            <a:r>
              <a:rPr lang="hu-HU" sz="1200" b="1" dirty="0" smtClean="0">
                <a:solidFill>
                  <a:srgbClr val="264796"/>
                </a:solidFill>
                <a:cs typeface="Arial"/>
              </a:rPr>
              <a:t> </a:t>
            </a:r>
            <a:r>
              <a:rPr lang="hu-HU" sz="1200" b="1" dirty="0" err="1" smtClean="0">
                <a:solidFill>
                  <a:srgbClr val="264796"/>
                </a:solidFill>
                <a:cs typeface="Arial"/>
              </a:rPr>
              <a:t>therapy</a:t>
            </a:r>
            <a:r>
              <a:rPr lang="hu-HU" sz="1200" b="1" dirty="0" smtClean="0">
                <a:solidFill>
                  <a:srgbClr val="264796"/>
                </a:solidFill>
                <a:cs typeface="Arial"/>
              </a:rPr>
              <a:t> </a:t>
            </a:r>
            <a:r>
              <a:rPr lang="hu-HU" sz="1200" b="1" dirty="0" err="1" smtClean="0">
                <a:solidFill>
                  <a:srgbClr val="264796"/>
                </a:solidFill>
                <a:cs typeface="Arial"/>
              </a:rPr>
              <a:t>for</a:t>
            </a:r>
            <a:r>
              <a:rPr lang="hu-HU" sz="1200" b="1" dirty="0" smtClean="0">
                <a:solidFill>
                  <a:srgbClr val="264796"/>
                </a:solidFill>
                <a:cs typeface="Arial"/>
              </a:rPr>
              <a:t> </a:t>
            </a:r>
            <a:r>
              <a:rPr lang="hu-HU" sz="1200" b="1" dirty="0" err="1" smtClean="0">
                <a:solidFill>
                  <a:srgbClr val="264796"/>
                </a:solidFill>
                <a:cs typeface="Arial"/>
              </a:rPr>
              <a:t>heart</a:t>
            </a:r>
            <a:r>
              <a:rPr lang="hu-HU" sz="1200" b="1" dirty="0" smtClean="0">
                <a:solidFill>
                  <a:srgbClr val="264796"/>
                </a:solidFill>
                <a:cs typeface="Arial"/>
              </a:rPr>
              <a:t> </a:t>
            </a:r>
            <a:r>
              <a:rPr lang="hu-HU" sz="1200" b="1" dirty="0" err="1" smtClean="0">
                <a:solidFill>
                  <a:srgbClr val="264796"/>
                </a:solidFill>
                <a:cs typeface="Arial"/>
              </a:rPr>
              <a:t>failure</a:t>
            </a:r>
            <a:r>
              <a:rPr lang="hu-HU" altLang="hu-HU" sz="1200" dirty="0" smtClean="0">
                <a:solidFill>
                  <a:srgbClr val="264796"/>
                </a:solidFill>
                <a:latin typeface="Arial" panose="020B0604020202020204" pitchFamily="34" charset="0"/>
                <a:cs typeface="Arial" panose="020B0604020202020204" pitchFamily="34" charset="0"/>
              </a:rPr>
              <a:t/>
            </a:r>
            <a:br>
              <a:rPr lang="hu-HU" altLang="hu-HU" sz="1200" dirty="0" smtClean="0">
                <a:solidFill>
                  <a:srgbClr val="264796"/>
                </a:solidFill>
                <a:latin typeface="Arial" panose="020B0604020202020204" pitchFamily="34" charset="0"/>
                <a:cs typeface="Arial" panose="020B0604020202020204" pitchFamily="34" charset="0"/>
              </a:rPr>
            </a:br>
            <a:endParaRPr lang="hu-HU" altLang="hu-HU" sz="1200" i="1" dirty="0" smtClean="0">
              <a:solidFill>
                <a:srgbClr val="264796"/>
              </a:solidFill>
              <a:latin typeface="Arial" panose="020B0604020202020204" pitchFamily="34" charset="0"/>
              <a:cs typeface="Arial" panose="020B0604020202020204" pitchFamily="34" charset="0"/>
            </a:endParaRPr>
          </a:p>
        </p:txBody>
      </p:sp>
      <p:sp>
        <p:nvSpPr>
          <p:cNvPr id="9" name="Téglalap 8"/>
          <p:cNvSpPr/>
          <p:nvPr userDrawn="1"/>
        </p:nvSpPr>
        <p:spPr>
          <a:xfrm>
            <a:off x="7092280" y="6290869"/>
            <a:ext cx="2051719" cy="461665"/>
          </a:xfrm>
          <a:prstGeom prst="rect">
            <a:avLst/>
          </a:prstGeom>
        </p:spPr>
        <p:txBody>
          <a:bodyPr wrap="square">
            <a:spAutoFit/>
          </a:bodyPr>
          <a:lstStyle/>
          <a:p>
            <a:pPr>
              <a:spcBef>
                <a:spcPct val="0"/>
              </a:spcBef>
              <a:buFontTx/>
              <a:buNone/>
            </a:pPr>
            <a:r>
              <a:rPr lang="hu-HU" altLang="hu-HU" sz="1200" dirty="0" smtClean="0">
                <a:solidFill>
                  <a:schemeClr val="tx2"/>
                </a:solidFill>
                <a:latin typeface="Arial" panose="020B0604020202020204" pitchFamily="34" charset="0"/>
                <a:cs typeface="Arial" panose="020B0604020202020204" pitchFamily="34" charset="0"/>
              </a:rPr>
              <a:t>Dr.</a:t>
            </a:r>
            <a:r>
              <a:rPr lang="hu-HU" altLang="hu-HU" sz="1200" baseline="0" dirty="0" smtClean="0">
                <a:solidFill>
                  <a:schemeClr val="tx2"/>
                </a:solidFill>
                <a:latin typeface="Arial" panose="020B0604020202020204" pitchFamily="34" charset="0"/>
                <a:cs typeface="Arial" panose="020B0604020202020204" pitchFamily="34" charset="0"/>
              </a:rPr>
              <a:t> Béla </a:t>
            </a:r>
            <a:r>
              <a:rPr lang="hu-HU" altLang="hu-HU" sz="1200" baseline="0" dirty="0" err="1" smtClean="0">
                <a:solidFill>
                  <a:schemeClr val="tx2"/>
                </a:solidFill>
                <a:latin typeface="Arial" panose="020B0604020202020204" pitchFamily="34" charset="0"/>
                <a:cs typeface="Arial" panose="020B0604020202020204" pitchFamily="34" charset="0"/>
              </a:rPr>
              <a:t>Merkely</a:t>
            </a:r>
            <a:r>
              <a:rPr lang="hu-HU" altLang="hu-HU" sz="1200" dirty="0" smtClean="0">
                <a:solidFill>
                  <a:schemeClr val="tx2"/>
                </a:solidFill>
                <a:latin typeface="Arial" panose="020B0604020202020204" pitchFamily="34" charset="0"/>
                <a:cs typeface="Arial" panose="020B0604020202020204" pitchFamily="34" charset="0"/>
              </a:rPr>
              <a:t/>
            </a:r>
            <a:br>
              <a:rPr lang="hu-HU" altLang="hu-HU" sz="1200" dirty="0" smtClean="0">
                <a:solidFill>
                  <a:schemeClr val="tx2"/>
                </a:solidFill>
                <a:latin typeface="Arial" panose="020B0604020202020204" pitchFamily="34" charset="0"/>
                <a:cs typeface="Arial" panose="020B0604020202020204" pitchFamily="34" charset="0"/>
              </a:rPr>
            </a:br>
            <a:r>
              <a:rPr lang="hu-HU" altLang="hu-HU" sz="1200" dirty="0" err="1" smtClean="0">
                <a:solidFill>
                  <a:schemeClr val="tx2"/>
                </a:solidFill>
                <a:latin typeface="Arial" panose="020B0604020202020204" pitchFamily="34" charset="0"/>
                <a:cs typeface="Arial" panose="020B0604020202020204" pitchFamily="34" charset="0"/>
              </a:rPr>
              <a:t>rector</a:t>
            </a:r>
            <a:endParaRPr lang="hu-HU" altLang="hu-HU" sz="1200" dirty="0">
              <a:solidFill>
                <a:schemeClr val="tx2"/>
              </a:solidFill>
              <a:latin typeface="Arial" panose="020B0604020202020204" pitchFamily="34" charset="0"/>
              <a:cs typeface="Arial" panose="020B0604020202020204" pitchFamily="34" charset="0"/>
            </a:endParaRPr>
          </a:p>
        </p:txBody>
      </p:sp>
      <p:sp>
        <p:nvSpPr>
          <p:cNvPr id="11" name="Szöveg hely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hu-HU" dirty="0" smtClean="0"/>
              <a:t>Mintaszöveg szerkesztése</a:t>
            </a:r>
          </a:p>
          <a:p>
            <a:pPr lvl="1"/>
            <a:r>
              <a:rPr lang="hu-HU" dirty="0" smtClean="0"/>
              <a:t>Második szint</a:t>
            </a:r>
          </a:p>
          <a:p>
            <a:pPr lvl="2"/>
            <a:r>
              <a:rPr lang="hu-HU" dirty="0" smtClean="0"/>
              <a:t> Harmadik szint</a:t>
            </a:r>
          </a:p>
          <a:p>
            <a:pPr lvl="3"/>
            <a:r>
              <a:rPr lang="hu-HU" dirty="0" smtClean="0"/>
              <a:t> Negyedik szint</a:t>
            </a:r>
          </a:p>
          <a:p>
            <a:pPr lvl="4"/>
            <a:r>
              <a:rPr lang="hu-HU" dirty="0" smtClean="0"/>
              <a:t>Ötödik szint</a:t>
            </a:r>
            <a:endParaRPr lang="hu-HU" dirty="0"/>
          </a:p>
        </p:txBody>
      </p:sp>
    </p:spTree>
    <p:extLst>
      <p:ext uri="{BB962C8B-B14F-4D97-AF65-F5344CB8AC3E}">
        <p14:creationId xmlns:p14="http://schemas.microsoft.com/office/powerpoint/2010/main" val="398498155"/>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ctr" defTabSz="914400" rtl="0" eaLnBrk="1" latinLnBrk="0" hangingPunct="1">
        <a:spcBef>
          <a:spcPct val="0"/>
        </a:spcBef>
        <a:buNone/>
        <a:defRPr sz="4400" kern="1200">
          <a:solidFill>
            <a:srgbClr val="264796"/>
          </a:solidFill>
          <a:latin typeface="Franklin Gothic Book" panose="020B0503020102020204" pitchFamily="34" charset="0"/>
          <a:ea typeface="+mj-ea"/>
          <a:cs typeface="+mj-cs"/>
        </a:defRPr>
      </a:lvl1pPr>
    </p:titleStyle>
    <p:bodyStyle>
      <a:lvl1pPr marL="447675" indent="-447675" algn="l" defTabSz="914400" rtl="0" eaLnBrk="1" latinLnBrk="0" hangingPunct="1">
        <a:spcBef>
          <a:spcPct val="20000"/>
        </a:spcBef>
        <a:buFont typeface="Wingdings" panose="05000000000000000000" pitchFamily="2" charset="2"/>
        <a:buChar char="Ä"/>
        <a:defRPr lang="hu-HU" sz="3200" kern="1200" dirty="0" smtClean="0">
          <a:solidFill>
            <a:srgbClr val="264796"/>
          </a:solidFill>
          <a:latin typeface="Franklin Gothic Book" panose="020B0503020102020204" pitchFamily="34" charset="0"/>
          <a:ea typeface="+mn-ea"/>
          <a:cs typeface="+mn-cs"/>
        </a:defRPr>
      </a:lvl1pPr>
      <a:lvl2pPr marL="808038" indent="-350838" algn="l" defTabSz="914400" rtl="0" eaLnBrk="1" latinLnBrk="0" hangingPunct="1">
        <a:spcBef>
          <a:spcPct val="20000"/>
        </a:spcBef>
        <a:buFont typeface="Wingdings 3" panose="05040102010807070707" pitchFamily="18" charset="2"/>
        <a:buChar char="Ê"/>
        <a:defRPr lang="hu-HU" sz="3200" kern="1200" dirty="0" smtClean="0">
          <a:solidFill>
            <a:srgbClr val="264796"/>
          </a:solidFill>
          <a:latin typeface="Franklin Gothic Book" panose="020B0503020102020204" pitchFamily="34" charset="0"/>
          <a:ea typeface="+mn-ea"/>
          <a:cs typeface="+mn-cs"/>
        </a:defRPr>
      </a:lvl2pPr>
      <a:lvl3pPr marL="1143000" indent="-228600" algn="l" defTabSz="914400" rtl="0" eaLnBrk="1" latinLnBrk="0" hangingPunct="1">
        <a:spcBef>
          <a:spcPct val="20000"/>
        </a:spcBef>
        <a:buFont typeface="Wingdings 3" panose="05040102010807070707" pitchFamily="18" charset="2"/>
        <a:buChar char="¦"/>
        <a:defRPr lang="hu-HU" sz="3200" kern="1200" dirty="0" smtClean="0">
          <a:solidFill>
            <a:srgbClr val="264796"/>
          </a:solidFill>
          <a:latin typeface="Franklin Gothic Book" panose="020B050302010202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lang="hu-HU" sz="3200" kern="1200" dirty="0" smtClean="0">
          <a:solidFill>
            <a:srgbClr val="264796"/>
          </a:solidFill>
          <a:latin typeface="Franklin Gothic Book" panose="020B0503020102020204" pitchFamily="34" charset="0"/>
          <a:ea typeface="+mn-ea"/>
          <a:cs typeface="+mn-cs"/>
        </a:defRPr>
      </a:lvl4pPr>
      <a:lvl5pPr marL="2149475" indent="-320675" algn="l" defTabSz="914400" rtl="0" eaLnBrk="1" latinLnBrk="0" hangingPunct="1">
        <a:spcBef>
          <a:spcPct val="20000"/>
        </a:spcBef>
        <a:buFont typeface="Wingdings 3" panose="05040102010807070707" pitchFamily="18" charset="2"/>
        <a:buChar char="ê"/>
        <a:defRPr lang="hu-HU" sz="3200" kern="1200" dirty="0">
          <a:solidFill>
            <a:srgbClr val="264796"/>
          </a:solidFill>
          <a:latin typeface="Franklin Gothic Book" panose="020B050302010202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4.xml"/><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9.png"/><Relationship Id="rId1" Type="http://schemas.openxmlformats.org/officeDocument/2006/relationships/slideLayout" Target="../slideLayouts/slideLayout4.xml"/><Relationship Id="rId5" Type="http://schemas.openxmlformats.org/officeDocument/2006/relationships/image" Target="../media/image31.gif"/><Relationship Id="rId4" Type="http://schemas.openxmlformats.org/officeDocument/2006/relationships/image" Target="../media/image30.gif"/></Relationships>
</file>

<file path=ppt/slides/_rels/slide14.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34.gif"/><Relationship Id="rId2" Type="http://schemas.openxmlformats.org/officeDocument/2006/relationships/image" Target="../media/image33.gif"/><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41.gif"/><Relationship Id="rId2" Type="http://schemas.openxmlformats.org/officeDocument/2006/relationships/image" Target="../media/image40.gif"/><Relationship Id="rId1" Type="http://schemas.openxmlformats.org/officeDocument/2006/relationships/slideLayout" Target="../slideLayouts/slideLayout4.xml"/><Relationship Id="rId4" Type="http://schemas.openxmlformats.org/officeDocument/2006/relationships/image" Target="../media/image42.png"/></Relationships>
</file>

<file path=ppt/slides/_rels/slide25.xml.rels><?xml version="1.0" encoding="UTF-8" standalone="yes"?>
<Relationships xmlns="http://schemas.openxmlformats.org/package/2006/relationships"><Relationship Id="rId3" Type="http://schemas.openxmlformats.org/officeDocument/2006/relationships/image" Target="../media/image44.gif"/><Relationship Id="rId2" Type="http://schemas.openxmlformats.org/officeDocument/2006/relationships/image" Target="../media/image43.png"/><Relationship Id="rId1" Type="http://schemas.openxmlformats.org/officeDocument/2006/relationships/slideLayout" Target="../slideLayouts/slideLayout4.xml"/><Relationship Id="rId5" Type="http://schemas.openxmlformats.org/officeDocument/2006/relationships/image" Target="../media/image46.png"/><Relationship Id="rId4" Type="http://schemas.openxmlformats.org/officeDocument/2006/relationships/image" Target="../media/image45.gif"/></Relationships>
</file>

<file path=ppt/slides/_rels/slide26.xml.rels><?xml version="1.0" encoding="UTF-8" standalone="yes"?>
<Relationships xmlns="http://schemas.openxmlformats.org/package/2006/relationships"><Relationship Id="rId3" Type="http://schemas.openxmlformats.org/officeDocument/2006/relationships/image" Target="../media/image48.gif"/><Relationship Id="rId2" Type="http://schemas.openxmlformats.org/officeDocument/2006/relationships/image" Target="../media/image47.gif"/><Relationship Id="rId1" Type="http://schemas.openxmlformats.org/officeDocument/2006/relationships/slideLayout" Target="../slideLayouts/slideLayout4.xml"/><Relationship Id="rId5" Type="http://schemas.openxmlformats.org/officeDocument/2006/relationships/image" Target="../media/image49.png"/><Relationship Id="rId4" Type="http://schemas.openxmlformats.org/officeDocument/2006/relationships/image" Target="../media/image41.gif"/></Relationships>
</file>

<file path=ppt/slides/_rels/slide27.xml.rels><?xml version="1.0" encoding="UTF-8" standalone="yes"?>
<Relationships xmlns="http://schemas.openxmlformats.org/package/2006/relationships"><Relationship Id="rId3" Type="http://schemas.openxmlformats.org/officeDocument/2006/relationships/image" Target="../media/image48.gif"/><Relationship Id="rId2" Type="http://schemas.openxmlformats.org/officeDocument/2006/relationships/image" Target="../media/image47.gif"/><Relationship Id="rId1" Type="http://schemas.openxmlformats.org/officeDocument/2006/relationships/slideLayout" Target="../slideLayouts/slideLayout4.xml"/><Relationship Id="rId5" Type="http://schemas.openxmlformats.org/officeDocument/2006/relationships/image" Target="../media/image49.png"/><Relationship Id="rId4" Type="http://schemas.openxmlformats.org/officeDocument/2006/relationships/image" Target="../media/image41.gi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9.xml"/><Relationship Id="rId4" Type="http://schemas.openxmlformats.org/officeDocument/2006/relationships/image" Target="../media/image60.png"/></Relationships>
</file>

<file path=ppt/slides/_rels/slide3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4.xml"/><Relationship Id="rId4" Type="http://schemas.openxmlformats.org/officeDocument/2006/relationships/image" Target="../media/image65.png"/></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9.xml"/><Relationship Id="rId4" Type="http://schemas.openxmlformats.org/officeDocument/2006/relationships/image" Target="../media/image53.png"/></Relationships>
</file>

<file path=ppt/slides/_rels/slide42.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8" Type="http://schemas.openxmlformats.org/officeDocument/2006/relationships/hyperlink" Target="https://www.ncbi.nlm.nih.gov/pubmed/?term=Kovacs%20A%5bAuthor%5d&amp;cauthor=true&amp;cauthor_uid=28339581" TargetMode="External"/><Relationship Id="rId13" Type="http://schemas.openxmlformats.org/officeDocument/2006/relationships/hyperlink" Target="https://www.ncbi.nlm.nih.gov/pubmed/?term=Clemens%20M%5bAuthor%5d&amp;cauthor=true&amp;cauthor_uid=28339581" TargetMode="External"/><Relationship Id="rId18" Type="http://schemas.openxmlformats.org/officeDocument/2006/relationships/image" Target="../media/image71.jpeg"/><Relationship Id="rId3" Type="http://schemas.openxmlformats.org/officeDocument/2006/relationships/hyperlink" Target="https://www.ncbi.nlm.nih.gov/pubmed/?term=Merkely%20B%5bAuthor%5d&amp;cauthor=true&amp;cauthor_uid=28339581" TargetMode="External"/><Relationship Id="rId7" Type="http://schemas.openxmlformats.org/officeDocument/2006/relationships/hyperlink" Target="https://www.ncbi.nlm.nih.gov/pubmed/?term=Zima%20E%5bAuthor%5d&amp;cauthor=true&amp;cauthor_uid=28339581" TargetMode="External"/><Relationship Id="rId12" Type="http://schemas.openxmlformats.org/officeDocument/2006/relationships/hyperlink" Target="https://www.ncbi.nlm.nih.gov/pubmed/?term=Hindricks%20G%5bAuthor%5d&amp;cauthor=true&amp;cauthor_uid=28339581" TargetMode="External"/><Relationship Id="rId17" Type="http://schemas.openxmlformats.org/officeDocument/2006/relationships/hyperlink" Target="https://www.ncbi.nlm.nih.gov/pubmed/?term=Kutyifa%20V%5bAuthor%5d&amp;cauthor=true&amp;cauthor_uid=28339581" TargetMode="External"/><Relationship Id="rId2" Type="http://schemas.openxmlformats.org/officeDocument/2006/relationships/chart" Target="../charts/chart2.xml"/><Relationship Id="rId16" Type="http://schemas.openxmlformats.org/officeDocument/2006/relationships/hyperlink" Target="https://www.ncbi.nlm.nih.gov/pubmed/?term=Goldenberg%20I%5bAuthor%5d&amp;cauthor=true&amp;cauthor_uid=28339581" TargetMode="External"/><Relationship Id="rId1" Type="http://schemas.openxmlformats.org/officeDocument/2006/relationships/slideLayout" Target="../slideLayouts/slideLayout9.xml"/><Relationship Id="rId6" Type="http://schemas.openxmlformats.org/officeDocument/2006/relationships/hyperlink" Target="https://www.ncbi.nlm.nih.gov/pubmed/?term=Geller%20L%5bAuthor%5d&amp;cauthor=true&amp;cauthor_uid=28339581" TargetMode="External"/><Relationship Id="rId11" Type="http://schemas.openxmlformats.org/officeDocument/2006/relationships/hyperlink" Target="https://www.ncbi.nlm.nih.gov/pubmed/?term=Wranicz%20JK%5bAuthor%5d&amp;cauthor=true&amp;cauthor_uid=28339581" TargetMode="External"/><Relationship Id="rId5" Type="http://schemas.openxmlformats.org/officeDocument/2006/relationships/hyperlink" Target="https://www.ncbi.nlm.nih.gov/pubmed/?term=Roka%20A%5bAuthor%5d&amp;cauthor=true&amp;cauthor_uid=28339581" TargetMode="External"/><Relationship Id="rId15" Type="http://schemas.openxmlformats.org/officeDocument/2006/relationships/hyperlink" Target="https://www.ncbi.nlm.nih.gov/pubmed/?term=Moss%20AJ%5bAuthor%5d&amp;cauthor=true&amp;cauthor_uid=28339581" TargetMode="External"/><Relationship Id="rId10" Type="http://schemas.openxmlformats.org/officeDocument/2006/relationships/hyperlink" Target="https://www.ncbi.nlm.nih.gov/pubmed/?term=Klein%20H%5bAuthor%5d&amp;cauthor=true&amp;cauthor_uid=28339581" TargetMode="External"/><Relationship Id="rId4" Type="http://schemas.openxmlformats.org/officeDocument/2006/relationships/hyperlink" Target="https://www.ncbi.nlm.nih.gov/pubmed/?term=Kosztin%20A%5bAuthor%5d&amp;cauthor=true&amp;cauthor_uid=28339581" TargetMode="External"/><Relationship Id="rId9" Type="http://schemas.openxmlformats.org/officeDocument/2006/relationships/hyperlink" Target="https://www.ncbi.nlm.nih.gov/pubmed/?term=Boros%20AM%5bAuthor%5d&amp;cauthor=true&amp;cauthor_uid=28339581" TargetMode="External"/><Relationship Id="rId14" Type="http://schemas.openxmlformats.org/officeDocument/2006/relationships/hyperlink" Target="https://www.ncbi.nlm.nih.gov/pubmed/?term=Duray%20GZ%5bAuthor%5d&amp;cauthor=true&amp;cauthor_uid=28339581" TargetMode="Externa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s>
</file>

<file path=ppt/slides/_rels/slide47.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4.xml"/><Relationship Id="rId1" Type="http://schemas.openxmlformats.org/officeDocument/2006/relationships/slideLayout" Target="../slideLayouts/slideLayout9.xml"/><Relationship Id="rId4" Type="http://schemas.openxmlformats.org/officeDocument/2006/relationships/image" Target="../media/image78.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5.xml"/><Relationship Id="rId1" Type="http://schemas.openxmlformats.org/officeDocument/2006/relationships/slideLayout" Target="../slideLayouts/slideLayout9.xml"/><Relationship Id="rId4" Type="http://schemas.openxmlformats.org/officeDocument/2006/relationships/image" Target="../media/image80.png"/></Relationships>
</file>

<file path=ppt/slides/_rels/slide51.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6.xml"/><Relationship Id="rId1" Type="http://schemas.openxmlformats.org/officeDocument/2006/relationships/slideLayout" Target="../slideLayouts/slideLayout9.xml"/><Relationship Id="rId4" Type="http://schemas.openxmlformats.org/officeDocument/2006/relationships/image" Target="../media/image82.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3" Type="http://schemas.openxmlformats.org/officeDocument/2006/relationships/image" Target="../media/image83.emf"/><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23.png"/><Relationship Id="rId4" Type="http://schemas.openxmlformats.org/officeDocument/2006/relationships/image" Target="../media/image84.png"/></Relationships>
</file>

<file path=ppt/slides/_rels/slide54.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55.xml.rels><?xml version="1.0" encoding="UTF-8" standalone="yes"?>
<Relationships xmlns="http://schemas.openxmlformats.org/package/2006/relationships"><Relationship Id="rId3" Type="http://schemas.openxmlformats.org/officeDocument/2006/relationships/image" Target="file:///C:\Users\Darth%20Peter\OneDrive\SE-VSZ&#201;K\SE-VSZ&#201;K\MB\White%20book%202017%20-%20ICD%20utilization\&#193;br&#225;k\crt1.png" TargetMode="External"/><Relationship Id="rId2" Type="http://schemas.openxmlformats.org/officeDocument/2006/relationships/image" Target="../media/image86.png"/><Relationship Id="rId1" Type="http://schemas.openxmlformats.org/officeDocument/2006/relationships/slideLayout" Target="../slideLayouts/slideLayout6.xml"/><Relationship Id="rId5" Type="http://schemas.openxmlformats.org/officeDocument/2006/relationships/image" Target="file:///C:\Users\Darth%20Peter\OneDrive\SE-VSZ&#201;K\SE-VSZ&#201;K\MB\White%20book%202017%20-%20ICD%20utilization\&#193;br&#225;k\crt2.png" TargetMode="External"/><Relationship Id="rId4" Type="http://schemas.openxmlformats.org/officeDocument/2006/relationships/image" Target="../media/image87.png"/></Relationships>
</file>

<file path=ppt/slides/_rels/slide56.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image" Target="../media/image90.tiff"/><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91.tiff"/></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8" Type="http://schemas.openxmlformats.org/officeDocument/2006/relationships/image" Target="../media/image12.e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image" Target="../media/image11.emf"/><Relationship Id="rId5" Type="http://schemas.openxmlformats.org/officeDocument/2006/relationships/oleObject" Target="../embeddings/oleObject2.bin"/><Relationship Id="rId10" Type="http://schemas.openxmlformats.org/officeDocument/2006/relationships/image" Target="../media/image13.emf"/><Relationship Id="rId4" Type="http://schemas.openxmlformats.org/officeDocument/2006/relationships/image" Target="../media/image10.emf"/><Relationship Id="rId9" Type="http://schemas.openxmlformats.org/officeDocument/2006/relationships/oleObject" Target="../embeddings/oleObject4.bin"/></Relationships>
</file>

<file path=ppt/slides/_rels/slide60.xml.rels><?xml version="1.0" encoding="UTF-8" standalone="yes"?>
<Relationships xmlns="http://schemas.openxmlformats.org/package/2006/relationships"><Relationship Id="rId8" Type="http://schemas.openxmlformats.org/officeDocument/2006/relationships/image" Target="../media/image97.png"/><Relationship Id="rId3" Type="http://schemas.openxmlformats.org/officeDocument/2006/relationships/image" Target="../media/image92.png"/><Relationship Id="rId7" Type="http://schemas.openxmlformats.org/officeDocument/2006/relationships/image" Target="../media/image96.png"/><Relationship Id="rId12" Type="http://schemas.openxmlformats.org/officeDocument/2006/relationships/image" Target="../media/image101.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95.png"/><Relationship Id="rId11" Type="http://schemas.openxmlformats.org/officeDocument/2006/relationships/image" Target="../media/image100.png"/><Relationship Id="rId5" Type="http://schemas.openxmlformats.org/officeDocument/2006/relationships/image" Target="../media/image94.png"/><Relationship Id="rId10" Type="http://schemas.openxmlformats.org/officeDocument/2006/relationships/image" Target="../media/image99.png"/><Relationship Id="rId4" Type="http://schemas.openxmlformats.org/officeDocument/2006/relationships/image" Target="../media/image93.png"/><Relationship Id="rId9" Type="http://schemas.openxmlformats.org/officeDocument/2006/relationships/image" Target="../media/image98.png"/></Relationships>
</file>

<file path=ppt/slides/_rels/slide61.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3" Type="http://schemas.openxmlformats.org/officeDocument/2006/relationships/image" Target="../media/image105.jpeg"/><Relationship Id="rId2" Type="http://schemas.openxmlformats.org/officeDocument/2006/relationships/image" Target="../media/image104.jpeg"/><Relationship Id="rId1" Type="http://schemas.openxmlformats.org/officeDocument/2006/relationships/slideLayout" Target="../slideLayouts/slideLayout9.xml"/></Relationships>
</file>

<file path=ppt/slides/_rels/slide65.xml.rels><?xml version="1.0" encoding="UTF-8" standalone="yes"?>
<Relationships xmlns="http://schemas.openxmlformats.org/package/2006/relationships"><Relationship Id="rId2" Type="http://schemas.openxmlformats.org/officeDocument/2006/relationships/image" Target="../media/image106.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4.xml"/><Relationship Id="rId6" Type="http://schemas.openxmlformats.org/officeDocument/2006/relationships/image" Target="../media/image21.jpeg"/><Relationship Id="rId5" Type="http://schemas.openxmlformats.org/officeDocument/2006/relationships/image" Target="../media/image20.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p:cNvPicPr>
            <a:picLocks noChangeAspect="1"/>
          </p:cNvPicPr>
          <p:nvPr/>
        </p:nvPicPr>
        <p:blipFill>
          <a:blip r:embed="rId2"/>
          <a:stretch>
            <a:fillRect/>
          </a:stretch>
        </p:blipFill>
        <p:spPr>
          <a:xfrm>
            <a:off x="3059832" y="404664"/>
            <a:ext cx="4685586" cy="2932430"/>
          </a:xfrm>
          <a:prstGeom prst="rect">
            <a:avLst/>
          </a:prstGeom>
        </p:spPr>
      </p:pic>
      <p:pic>
        <p:nvPicPr>
          <p:cNvPr id="7" name="Kép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39752" y="4005064"/>
            <a:ext cx="2895600" cy="1929384"/>
          </a:xfrm>
          <a:prstGeom prst="rect">
            <a:avLst/>
          </a:prstGeom>
        </p:spPr>
      </p:pic>
      <p:pic>
        <p:nvPicPr>
          <p:cNvPr id="9" name="Kép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12160" y="4005348"/>
            <a:ext cx="2895600" cy="1929384"/>
          </a:xfrm>
          <a:prstGeom prst="rect">
            <a:avLst/>
          </a:prstGeom>
        </p:spPr>
      </p:pic>
    </p:spTree>
    <p:extLst>
      <p:ext uri="{BB962C8B-B14F-4D97-AF65-F5344CB8AC3E}">
        <p14:creationId xmlns:p14="http://schemas.microsoft.com/office/powerpoint/2010/main" val="36325774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a:bodyPr>
          <a:lstStyle/>
          <a:p>
            <a:pPr algn="l"/>
            <a:r>
              <a:rPr lang="en-US" altLang="hu-HU" sz="3600" b="1" dirty="0"/>
              <a:t>Cardiac Resynchronization Therapy</a:t>
            </a:r>
            <a:endParaRPr lang="en-GB" sz="3600" b="1" dirty="0"/>
          </a:p>
        </p:txBody>
      </p:sp>
      <p:sp>
        <p:nvSpPr>
          <p:cNvPr id="4" name="Rectangle 3"/>
          <p:cNvSpPr>
            <a:spLocks noChangeArrowheads="1"/>
          </p:cNvSpPr>
          <p:nvPr/>
        </p:nvSpPr>
        <p:spPr bwMode="auto">
          <a:xfrm>
            <a:off x="539552" y="1497013"/>
            <a:ext cx="4421188" cy="210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5655" tIns="46988" rIns="95655" bIns="46988">
            <a:spAutoFit/>
          </a:bodyPr>
          <a:lstStyle>
            <a:lvl1pPr defTabSz="966788" eaLnBrk="0" hangingPunct="0">
              <a:defRPr b="1">
                <a:solidFill>
                  <a:schemeClr val="tx1"/>
                </a:solidFill>
                <a:latin typeface="Arial" panose="020B0604020202020204" pitchFamily="34" charset="0"/>
              </a:defRPr>
            </a:lvl1pPr>
            <a:lvl2pPr marL="742950" indent="-285750" defTabSz="966788" eaLnBrk="0" hangingPunct="0">
              <a:defRPr b="1">
                <a:solidFill>
                  <a:schemeClr val="tx1"/>
                </a:solidFill>
                <a:latin typeface="Arial" panose="020B0604020202020204" pitchFamily="34" charset="0"/>
              </a:defRPr>
            </a:lvl2pPr>
            <a:lvl3pPr marL="1143000" indent="-228600" defTabSz="966788" eaLnBrk="0" hangingPunct="0">
              <a:defRPr b="1">
                <a:solidFill>
                  <a:schemeClr val="tx1"/>
                </a:solidFill>
                <a:latin typeface="Arial" panose="020B0604020202020204" pitchFamily="34" charset="0"/>
              </a:defRPr>
            </a:lvl3pPr>
            <a:lvl4pPr marL="1600200" indent="-228600" defTabSz="966788" eaLnBrk="0" hangingPunct="0">
              <a:defRPr b="1">
                <a:solidFill>
                  <a:schemeClr val="tx1"/>
                </a:solidFill>
                <a:latin typeface="Arial" panose="020B0604020202020204" pitchFamily="34" charset="0"/>
              </a:defRPr>
            </a:lvl4pPr>
            <a:lvl5pPr marL="2057400" indent="-228600" defTabSz="966788" eaLnBrk="0" hangingPunct="0">
              <a:defRPr b="1">
                <a:solidFill>
                  <a:schemeClr val="tx1"/>
                </a:solidFill>
                <a:latin typeface="Arial" panose="020B0604020202020204" pitchFamily="34" charset="0"/>
              </a:defRPr>
            </a:lvl5pPr>
            <a:lvl6pPr marL="2514600" indent="-228600" defTabSz="966788" eaLnBrk="0" fontAlgn="base" hangingPunct="0">
              <a:spcBef>
                <a:spcPct val="0"/>
              </a:spcBef>
              <a:spcAft>
                <a:spcPct val="0"/>
              </a:spcAft>
              <a:defRPr b="1">
                <a:solidFill>
                  <a:schemeClr val="tx1"/>
                </a:solidFill>
                <a:latin typeface="Arial" panose="020B0604020202020204" pitchFamily="34" charset="0"/>
              </a:defRPr>
            </a:lvl6pPr>
            <a:lvl7pPr marL="2971800" indent="-228600" defTabSz="966788" eaLnBrk="0" fontAlgn="base" hangingPunct="0">
              <a:spcBef>
                <a:spcPct val="0"/>
              </a:spcBef>
              <a:spcAft>
                <a:spcPct val="0"/>
              </a:spcAft>
              <a:defRPr b="1">
                <a:solidFill>
                  <a:schemeClr val="tx1"/>
                </a:solidFill>
                <a:latin typeface="Arial" panose="020B0604020202020204" pitchFamily="34" charset="0"/>
              </a:defRPr>
            </a:lvl7pPr>
            <a:lvl8pPr marL="3429000" indent="-228600" defTabSz="966788" eaLnBrk="0" fontAlgn="base" hangingPunct="0">
              <a:spcBef>
                <a:spcPct val="0"/>
              </a:spcBef>
              <a:spcAft>
                <a:spcPct val="0"/>
              </a:spcAft>
              <a:defRPr b="1">
                <a:solidFill>
                  <a:schemeClr val="tx1"/>
                </a:solidFill>
                <a:latin typeface="Arial" panose="020B0604020202020204" pitchFamily="34" charset="0"/>
              </a:defRPr>
            </a:lvl8pPr>
            <a:lvl9pPr marL="3886200" indent="-228600" defTabSz="966788" eaLnBrk="0" fontAlgn="base" hangingPunct="0">
              <a:spcBef>
                <a:spcPct val="0"/>
              </a:spcBef>
              <a:spcAft>
                <a:spcPct val="0"/>
              </a:spcAft>
              <a:defRPr b="1">
                <a:solidFill>
                  <a:schemeClr val="tx1"/>
                </a:solidFill>
                <a:latin typeface="Arial" panose="020B0604020202020204" pitchFamily="34" charset="0"/>
              </a:defRPr>
            </a:lvl9pPr>
          </a:lstStyle>
          <a:p>
            <a:pPr marR="0" lvl="0" algn="l" defTabSz="966788" rtl="0" eaLnBrk="0" fontAlgn="base" latinLnBrk="0" hangingPunct="0">
              <a:lnSpc>
                <a:spcPct val="100000"/>
              </a:lnSpc>
              <a:spcBef>
                <a:spcPct val="0"/>
              </a:spcBef>
              <a:spcAft>
                <a:spcPct val="0"/>
              </a:spcAft>
              <a:buClrTx/>
              <a:buSzTx/>
              <a:tabLst/>
              <a:defRPr/>
            </a:pPr>
            <a:r>
              <a:rPr kumimoji="0" lang="en-US" altLang="hu-HU" sz="2000" b="0" i="0" u="none" strike="noStrike" kern="1200" cap="none" spc="0" normalizeH="0" baseline="0" noProof="0" dirty="0" smtClean="0">
                <a:ln>
                  <a:noFill/>
                </a:ln>
                <a:solidFill>
                  <a:srgbClr val="264796"/>
                </a:solidFill>
                <a:effectLst/>
                <a:uLnTx/>
                <a:uFillTx/>
                <a:latin typeface="Arial" panose="020B0604020202020204" pitchFamily="34" charset="0"/>
                <a:ea typeface="+mn-ea"/>
                <a:cs typeface="+mn-cs"/>
              </a:rPr>
              <a:t>Goal: Mitigate </a:t>
            </a:r>
            <a:r>
              <a:rPr kumimoji="0" lang="en-US" altLang="hu-HU" sz="2000" b="0" i="0" u="none" strike="noStrike" kern="1200" cap="none" spc="0" normalizeH="0" baseline="0" noProof="0" dirty="0" err="1" smtClean="0">
                <a:ln>
                  <a:noFill/>
                </a:ln>
                <a:solidFill>
                  <a:srgbClr val="264796"/>
                </a:solidFill>
                <a:effectLst/>
                <a:uLnTx/>
                <a:uFillTx/>
                <a:latin typeface="Arial" panose="020B0604020202020204" pitchFamily="34" charset="0"/>
                <a:ea typeface="+mn-ea"/>
                <a:cs typeface="+mn-cs"/>
              </a:rPr>
              <a:t>dyssynchrony</a:t>
            </a:r>
            <a:r>
              <a:rPr kumimoji="0" lang="en-US" altLang="hu-HU" sz="2000" b="0" i="0" u="none" strike="noStrike" kern="1200" cap="none" spc="0" normalizeH="0" baseline="0" noProof="0" dirty="0" smtClean="0">
                <a:ln>
                  <a:noFill/>
                </a:ln>
                <a:solidFill>
                  <a:srgbClr val="264796"/>
                </a:solidFill>
                <a:effectLst/>
                <a:uLnTx/>
                <a:uFillTx/>
                <a:latin typeface="Arial" panose="020B0604020202020204" pitchFamily="34" charset="0"/>
                <a:ea typeface="+mn-ea"/>
                <a:cs typeface="+mn-cs"/>
              </a:rPr>
              <a:t> through atrial synchronous </a:t>
            </a:r>
          </a:p>
          <a:p>
            <a:pPr marR="0" lvl="0" algn="l" defTabSz="966788" rtl="0" eaLnBrk="0" fontAlgn="base" latinLnBrk="0" hangingPunct="0">
              <a:lnSpc>
                <a:spcPct val="100000"/>
              </a:lnSpc>
              <a:spcBef>
                <a:spcPct val="0"/>
              </a:spcBef>
              <a:spcAft>
                <a:spcPct val="0"/>
              </a:spcAft>
              <a:buClrTx/>
              <a:buSzTx/>
              <a:tabLst/>
              <a:defRPr/>
            </a:pPr>
            <a:r>
              <a:rPr kumimoji="0" lang="en-US" altLang="hu-HU" sz="2000" b="0" i="0" u="none" strike="noStrike" kern="1200" cap="none" spc="0" normalizeH="0" baseline="0" noProof="0" dirty="0" smtClean="0">
                <a:ln>
                  <a:noFill/>
                </a:ln>
                <a:solidFill>
                  <a:srgbClr val="264796"/>
                </a:solidFill>
                <a:effectLst/>
                <a:uLnTx/>
                <a:uFillTx/>
                <a:latin typeface="Arial" panose="020B0604020202020204" pitchFamily="34" charset="0"/>
                <a:ea typeface="+mn-ea"/>
                <a:cs typeface="+mn-cs"/>
              </a:rPr>
              <a:t>biventricular pacing</a:t>
            </a:r>
          </a:p>
          <a:p>
            <a:pPr marR="0" lvl="0" algn="l" defTabSz="966788" rtl="0" eaLnBrk="0" fontAlgn="base" latinLnBrk="0" hangingPunct="0">
              <a:lnSpc>
                <a:spcPct val="100000"/>
              </a:lnSpc>
              <a:spcBef>
                <a:spcPct val="30000"/>
              </a:spcBef>
              <a:spcAft>
                <a:spcPct val="0"/>
              </a:spcAft>
              <a:buClrTx/>
              <a:buSzTx/>
              <a:tabLst/>
              <a:defRPr/>
            </a:pPr>
            <a:r>
              <a:rPr kumimoji="0" lang="en-US" altLang="hu-HU" sz="2000" b="0" i="0" u="none" strike="noStrike" kern="1200" cap="none" spc="0" normalizeH="0" baseline="0" noProof="0" dirty="0" err="1" smtClean="0">
                <a:ln>
                  <a:noFill/>
                </a:ln>
                <a:solidFill>
                  <a:srgbClr val="264796"/>
                </a:solidFill>
                <a:effectLst/>
                <a:uLnTx/>
                <a:uFillTx/>
                <a:latin typeface="Arial" panose="020B0604020202020204" pitchFamily="34" charset="0"/>
                <a:ea typeface="+mn-ea"/>
                <a:cs typeface="+mn-cs"/>
              </a:rPr>
              <a:t>Transvenous</a:t>
            </a:r>
            <a:r>
              <a:rPr kumimoji="0" lang="en-US" altLang="hu-HU" sz="2000" b="0" i="0" u="none" strike="noStrike" kern="1200" cap="none" spc="0" normalizeH="0" baseline="0" noProof="0" dirty="0" smtClean="0">
                <a:ln>
                  <a:noFill/>
                </a:ln>
                <a:solidFill>
                  <a:srgbClr val="264796"/>
                </a:solidFill>
                <a:effectLst/>
                <a:uLnTx/>
                <a:uFillTx/>
                <a:latin typeface="Arial" panose="020B0604020202020204" pitchFamily="34" charset="0"/>
                <a:ea typeface="+mn-ea"/>
                <a:cs typeface="+mn-cs"/>
              </a:rPr>
              <a:t> approach for left ventricular lead via coronary sinus</a:t>
            </a:r>
          </a:p>
          <a:p>
            <a:pPr marR="0" lvl="0" algn="l" defTabSz="966788" rtl="0" eaLnBrk="0" fontAlgn="base" latinLnBrk="0" hangingPunct="0">
              <a:lnSpc>
                <a:spcPct val="100000"/>
              </a:lnSpc>
              <a:spcBef>
                <a:spcPct val="30000"/>
              </a:spcBef>
              <a:spcAft>
                <a:spcPct val="0"/>
              </a:spcAft>
              <a:buClrTx/>
              <a:buSzTx/>
              <a:tabLst/>
              <a:defRPr/>
            </a:pPr>
            <a:r>
              <a:rPr kumimoji="0" lang="en-US" altLang="hu-HU" sz="2000" b="0" i="0" u="none" strike="noStrike" kern="1200" cap="none" spc="0" normalizeH="0" baseline="0" noProof="0" dirty="0" smtClean="0">
                <a:ln>
                  <a:noFill/>
                </a:ln>
                <a:solidFill>
                  <a:srgbClr val="264796"/>
                </a:solidFill>
                <a:effectLst/>
                <a:uLnTx/>
                <a:uFillTx/>
                <a:latin typeface="Arial" panose="020B0604020202020204" pitchFamily="34" charset="0"/>
                <a:ea typeface="+mn-ea"/>
                <a:cs typeface="+mn-cs"/>
              </a:rPr>
              <a:t>Back-up </a:t>
            </a:r>
            <a:r>
              <a:rPr kumimoji="0" lang="en-US" altLang="hu-HU" sz="2000" b="0" i="0" u="none" strike="noStrike" kern="1200" cap="none" spc="0" normalizeH="0" baseline="0" noProof="0" dirty="0" err="1" smtClean="0">
                <a:ln>
                  <a:noFill/>
                </a:ln>
                <a:solidFill>
                  <a:srgbClr val="264796"/>
                </a:solidFill>
                <a:effectLst/>
                <a:uLnTx/>
                <a:uFillTx/>
                <a:latin typeface="Arial" panose="020B0604020202020204" pitchFamily="34" charset="0"/>
                <a:ea typeface="+mn-ea"/>
                <a:cs typeface="+mn-cs"/>
              </a:rPr>
              <a:t>epicardial</a:t>
            </a:r>
            <a:r>
              <a:rPr kumimoji="0" lang="en-US" altLang="hu-HU" sz="2000" b="0" i="0" u="none" strike="noStrike" kern="1200" cap="none" spc="0" normalizeH="0" baseline="0" noProof="0" dirty="0" smtClean="0">
                <a:ln>
                  <a:noFill/>
                </a:ln>
                <a:solidFill>
                  <a:srgbClr val="264796"/>
                </a:solidFill>
                <a:effectLst/>
                <a:uLnTx/>
                <a:uFillTx/>
                <a:latin typeface="Arial" panose="020B0604020202020204" pitchFamily="34" charset="0"/>
                <a:ea typeface="+mn-ea"/>
                <a:cs typeface="+mn-cs"/>
              </a:rPr>
              <a:t> approach</a:t>
            </a:r>
          </a:p>
        </p:txBody>
      </p:sp>
      <p:pic>
        <p:nvPicPr>
          <p:cNvPr id="5" name="Picture 4" descr="image 1"/>
          <p:cNvPicPr>
            <a:picLocks noChangeAspect="1" noChangeArrowheads="1"/>
          </p:cNvPicPr>
          <p:nvPr/>
        </p:nvPicPr>
        <p:blipFill>
          <a:blip r:embed="rId2">
            <a:lum bright="24000"/>
            <a:extLst>
              <a:ext uri="{28A0092B-C50C-407E-A947-70E740481C1C}">
                <a14:useLocalDpi xmlns:a14="http://schemas.microsoft.com/office/drawing/2010/main" val="0"/>
              </a:ext>
            </a:extLst>
          </a:blip>
          <a:srcRect l="8278" r="54469" b="77618"/>
          <a:stretch>
            <a:fillRect/>
          </a:stretch>
        </p:blipFill>
        <p:spPr bwMode="auto">
          <a:xfrm>
            <a:off x="464052" y="3786598"/>
            <a:ext cx="2438400" cy="2191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image 1"/>
          <p:cNvPicPr>
            <a:picLocks noChangeAspect="1" noChangeArrowheads="1"/>
          </p:cNvPicPr>
          <p:nvPr/>
        </p:nvPicPr>
        <p:blipFill>
          <a:blip r:embed="rId2">
            <a:lum bright="-6000"/>
            <a:extLst>
              <a:ext uri="{28A0092B-C50C-407E-A947-70E740481C1C}">
                <a14:useLocalDpi xmlns:a14="http://schemas.microsoft.com/office/drawing/2010/main" val="0"/>
              </a:ext>
            </a:extLst>
          </a:blip>
          <a:srcRect l="53809" r="8940" b="77618"/>
          <a:stretch>
            <a:fillRect/>
          </a:stretch>
        </p:blipFill>
        <p:spPr bwMode="auto">
          <a:xfrm>
            <a:off x="2914225" y="3786599"/>
            <a:ext cx="2442162" cy="2191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l="19983" t="44093" r="52501" b="20470"/>
          <a:stretch>
            <a:fillRect/>
          </a:stretch>
        </p:blipFill>
        <p:spPr bwMode="auto">
          <a:xfrm>
            <a:off x="5379933" y="1497013"/>
            <a:ext cx="3764067" cy="2736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561970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56389" y="-171400"/>
            <a:ext cx="8229600" cy="1143000"/>
          </a:xfrm>
        </p:spPr>
        <p:txBody>
          <a:bodyPr>
            <a:normAutofit/>
          </a:bodyPr>
          <a:lstStyle/>
          <a:p>
            <a:pPr algn="l"/>
            <a:r>
              <a:rPr lang="en-US" sz="3600" b="1" dirty="0"/>
              <a:t>CRT indication is growing</a:t>
            </a:r>
            <a:endParaRPr lang="en-GB" sz="3600" dirty="0"/>
          </a:p>
        </p:txBody>
      </p:sp>
      <p:pic>
        <p:nvPicPr>
          <p:cNvPr id="4" name="Picture 1"/>
          <p:cNvPicPr>
            <a:picLocks noChangeAspect="1" noChangeArrowheads="1"/>
          </p:cNvPicPr>
          <p:nvPr/>
        </p:nvPicPr>
        <p:blipFill>
          <a:blip r:embed="rId2">
            <a:extLst>
              <a:ext uri="{28A0092B-C50C-407E-A947-70E740481C1C}">
                <a14:useLocalDpi xmlns:a14="http://schemas.microsoft.com/office/drawing/2010/main" val="0"/>
              </a:ext>
            </a:extLst>
          </a:blip>
          <a:srcRect r="24786"/>
          <a:stretch>
            <a:fillRect/>
          </a:stretch>
        </p:blipFill>
        <p:spPr bwMode="auto">
          <a:xfrm>
            <a:off x="611560" y="765212"/>
            <a:ext cx="8151440" cy="3959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p:nvPr/>
        </p:nvSpPr>
        <p:spPr>
          <a:xfrm>
            <a:off x="4335225" y="5538628"/>
            <a:ext cx="4833392" cy="507831"/>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900" i="0" u="none" strike="noStrike" kern="1200" cap="none" spc="0" normalizeH="0" baseline="0" noProof="0" dirty="0">
                <a:ln>
                  <a:noFill/>
                </a:ln>
                <a:solidFill>
                  <a:srgbClr val="000000"/>
                </a:solidFill>
                <a:effectLst/>
                <a:uLnTx/>
                <a:uFillTx/>
                <a:latin typeface="Arial"/>
                <a:ea typeface="+mn-ea"/>
                <a:cs typeface="+mn-cs"/>
              </a:rPr>
              <a:t>V </a:t>
            </a:r>
            <a:r>
              <a:rPr kumimoji="0" lang="en-US" sz="900" i="0" u="none" strike="noStrike" kern="1200" cap="none" spc="0" normalizeH="0" baseline="0" noProof="0" dirty="0" err="1">
                <a:ln>
                  <a:noFill/>
                </a:ln>
                <a:solidFill>
                  <a:srgbClr val="000000"/>
                </a:solidFill>
                <a:effectLst/>
                <a:uLnTx/>
                <a:uFillTx/>
                <a:latin typeface="Arial"/>
                <a:ea typeface="+mn-ea"/>
                <a:cs typeface="+mn-cs"/>
              </a:rPr>
              <a:t>Kutyifa</a:t>
            </a:r>
            <a:r>
              <a:rPr kumimoji="0" lang="en-US" sz="900" i="0" u="none" strike="noStrike" kern="1200" cap="none" spc="0" normalizeH="0" baseline="0" noProof="0" dirty="0">
                <a:ln>
                  <a:noFill/>
                </a:ln>
                <a:solidFill>
                  <a:srgbClr val="000000"/>
                </a:solidFill>
                <a:effectLst/>
                <a:uLnTx/>
                <a:uFillTx/>
                <a:latin typeface="Arial"/>
                <a:ea typeface="+mn-ea"/>
                <a:cs typeface="+mn-cs"/>
              </a:rPr>
              <a:t>, OA </a:t>
            </a:r>
            <a:r>
              <a:rPr kumimoji="0" lang="en-US" sz="900" i="0" u="none" strike="noStrike" kern="1200" cap="none" spc="0" normalizeH="0" baseline="0" noProof="0" dirty="0" err="1">
                <a:ln>
                  <a:noFill/>
                </a:ln>
                <a:solidFill>
                  <a:srgbClr val="000000"/>
                </a:solidFill>
                <a:effectLst/>
                <a:uLnTx/>
                <a:uFillTx/>
                <a:latin typeface="Arial"/>
                <a:ea typeface="+mn-ea"/>
                <a:cs typeface="+mn-cs"/>
              </a:rPr>
              <a:t>Breithardt</a:t>
            </a:r>
            <a:r>
              <a:rPr kumimoji="0" lang="en-US" sz="900" i="0" u="none" strike="noStrike" kern="1200" cap="none" spc="0" normalizeH="0" baseline="0" noProof="0" dirty="0">
                <a:ln>
                  <a:noFill/>
                </a:ln>
                <a:solidFill>
                  <a:srgbClr val="000000"/>
                </a:solidFill>
                <a:effectLst/>
                <a:uLnTx/>
                <a:uFillTx/>
                <a:latin typeface="Arial"/>
                <a:ea typeface="+mn-ea"/>
                <a:cs typeface="+mn-cs"/>
              </a:rPr>
              <a:t>. How to assess the nonresponder to cardiac resynchronization therapy-a comprehensive stepwise approach.  REVISTA ESPANOLA DE CARDIOLOGIA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900" i="0" u="none" strike="noStrike" kern="1200" cap="none" spc="0" normalizeH="0" baseline="0" noProof="0" dirty="0">
                <a:ln>
                  <a:noFill/>
                </a:ln>
                <a:solidFill>
                  <a:srgbClr val="000000"/>
                </a:solidFill>
                <a:effectLst/>
                <a:uLnTx/>
                <a:uFillTx/>
                <a:latin typeface="Arial"/>
                <a:ea typeface="+mn-ea"/>
                <a:cs typeface="+mn-cs"/>
              </a:rPr>
              <a:t>65:(6) pp. 504-510. (2012), Review. 	</a:t>
            </a:r>
          </a:p>
        </p:txBody>
      </p:sp>
      <p:pic>
        <p:nvPicPr>
          <p:cNvPr id="6" name="Picture 2"/>
          <p:cNvPicPr>
            <a:picLocks noChangeAspect="1" noChangeArrowheads="1"/>
          </p:cNvPicPr>
          <p:nvPr/>
        </p:nvPicPr>
        <p:blipFill>
          <a:blip r:embed="rId3" cstate="print"/>
          <a:srcRect/>
          <a:stretch>
            <a:fillRect/>
          </a:stretch>
        </p:blipFill>
        <p:spPr bwMode="auto">
          <a:xfrm>
            <a:off x="611560" y="4742558"/>
            <a:ext cx="926223" cy="1341861"/>
          </a:xfrm>
          <a:prstGeom prst="rect">
            <a:avLst/>
          </a:prstGeom>
          <a:noFill/>
          <a:ln w="9525">
            <a:noFill/>
            <a:miter lim="800000"/>
            <a:headEnd/>
            <a:tailEnd/>
          </a:ln>
        </p:spPr>
      </p:pic>
      <p:sp>
        <p:nvSpPr>
          <p:cNvPr id="7" name="Rounded Rectangle 1"/>
          <p:cNvSpPr/>
          <p:nvPr/>
        </p:nvSpPr>
        <p:spPr>
          <a:xfrm>
            <a:off x="458180" y="3734544"/>
            <a:ext cx="8458200" cy="990600"/>
          </a:xfrm>
          <a:prstGeom prst="roundRect">
            <a:avLst/>
          </a:prstGeom>
          <a:solidFill>
            <a:schemeClr val="accent1">
              <a:alpha val="3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40933446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3199" t="12804" r="35542" b="67408"/>
          <a:stretch/>
        </p:blipFill>
        <p:spPr bwMode="auto">
          <a:xfrm>
            <a:off x="683568" y="48860"/>
            <a:ext cx="5328490" cy="1896581"/>
          </a:xfrm>
          <a:prstGeom prst="rect">
            <a:avLst/>
          </a:prstGeom>
          <a:noFill/>
          <a:ln w="12700">
            <a:solidFill>
              <a:srgbClr val="A5002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7457" t="18750" r="7833" b="30025"/>
          <a:stretch/>
        </p:blipFill>
        <p:spPr bwMode="auto">
          <a:xfrm>
            <a:off x="2569571" y="2030574"/>
            <a:ext cx="6574429" cy="22352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Kép 5"/>
          <p:cNvPicPr>
            <a:picLocks noChangeAspect="1"/>
          </p:cNvPicPr>
          <p:nvPr/>
        </p:nvPicPr>
        <p:blipFill rotWithShape="1">
          <a:blip r:embed="rId4"/>
          <a:srcRect l="7248" t="9375" r="8419" b="50246"/>
          <a:stretch/>
        </p:blipFill>
        <p:spPr>
          <a:xfrm>
            <a:off x="755576" y="4365104"/>
            <a:ext cx="6542215" cy="1761111"/>
          </a:xfrm>
          <a:prstGeom prst="rect">
            <a:avLst/>
          </a:prstGeom>
        </p:spPr>
      </p:pic>
    </p:spTree>
    <p:extLst>
      <p:ext uri="{BB962C8B-B14F-4D97-AF65-F5344CB8AC3E}">
        <p14:creationId xmlns:p14="http://schemas.microsoft.com/office/powerpoint/2010/main" val="10480679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57200" y="44624"/>
            <a:ext cx="8229600" cy="1143000"/>
          </a:xfrm>
        </p:spPr>
        <p:txBody>
          <a:bodyPr>
            <a:normAutofit/>
          </a:bodyPr>
          <a:lstStyle/>
          <a:p>
            <a:pPr algn="l"/>
            <a:r>
              <a:rPr lang="hu-HU" sz="3600" b="1" dirty="0" err="1"/>
              <a:t>Cardiac</a:t>
            </a:r>
            <a:r>
              <a:rPr lang="hu-HU" sz="3600" b="1" dirty="0"/>
              <a:t> </a:t>
            </a:r>
            <a:r>
              <a:rPr lang="hu-HU" sz="3600" b="1" dirty="0" err="1"/>
              <a:t>resynchronization</a:t>
            </a:r>
            <a:r>
              <a:rPr lang="hu-HU" sz="3600" b="1" dirty="0"/>
              <a:t> </a:t>
            </a:r>
            <a:r>
              <a:rPr lang="hu-HU" sz="3600" b="1" dirty="0" err="1"/>
              <a:t>therapy</a:t>
            </a:r>
            <a:r>
              <a:rPr lang="en-US" sz="3600" b="1" dirty="0"/>
              <a:t> (CRT)</a:t>
            </a:r>
            <a:endParaRPr lang="en-GB" sz="3600" b="1" dirty="0"/>
          </a:p>
        </p:txBody>
      </p:sp>
      <p:sp>
        <p:nvSpPr>
          <p:cNvPr id="4" name="Content Placeholder 2"/>
          <p:cNvSpPr>
            <a:spLocks/>
          </p:cNvSpPr>
          <p:nvPr/>
        </p:nvSpPr>
        <p:spPr bwMode="auto">
          <a:xfrm>
            <a:off x="530498" y="1340768"/>
            <a:ext cx="3803848" cy="3802360"/>
          </a:xfrm>
          <a:prstGeom prst="rect">
            <a:avLst/>
          </a:prstGeom>
          <a:noFill/>
          <a:ln w="9525">
            <a:noFill/>
            <a:miter lim="800000"/>
            <a:headEnd/>
            <a:tailEnd/>
          </a:ln>
        </p:spPr>
        <p:txBody>
          <a:bodyPr/>
          <a:lstStyle/>
          <a:p>
            <a:pPr eaLnBrk="0" hangingPunct="0">
              <a:lnSpc>
                <a:spcPct val="150000"/>
              </a:lnSpc>
              <a:spcBef>
                <a:spcPct val="20000"/>
              </a:spcBef>
              <a:buClr>
                <a:schemeClr val="bg2">
                  <a:lumMod val="50000"/>
                </a:schemeClr>
              </a:buClr>
              <a:buSzPct val="150000"/>
              <a:defRPr/>
            </a:pPr>
            <a:r>
              <a:rPr lang="en-US" b="0" dirty="0" smtClean="0">
                <a:solidFill>
                  <a:srgbClr val="264796"/>
                </a:solidFill>
                <a:latin typeface="+mn-lt"/>
              </a:rPr>
              <a:t>Is an established therapy for heart failure patients</a:t>
            </a:r>
            <a:r>
              <a:rPr lang="hu-HU" b="0" dirty="0" smtClean="0">
                <a:solidFill>
                  <a:srgbClr val="264796"/>
                </a:solidFill>
                <a:latin typeface="+mn-lt"/>
              </a:rPr>
              <a:t> </a:t>
            </a:r>
            <a:r>
              <a:rPr lang="hu-HU" b="0" dirty="0" err="1" smtClean="0">
                <a:solidFill>
                  <a:srgbClr val="264796"/>
                </a:solidFill>
                <a:latin typeface="+mn-lt"/>
              </a:rPr>
              <a:t>especially</a:t>
            </a:r>
            <a:r>
              <a:rPr lang="hu-HU" b="0" dirty="0" smtClean="0">
                <a:solidFill>
                  <a:srgbClr val="264796"/>
                </a:solidFill>
                <a:latin typeface="+mn-lt"/>
              </a:rPr>
              <a:t> </a:t>
            </a:r>
            <a:r>
              <a:rPr lang="hu-HU" b="0" dirty="0" err="1" smtClean="0">
                <a:solidFill>
                  <a:srgbClr val="264796"/>
                </a:solidFill>
                <a:latin typeface="+mn-lt"/>
              </a:rPr>
              <a:t>with</a:t>
            </a:r>
            <a:r>
              <a:rPr lang="hu-HU" b="0" dirty="0" smtClean="0">
                <a:solidFill>
                  <a:srgbClr val="264796"/>
                </a:solidFill>
                <a:latin typeface="+mn-lt"/>
              </a:rPr>
              <a:t> LBBB</a:t>
            </a:r>
            <a:r>
              <a:rPr lang="en-US" b="0" dirty="0" smtClean="0">
                <a:solidFill>
                  <a:srgbClr val="264796"/>
                </a:solidFill>
                <a:latin typeface="+mn-lt"/>
              </a:rPr>
              <a:t> </a:t>
            </a:r>
          </a:p>
          <a:p>
            <a:pPr eaLnBrk="0" hangingPunct="0">
              <a:lnSpc>
                <a:spcPct val="150000"/>
              </a:lnSpc>
              <a:spcBef>
                <a:spcPct val="20000"/>
              </a:spcBef>
              <a:buClr>
                <a:schemeClr val="bg2">
                  <a:lumMod val="50000"/>
                </a:schemeClr>
              </a:buClr>
              <a:buSzPct val="150000"/>
              <a:defRPr/>
            </a:pPr>
            <a:endParaRPr lang="en-US" sz="600" b="0" dirty="0" smtClean="0">
              <a:solidFill>
                <a:srgbClr val="264796"/>
              </a:solidFill>
              <a:latin typeface="+mn-lt"/>
            </a:endParaRPr>
          </a:p>
          <a:p>
            <a:pPr marL="342900" indent="-342900" eaLnBrk="0" hangingPunct="0">
              <a:lnSpc>
                <a:spcPct val="150000"/>
              </a:lnSpc>
              <a:spcBef>
                <a:spcPct val="20000"/>
              </a:spcBef>
              <a:buClr>
                <a:schemeClr val="bg2">
                  <a:lumMod val="50000"/>
                </a:schemeClr>
              </a:buClr>
              <a:buSzPct val="150000"/>
              <a:buFont typeface="Lucida Sans Unicode" pitchFamily="34" charset="0"/>
              <a:buChar char="‣"/>
              <a:defRPr/>
            </a:pPr>
            <a:r>
              <a:rPr lang="en-US" b="0" dirty="0" smtClean="0">
                <a:solidFill>
                  <a:srgbClr val="264796"/>
                </a:solidFill>
                <a:latin typeface="+mn-lt"/>
              </a:rPr>
              <a:t>Symptoms</a:t>
            </a:r>
          </a:p>
          <a:p>
            <a:pPr marL="342900" indent="-342900" eaLnBrk="0" hangingPunct="0">
              <a:lnSpc>
                <a:spcPct val="150000"/>
              </a:lnSpc>
              <a:spcBef>
                <a:spcPct val="20000"/>
              </a:spcBef>
              <a:buClr>
                <a:schemeClr val="bg2">
                  <a:lumMod val="50000"/>
                </a:schemeClr>
              </a:buClr>
              <a:buSzPct val="150000"/>
              <a:buFont typeface="Lucida Sans Unicode" pitchFamily="34" charset="0"/>
              <a:buChar char="‣"/>
              <a:defRPr/>
            </a:pPr>
            <a:r>
              <a:rPr lang="en-US" b="0" dirty="0" smtClean="0">
                <a:solidFill>
                  <a:srgbClr val="264796"/>
                </a:solidFill>
                <a:latin typeface="+mn-lt"/>
              </a:rPr>
              <a:t>Exercise capacity</a:t>
            </a:r>
          </a:p>
          <a:p>
            <a:pPr marL="342900" indent="-342900" eaLnBrk="0" hangingPunct="0">
              <a:lnSpc>
                <a:spcPct val="150000"/>
              </a:lnSpc>
              <a:spcBef>
                <a:spcPct val="20000"/>
              </a:spcBef>
              <a:buClr>
                <a:schemeClr val="bg2">
                  <a:lumMod val="50000"/>
                </a:schemeClr>
              </a:buClr>
              <a:buSzPct val="150000"/>
              <a:buFont typeface="Lucida Sans Unicode" pitchFamily="34" charset="0"/>
              <a:buChar char="‣"/>
              <a:defRPr/>
            </a:pPr>
            <a:r>
              <a:rPr lang="en-US" b="0" dirty="0" smtClean="0">
                <a:solidFill>
                  <a:srgbClr val="264796"/>
                </a:solidFill>
                <a:latin typeface="+mn-lt"/>
              </a:rPr>
              <a:t>Quality of life</a:t>
            </a:r>
          </a:p>
          <a:p>
            <a:pPr marL="342900" indent="-342900" eaLnBrk="0" hangingPunct="0">
              <a:lnSpc>
                <a:spcPct val="150000"/>
              </a:lnSpc>
              <a:spcBef>
                <a:spcPct val="20000"/>
              </a:spcBef>
              <a:buClr>
                <a:schemeClr val="bg2">
                  <a:lumMod val="50000"/>
                </a:schemeClr>
              </a:buClr>
              <a:buSzPct val="150000"/>
              <a:buFont typeface="Lucida Sans Unicode" pitchFamily="34" charset="0"/>
              <a:buChar char="‣"/>
              <a:defRPr/>
            </a:pPr>
            <a:r>
              <a:rPr lang="en-US" b="0" dirty="0" smtClean="0">
                <a:solidFill>
                  <a:srgbClr val="264796"/>
                </a:solidFill>
                <a:latin typeface="+mn-lt"/>
              </a:rPr>
              <a:t>Echo parameters</a:t>
            </a:r>
          </a:p>
          <a:p>
            <a:pPr marL="342900" indent="-342900" eaLnBrk="0" hangingPunct="0">
              <a:lnSpc>
                <a:spcPct val="150000"/>
              </a:lnSpc>
              <a:spcBef>
                <a:spcPct val="20000"/>
              </a:spcBef>
              <a:buClr>
                <a:schemeClr val="bg2">
                  <a:lumMod val="50000"/>
                </a:schemeClr>
              </a:buClr>
              <a:buSzPct val="150000"/>
              <a:buFont typeface="Lucida Sans Unicode" pitchFamily="34" charset="0"/>
              <a:buChar char="‣"/>
              <a:defRPr/>
            </a:pPr>
            <a:r>
              <a:rPr lang="en-US" b="0" dirty="0" smtClean="0">
                <a:solidFill>
                  <a:srgbClr val="264796"/>
                </a:solidFill>
                <a:latin typeface="+mn-lt"/>
              </a:rPr>
              <a:t>Need for hospitalization</a:t>
            </a:r>
          </a:p>
          <a:p>
            <a:pPr marL="342900" indent="-342900" eaLnBrk="0" hangingPunct="0">
              <a:lnSpc>
                <a:spcPct val="150000"/>
              </a:lnSpc>
              <a:spcBef>
                <a:spcPct val="20000"/>
              </a:spcBef>
              <a:buClr>
                <a:schemeClr val="bg2">
                  <a:lumMod val="50000"/>
                </a:schemeClr>
              </a:buClr>
              <a:buSzPct val="150000"/>
              <a:buFont typeface="Lucida Sans Unicode" pitchFamily="34" charset="0"/>
              <a:buChar char="‣"/>
              <a:defRPr/>
            </a:pPr>
            <a:r>
              <a:rPr lang="en-US" b="0" dirty="0" smtClean="0">
                <a:solidFill>
                  <a:srgbClr val="264796"/>
                </a:solidFill>
                <a:latin typeface="+mn-lt"/>
              </a:rPr>
              <a:t>Mortality</a:t>
            </a:r>
            <a:endParaRPr lang="en-US" b="0" dirty="0">
              <a:solidFill>
                <a:srgbClr val="264796"/>
              </a:solidFill>
              <a:latin typeface="+mn-lt"/>
            </a:endParaRPr>
          </a:p>
        </p:txBody>
      </p:sp>
      <p:pic>
        <p:nvPicPr>
          <p:cNvPr id="5" name="Picture 7"/>
          <p:cNvPicPr>
            <a:picLocks noChangeAspect="1" noChangeArrowheads="1"/>
          </p:cNvPicPr>
          <p:nvPr/>
        </p:nvPicPr>
        <p:blipFill>
          <a:blip r:embed="rId2" cstate="print"/>
          <a:srcRect l="2" r="33333"/>
          <a:stretch>
            <a:fillRect/>
          </a:stretch>
        </p:blipFill>
        <p:spPr bwMode="auto">
          <a:xfrm>
            <a:off x="4506643" y="1522441"/>
            <a:ext cx="1725035" cy="995549"/>
          </a:xfrm>
          <a:prstGeom prst="rect">
            <a:avLst/>
          </a:prstGeom>
          <a:noFill/>
          <a:ln w="25400">
            <a:solidFill>
              <a:srgbClr val="000000"/>
            </a:solidFill>
            <a:miter lim="800000"/>
            <a:headEnd/>
            <a:tailEnd/>
          </a:ln>
        </p:spPr>
      </p:pic>
      <p:pic>
        <p:nvPicPr>
          <p:cNvPr id="6" name="Picture 5"/>
          <p:cNvPicPr>
            <a:picLocks noChangeAspect="1" noChangeArrowheads="1"/>
          </p:cNvPicPr>
          <p:nvPr/>
        </p:nvPicPr>
        <p:blipFill>
          <a:blip r:embed="rId3" cstate="print"/>
          <a:srcRect l="5795" r="66714"/>
          <a:stretch>
            <a:fillRect/>
          </a:stretch>
        </p:blipFill>
        <p:spPr bwMode="auto">
          <a:xfrm>
            <a:off x="7295764" y="1244262"/>
            <a:ext cx="1458970" cy="1419499"/>
          </a:xfrm>
          <a:prstGeom prst="rect">
            <a:avLst/>
          </a:prstGeom>
          <a:noFill/>
          <a:ln w="25400">
            <a:solidFill>
              <a:srgbClr val="000000"/>
            </a:solidFill>
            <a:miter lim="800000"/>
            <a:headEnd/>
            <a:tailEnd/>
          </a:ln>
        </p:spPr>
      </p:pic>
      <p:sp>
        <p:nvSpPr>
          <p:cNvPr id="7" name="Rectangle 8"/>
          <p:cNvSpPr>
            <a:spLocks noChangeArrowheads="1"/>
          </p:cNvSpPr>
          <p:nvPr/>
        </p:nvSpPr>
        <p:spPr bwMode="auto">
          <a:xfrm>
            <a:off x="4682030" y="2721882"/>
            <a:ext cx="1280619" cy="369332"/>
          </a:xfrm>
          <a:prstGeom prst="rect">
            <a:avLst/>
          </a:prstGeom>
          <a:noFill/>
          <a:ln w="9525">
            <a:noFill/>
            <a:miter lim="800000"/>
            <a:headEnd/>
            <a:tailEnd/>
          </a:ln>
        </p:spPr>
        <p:txBody>
          <a:bodyPr wrap="square">
            <a:spAutoFit/>
          </a:bodyPr>
          <a:lstStyle/>
          <a:p>
            <a:r>
              <a:rPr lang="hu-HU" b="1" dirty="0" err="1">
                <a:cs typeface="Arial" charset="0"/>
              </a:rPr>
              <a:t>Native</a:t>
            </a:r>
            <a:r>
              <a:rPr lang="hu-HU" b="1" dirty="0">
                <a:cs typeface="Arial" charset="0"/>
              </a:rPr>
              <a:t> QRS</a:t>
            </a:r>
            <a:endParaRPr lang="en-US" b="1" dirty="0">
              <a:cs typeface="Arial" charset="0"/>
            </a:endParaRPr>
          </a:p>
        </p:txBody>
      </p:sp>
      <p:sp>
        <p:nvSpPr>
          <p:cNvPr id="8" name="Rectangle 10"/>
          <p:cNvSpPr>
            <a:spLocks noChangeArrowheads="1"/>
          </p:cNvSpPr>
          <p:nvPr/>
        </p:nvSpPr>
        <p:spPr bwMode="auto">
          <a:xfrm>
            <a:off x="7484348" y="2743200"/>
            <a:ext cx="1081802" cy="369332"/>
          </a:xfrm>
          <a:prstGeom prst="rect">
            <a:avLst/>
          </a:prstGeom>
          <a:noFill/>
          <a:ln w="9525">
            <a:noFill/>
            <a:miter lim="800000"/>
            <a:headEnd/>
            <a:tailEnd/>
          </a:ln>
        </p:spPr>
        <p:txBody>
          <a:bodyPr wrap="square">
            <a:spAutoFit/>
          </a:bodyPr>
          <a:lstStyle/>
          <a:p>
            <a:pPr eaLnBrk="0" hangingPunct="0"/>
            <a:r>
              <a:rPr lang="hu-HU" b="1" dirty="0" err="1"/>
              <a:t>With</a:t>
            </a:r>
            <a:r>
              <a:rPr lang="hu-HU" b="1" dirty="0"/>
              <a:t> CRT</a:t>
            </a:r>
          </a:p>
        </p:txBody>
      </p:sp>
      <p:pic>
        <p:nvPicPr>
          <p:cNvPr id="9" name="Kép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33933" y="3196017"/>
            <a:ext cx="2070042" cy="2587553"/>
          </a:xfrm>
          <a:prstGeom prst="rect">
            <a:avLst/>
          </a:prstGeom>
        </p:spPr>
      </p:pic>
      <p:pic>
        <p:nvPicPr>
          <p:cNvPr id="10" name="Kép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64220" y="3176375"/>
            <a:ext cx="1922058" cy="2591279"/>
          </a:xfrm>
          <a:prstGeom prst="rect">
            <a:avLst/>
          </a:prstGeom>
        </p:spPr>
      </p:pic>
    </p:spTree>
    <p:extLst>
      <p:ext uri="{BB962C8B-B14F-4D97-AF65-F5344CB8AC3E}">
        <p14:creationId xmlns:p14="http://schemas.microsoft.com/office/powerpoint/2010/main" val="32415413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57200" y="-27384"/>
            <a:ext cx="8229600" cy="1143000"/>
          </a:xfrm>
        </p:spPr>
        <p:txBody>
          <a:bodyPr>
            <a:normAutofit/>
          </a:bodyPr>
          <a:lstStyle/>
          <a:p>
            <a:pPr algn="l" fontAlgn="base">
              <a:spcAft>
                <a:spcPct val="0"/>
              </a:spcAft>
              <a:defRPr/>
            </a:pPr>
            <a:r>
              <a:rPr lang="en-US" sz="3600" b="1" dirty="0">
                <a:ea typeface="ＭＳ Ｐゴシック"/>
              </a:rPr>
              <a:t>The Varying Degrees of CRT Response</a:t>
            </a:r>
            <a:endParaRPr lang="en-US" sz="3600" b="1" kern="0" dirty="0"/>
          </a:p>
        </p:txBody>
      </p:sp>
      <p:sp>
        <p:nvSpPr>
          <p:cNvPr id="4" name="TextBox 13"/>
          <p:cNvSpPr txBox="1">
            <a:spLocks noChangeArrowheads="1"/>
          </p:cNvSpPr>
          <p:nvPr/>
        </p:nvSpPr>
        <p:spPr bwMode="auto">
          <a:xfrm>
            <a:off x="683568" y="4941168"/>
            <a:ext cx="8563413" cy="646331"/>
          </a:xfrm>
          <a:prstGeom prst="rect">
            <a:avLst/>
          </a:prstGeom>
          <a:noFill/>
          <a:ln w="9525">
            <a:noFill/>
            <a:miter lim="800000"/>
            <a:headEnd/>
            <a:tailEnd/>
          </a:ln>
        </p:spPr>
        <p:txBody>
          <a:bodyPr wrap="square">
            <a:spAutoFit/>
          </a:bodyPr>
          <a:lstStyle/>
          <a:p>
            <a:pPr fontAlgn="base">
              <a:spcBef>
                <a:spcPct val="0"/>
              </a:spcBef>
              <a:spcAft>
                <a:spcPct val="0"/>
              </a:spcAft>
            </a:pPr>
            <a:r>
              <a:rPr lang="en-US" dirty="0" smtClean="0">
                <a:ea typeface="ＭＳ Ｐゴシック"/>
              </a:rPr>
              <a:t>In a study (n=302), </a:t>
            </a:r>
            <a:r>
              <a:rPr lang="hu-HU" dirty="0" smtClean="0">
                <a:ea typeface="ＭＳ Ｐゴシック"/>
              </a:rPr>
              <a:t>22</a:t>
            </a:r>
            <a:r>
              <a:rPr lang="en-US" dirty="0" smtClean="0">
                <a:ea typeface="ＭＳ Ｐゴシック"/>
              </a:rPr>
              <a:t>% of CRT patients could be classified as </a:t>
            </a:r>
          </a:p>
          <a:p>
            <a:r>
              <a:rPr lang="en-US" dirty="0" smtClean="0">
                <a:ea typeface="ＭＳ Ｐゴシック"/>
              </a:rPr>
              <a:t>negative-responders</a:t>
            </a:r>
            <a:r>
              <a:rPr lang="hu-HU" dirty="0" smtClean="0">
                <a:ea typeface="ＭＳ Ｐゴシック"/>
              </a:rPr>
              <a:t> and 21 % </a:t>
            </a:r>
            <a:r>
              <a:rPr lang="hu-HU" dirty="0" err="1" smtClean="0">
                <a:ea typeface="ＭＳ Ｐゴシック"/>
              </a:rPr>
              <a:t>as</a:t>
            </a:r>
            <a:r>
              <a:rPr lang="hu-HU" dirty="0" smtClean="0">
                <a:ea typeface="ＭＳ Ｐゴシック"/>
              </a:rPr>
              <a:t> a </a:t>
            </a:r>
            <a:r>
              <a:rPr lang="en-US" dirty="0" smtClean="0">
                <a:ea typeface="ＭＳ Ｐゴシック"/>
              </a:rPr>
              <a:t>non-responders </a:t>
            </a:r>
            <a:r>
              <a:rPr lang="en-US" dirty="0">
                <a:ea typeface="ＭＳ Ｐゴシック"/>
              </a:rPr>
              <a:t>or  </a:t>
            </a:r>
            <a:r>
              <a:rPr lang="en-US" dirty="0" smtClean="0">
                <a:ea typeface="ＭＳ Ｐゴシック"/>
              </a:rPr>
              <a:t>by LVESV after 6 months</a:t>
            </a:r>
            <a:r>
              <a:rPr lang="en-US" sz="1400" baseline="48000" dirty="0" smtClean="0">
                <a:ea typeface="ＭＳ Ｐゴシック"/>
              </a:rPr>
              <a:t>1</a:t>
            </a:r>
            <a:r>
              <a:rPr lang="hu-HU" sz="1400" baseline="48000" dirty="0" smtClean="0">
                <a:ea typeface="ＭＳ Ｐゴシック"/>
              </a:rPr>
              <a:t> </a:t>
            </a:r>
            <a:endParaRPr lang="en-US" sz="1400" baseline="48000" dirty="0">
              <a:ea typeface="ＭＳ Ｐゴシック"/>
            </a:endParaRPr>
          </a:p>
        </p:txBody>
      </p:sp>
      <p:pic>
        <p:nvPicPr>
          <p:cNvPr id="5" name="Picture 7" descr="Slide 5 base.jpg"/>
          <p:cNvPicPr>
            <a:picLocks noChangeAspect="1"/>
          </p:cNvPicPr>
          <p:nvPr/>
        </p:nvPicPr>
        <p:blipFill>
          <a:blip r:embed="rId2"/>
          <a:stretch>
            <a:fillRect/>
          </a:stretch>
        </p:blipFill>
        <p:spPr>
          <a:xfrm>
            <a:off x="2051720" y="1052736"/>
            <a:ext cx="5373791" cy="3511315"/>
          </a:xfrm>
          <a:prstGeom prst="rect">
            <a:avLst/>
          </a:prstGeom>
        </p:spPr>
      </p:pic>
      <p:sp>
        <p:nvSpPr>
          <p:cNvPr id="6" name="Text Placeholder 2"/>
          <p:cNvSpPr txBox="1">
            <a:spLocks/>
          </p:cNvSpPr>
          <p:nvPr/>
        </p:nvSpPr>
        <p:spPr bwMode="auto">
          <a:xfrm>
            <a:off x="6156176" y="5877272"/>
            <a:ext cx="4572000" cy="342900"/>
          </a:xfrm>
          <a:prstGeom prst="rect">
            <a:avLst/>
          </a:prstGeom>
          <a:noFill/>
          <a:ln w="9525">
            <a:noFill/>
            <a:miter lim="800000"/>
            <a:headEnd/>
            <a:tailEnd/>
          </a:ln>
        </p:spPr>
        <p:txBody>
          <a:bodyPr/>
          <a:lstStyle/>
          <a:p>
            <a:pPr marL="228600" indent="-228600" fontAlgn="base">
              <a:spcBef>
                <a:spcPct val="20000"/>
              </a:spcBef>
              <a:spcAft>
                <a:spcPct val="0"/>
              </a:spcAft>
              <a:buFont typeface="+mj-lt"/>
              <a:buAutoNum type="arabicPeriod"/>
            </a:pPr>
            <a:r>
              <a:rPr lang="en-US" sz="900" dirty="0" err="1" smtClean="0">
                <a:ea typeface="ＭＳ Ｐゴシック"/>
              </a:rPr>
              <a:t>Ypenburg</a:t>
            </a:r>
            <a:r>
              <a:rPr lang="en-US" sz="900" dirty="0" smtClean="0">
                <a:ea typeface="ＭＳ Ｐゴシック"/>
              </a:rPr>
              <a:t> C </a:t>
            </a:r>
            <a:r>
              <a:rPr lang="en-US" sz="900" dirty="0">
                <a:ea typeface="ＭＳ Ｐゴシック"/>
              </a:rPr>
              <a:t>et al. </a:t>
            </a:r>
            <a:r>
              <a:rPr lang="en-US" sz="900" i="1" dirty="0" smtClean="0">
                <a:ea typeface="ＭＳ Ｐゴシック"/>
              </a:rPr>
              <a:t>J Am </a:t>
            </a:r>
            <a:r>
              <a:rPr lang="en-US" sz="900" i="1" dirty="0" err="1" smtClean="0">
                <a:ea typeface="ＭＳ Ｐゴシック"/>
              </a:rPr>
              <a:t>Coll</a:t>
            </a:r>
            <a:r>
              <a:rPr lang="en-US" sz="900" i="1" dirty="0" smtClean="0">
                <a:ea typeface="ＭＳ Ｐゴシック"/>
              </a:rPr>
              <a:t> </a:t>
            </a:r>
            <a:r>
              <a:rPr lang="en-US" sz="900" i="1" dirty="0" err="1" smtClean="0">
                <a:ea typeface="ＭＳ Ｐゴシック"/>
              </a:rPr>
              <a:t>Cardiol</a:t>
            </a:r>
            <a:r>
              <a:rPr lang="en-US" sz="900" dirty="0" smtClean="0">
                <a:ea typeface="ＭＳ Ｐゴシック"/>
              </a:rPr>
              <a:t>. 2009;53(6):483-90.</a:t>
            </a:r>
            <a:endParaRPr lang="en-US" sz="900" dirty="0">
              <a:ea typeface="ＭＳ Ｐゴシック"/>
            </a:endParaRPr>
          </a:p>
        </p:txBody>
      </p:sp>
    </p:spTree>
    <p:extLst>
      <p:ext uri="{BB962C8B-B14F-4D97-AF65-F5344CB8AC3E}">
        <p14:creationId xmlns:p14="http://schemas.microsoft.com/office/powerpoint/2010/main" val="39241052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Autofit/>
          </a:bodyPr>
          <a:lstStyle/>
          <a:p>
            <a:pPr algn="l"/>
            <a:r>
              <a:rPr lang="en-US" sz="3600" b="1" dirty="0">
                <a:effectLst>
                  <a:outerShdw blurRad="31750" dist="25400" dir="5400000" algn="tl" rotWithShape="0">
                    <a:srgbClr val="000000">
                      <a:alpha val="25000"/>
                    </a:srgbClr>
                  </a:outerShdw>
                </a:effectLst>
              </a:rPr>
              <a:t>Still, the biggest problem is non-response to CRT…</a:t>
            </a:r>
            <a:endParaRPr lang="en-GB" sz="3600" dirty="0"/>
          </a:p>
        </p:txBody>
      </p:sp>
      <p:sp>
        <p:nvSpPr>
          <p:cNvPr id="4" name="Rounded Rectangle 5"/>
          <p:cNvSpPr/>
          <p:nvPr/>
        </p:nvSpPr>
        <p:spPr>
          <a:xfrm>
            <a:off x="5378624" y="4379218"/>
            <a:ext cx="3048000" cy="990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hu-HU" dirty="0"/>
              <a:t>Lead </a:t>
            </a:r>
            <a:r>
              <a:rPr lang="hu-HU" dirty="0" err="1"/>
              <a:t>implantation</a:t>
            </a:r>
            <a:endParaRPr lang="hu-HU" dirty="0"/>
          </a:p>
          <a:p>
            <a:pPr algn="ctr">
              <a:defRPr/>
            </a:pPr>
            <a:endParaRPr lang="en-US" b="1" dirty="0"/>
          </a:p>
        </p:txBody>
      </p:sp>
      <p:sp>
        <p:nvSpPr>
          <p:cNvPr id="5" name="Rounded Rectangle 6"/>
          <p:cNvSpPr/>
          <p:nvPr/>
        </p:nvSpPr>
        <p:spPr>
          <a:xfrm>
            <a:off x="5378624" y="3217168"/>
            <a:ext cx="3048000" cy="990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hu-HU" b="1" dirty="0" err="1">
                <a:solidFill>
                  <a:schemeClr val="accent6"/>
                </a:solidFill>
              </a:rPr>
              <a:t>Patient</a:t>
            </a:r>
            <a:r>
              <a:rPr lang="hu-HU" b="1" dirty="0">
                <a:solidFill>
                  <a:schemeClr val="accent6"/>
                </a:solidFill>
              </a:rPr>
              <a:t> </a:t>
            </a:r>
            <a:r>
              <a:rPr lang="hu-HU" b="1" dirty="0" err="1" smtClean="0">
                <a:solidFill>
                  <a:schemeClr val="accent6"/>
                </a:solidFill>
              </a:rPr>
              <a:t>selection</a:t>
            </a:r>
            <a:r>
              <a:rPr lang="hu-HU" b="1" dirty="0" smtClean="0">
                <a:solidFill>
                  <a:schemeClr val="accent6"/>
                </a:solidFill>
              </a:rPr>
              <a:t/>
            </a:r>
            <a:br>
              <a:rPr lang="hu-HU" b="1" dirty="0" smtClean="0">
                <a:solidFill>
                  <a:schemeClr val="accent6"/>
                </a:solidFill>
              </a:rPr>
            </a:br>
            <a:r>
              <a:rPr lang="hu-HU" b="1" dirty="0" smtClean="0">
                <a:solidFill>
                  <a:schemeClr val="accent6"/>
                </a:solidFill>
              </a:rPr>
              <a:t> LBBB / non-LBBB /</a:t>
            </a:r>
          </a:p>
          <a:p>
            <a:pPr algn="ctr">
              <a:defRPr/>
            </a:pPr>
            <a:r>
              <a:rPr lang="hu-HU" b="1" dirty="0" smtClean="0">
                <a:solidFill>
                  <a:schemeClr val="accent6"/>
                </a:solidFill>
              </a:rPr>
              <a:t>CRT-Upgrade</a:t>
            </a:r>
            <a:endParaRPr lang="en-US" b="1" dirty="0">
              <a:solidFill>
                <a:schemeClr val="accent6"/>
              </a:solidFill>
            </a:endParaRPr>
          </a:p>
        </p:txBody>
      </p:sp>
      <p:sp>
        <p:nvSpPr>
          <p:cNvPr id="6" name="Rounded Rectangle 8"/>
          <p:cNvSpPr/>
          <p:nvPr/>
        </p:nvSpPr>
        <p:spPr>
          <a:xfrm>
            <a:off x="1187624" y="3140968"/>
            <a:ext cx="2362200" cy="2400300"/>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t>CRT </a:t>
            </a:r>
          </a:p>
          <a:p>
            <a:pPr algn="ctr">
              <a:defRPr/>
            </a:pPr>
            <a:r>
              <a:rPr lang="en-US" b="1" dirty="0"/>
              <a:t>Non-responders</a:t>
            </a:r>
          </a:p>
        </p:txBody>
      </p:sp>
      <p:sp>
        <p:nvSpPr>
          <p:cNvPr id="7" name="Right Arrow 9"/>
          <p:cNvSpPr/>
          <p:nvPr/>
        </p:nvSpPr>
        <p:spPr>
          <a:xfrm>
            <a:off x="4019724" y="3674368"/>
            <a:ext cx="977900" cy="4841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b="1"/>
          </a:p>
        </p:txBody>
      </p:sp>
      <p:sp>
        <p:nvSpPr>
          <p:cNvPr id="8" name="Right Arrow 10"/>
          <p:cNvSpPr/>
          <p:nvPr/>
        </p:nvSpPr>
        <p:spPr>
          <a:xfrm>
            <a:off x="3989562" y="4631631"/>
            <a:ext cx="977900" cy="4857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b="1"/>
          </a:p>
        </p:txBody>
      </p:sp>
      <p:sp>
        <p:nvSpPr>
          <p:cNvPr id="10" name="Téglalap 9"/>
          <p:cNvSpPr/>
          <p:nvPr/>
        </p:nvSpPr>
        <p:spPr>
          <a:xfrm>
            <a:off x="755576" y="1700283"/>
            <a:ext cx="8136904" cy="830997"/>
          </a:xfrm>
          <a:prstGeom prst="rect">
            <a:avLst/>
          </a:prstGeom>
        </p:spPr>
        <p:txBody>
          <a:bodyPr wrap="square">
            <a:spAutoFit/>
          </a:bodyPr>
          <a:lstStyle/>
          <a:p>
            <a:pPr marL="109537"/>
            <a:r>
              <a:rPr lang="en-US" altLang="hu-HU" sz="2400" dirty="0">
                <a:solidFill>
                  <a:srgbClr val="264796"/>
                </a:solidFill>
              </a:rPr>
              <a:t>Up to one-third of patients do not respond to cardiac resynchronization therapy</a:t>
            </a:r>
          </a:p>
        </p:txBody>
      </p:sp>
      <p:sp>
        <p:nvSpPr>
          <p:cNvPr id="11" name="TextBox 4"/>
          <p:cNvSpPr txBox="1"/>
          <p:nvPr/>
        </p:nvSpPr>
        <p:spPr>
          <a:xfrm>
            <a:off x="7164288" y="5805264"/>
            <a:ext cx="1854995" cy="230832"/>
          </a:xfrm>
          <a:prstGeom prst="rect">
            <a:avLst/>
          </a:prstGeom>
          <a:noFill/>
        </p:spPr>
        <p:txBody>
          <a:bodyPr wrap="none">
            <a:spAutoFit/>
          </a:bodyPr>
          <a:lstStyle/>
          <a:p>
            <a:pPr>
              <a:defRPr/>
            </a:pPr>
            <a:r>
              <a:rPr lang="en-US" sz="900" dirty="0" err="1">
                <a:latin typeface="+mj-lt"/>
                <a:cs typeface="+mn-cs"/>
              </a:rPr>
              <a:t>Mullens</a:t>
            </a:r>
            <a:r>
              <a:rPr lang="en-US" sz="900" dirty="0">
                <a:latin typeface="+mj-lt"/>
                <a:cs typeface="+mn-cs"/>
              </a:rPr>
              <a:t> et al, JACC 2009; 53:765-73</a:t>
            </a:r>
          </a:p>
        </p:txBody>
      </p:sp>
    </p:spTree>
    <p:extLst>
      <p:ext uri="{BB962C8B-B14F-4D97-AF65-F5344CB8AC3E}">
        <p14:creationId xmlns:p14="http://schemas.microsoft.com/office/powerpoint/2010/main" val="550871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mph" presetSubtype="0" fill="hold" grpId="0" nodeType="clickEffect">
                                  <p:stCondLst>
                                    <p:cond delay="0"/>
                                  </p:stCondLst>
                                  <p:childTnLst>
                                    <p:animClr clrSpc="hsl" dir="cw">
                                      <p:cBhvr override="childStyle">
                                        <p:cTn id="6" dur="500" fill="hold"/>
                                        <p:tgtEl>
                                          <p:spTgt spid="5"/>
                                        </p:tgtEl>
                                        <p:attrNameLst>
                                          <p:attrName>style.color</p:attrName>
                                        </p:attrNameLst>
                                      </p:cBhvr>
                                      <p:by>
                                        <p:hsl h="7200000" s="0" l="0"/>
                                      </p:by>
                                    </p:animClr>
                                    <p:animClr clrSpc="hsl" dir="cw">
                                      <p:cBhvr>
                                        <p:cTn id="7" dur="500" fill="hold"/>
                                        <p:tgtEl>
                                          <p:spTgt spid="5"/>
                                        </p:tgtEl>
                                        <p:attrNameLst>
                                          <p:attrName>fillcolor</p:attrName>
                                        </p:attrNameLst>
                                      </p:cBhvr>
                                      <p:by>
                                        <p:hsl h="7200000" s="0" l="0"/>
                                      </p:by>
                                    </p:animClr>
                                    <p:animClr clrSpc="hsl" dir="cw">
                                      <p:cBhvr>
                                        <p:cTn id="8" dur="500" fill="hold"/>
                                        <p:tgtEl>
                                          <p:spTgt spid="5"/>
                                        </p:tgtEl>
                                        <p:attrNameLst>
                                          <p:attrName>stroke.color</p:attrName>
                                        </p:attrNameLst>
                                      </p:cBhvr>
                                      <p:by>
                                        <p:hsl h="7200000" s="0" l="0"/>
                                      </p:by>
                                    </p:animClr>
                                    <p:set>
                                      <p:cBhvr>
                                        <p:cTn id="9" dur="500" fill="hold"/>
                                        <p:tgtEl>
                                          <p:spTgt spid="5"/>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a:bodyPr>
          <a:lstStyle/>
          <a:p>
            <a:pPr algn="l"/>
            <a:r>
              <a:rPr lang="hu-HU" sz="3600" b="1" dirty="0"/>
              <a:t>QRS </a:t>
            </a:r>
            <a:r>
              <a:rPr lang="hu-HU" sz="3600" b="1" dirty="0" err="1"/>
              <a:t>as</a:t>
            </a:r>
            <a:r>
              <a:rPr lang="hu-HU" sz="3600" b="1" dirty="0"/>
              <a:t> a </a:t>
            </a:r>
            <a:r>
              <a:rPr lang="hu-HU" sz="3600" b="1" dirty="0" err="1"/>
              <a:t>patient</a:t>
            </a:r>
            <a:r>
              <a:rPr lang="hu-HU" sz="3600" b="1" dirty="0"/>
              <a:t> </a:t>
            </a:r>
            <a:r>
              <a:rPr lang="hu-HU" sz="3600" b="1" dirty="0" err="1"/>
              <a:t>selection</a:t>
            </a:r>
            <a:r>
              <a:rPr lang="hu-HU" sz="3600" b="1" dirty="0"/>
              <a:t> </a:t>
            </a:r>
            <a:r>
              <a:rPr lang="hu-HU" sz="3600" b="1" dirty="0" err="1"/>
              <a:t>tool</a:t>
            </a:r>
            <a:endParaRPr lang="en-GB" sz="3600" dirty="0"/>
          </a:p>
        </p:txBody>
      </p:sp>
      <p:pic>
        <p:nvPicPr>
          <p:cNvPr id="4" name="Picture 2" descr="http://onlinelibrary.wiley.com/store/10.1111/j.1540-8159.2004.00592.x/asset/image_n/PACE_592_f1.gif?v=1&amp;t=ida8749v&amp;s=800fa1facdce4128495250be2e3cd3eb6f623d59"/>
          <p:cNvPicPr>
            <a:picLocks noChangeAspect="1" noChangeArrowheads="1"/>
          </p:cNvPicPr>
          <p:nvPr/>
        </p:nvPicPr>
        <p:blipFill>
          <a:blip r:embed="rId2" cstate="print"/>
          <a:srcRect b="50183"/>
          <a:stretch>
            <a:fillRect/>
          </a:stretch>
        </p:blipFill>
        <p:spPr bwMode="auto">
          <a:xfrm>
            <a:off x="750874" y="2924944"/>
            <a:ext cx="2252245" cy="1929844"/>
          </a:xfrm>
          <a:prstGeom prst="rect">
            <a:avLst/>
          </a:prstGeom>
          <a:noFill/>
        </p:spPr>
      </p:pic>
      <p:pic>
        <p:nvPicPr>
          <p:cNvPr id="5" name="Picture 2" descr="http://onlinelibrary.wiley.com/store/10.1111/j.1540-8159.2004.00592.x/asset/image_n/PACE_592_f1.gif?v=1&amp;t=ida8749v&amp;s=800fa1facdce4128495250be2e3cd3eb6f623d59"/>
          <p:cNvPicPr>
            <a:picLocks noChangeAspect="1" noChangeArrowheads="1"/>
          </p:cNvPicPr>
          <p:nvPr/>
        </p:nvPicPr>
        <p:blipFill>
          <a:blip r:embed="rId2" cstate="print"/>
          <a:srcRect t="52223"/>
          <a:stretch>
            <a:fillRect/>
          </a:stretch>
        </p:blipFill>
        <p:spPr bwMode="auto">
          <a:xfrm>
            <a:off x="3706892" y="2939792"/>
            <a:ext cx="2348406" cy="1929844"/>
          </a:xfrm>
          <a:prstGeom prst="rect">
            <a:avLst/>
          </a:prstGeom>
          <a:noFill/>
        </p:spPr>
      </p:pic>
      <p:pic>
        <p:nvPicPr>
          <p:cNvPr id="6" name="Picture 4" descr="http://onlinelibrary.wiley.com/store/10.1111/j.1540-8159.2004.00592.x/asset/image_n/PACE_592_f4.gif?v=1&amp;t=ida874a8&amp;s=51c000d6f0bd2b8415dfb5b54916416190e2b4d3"/>
          <p:cNvPicPr>
            <a:picLocks noChangeAspect="1" noChangeArrowheads="1"/>
          </p:cNvPicPr>
          <p:nvPr/>
        </p:nvPicPr>
        <p:blipFill>
          <a:blip r:embed="rId3" cstate="print"/>
          <a:srcRect b="51047"/>
          <a:stretch>
            <a:fillRect/>
          </a:stretch>
        </p:blipFill>
        <p:spPr bwMode="auto">
          <a:xfrm>
            <a:off x="6588224" y="2939792"/>
            <a:ext cx="2380706" cy="1867588"/>
          </a:xfrm>
          <a:prstGeom prst="rect">
            <a:avLst/>
          </a:prstGeom>
          <a:noFill/>
        </p:spPr>
      </p:pic>
      <p:sp>
        <p:nvSpPr>
          <p:cNvPr id="7" name="TextBox 20"/>
          <p:cNvSpPr txBox="1"/>
          <p:nvPr/>
        </p:nvSpPr>
        <p:spPr>
          <a:xfrm>
            <a:off x="989517" y="5229050"/>
            <a:ext cx="2013602" cy="400110"/>
          </a:xfrm>
          <a:prstGeom prst="rect">
            <a:avLst/>
          </a:prstGeom>
          <a:noFill/>
        </p:spPr>
        <p:txBody>
          <a:bodyPr wrap="square" rtlCol="0">
            <a:spAutoFit/>
          </a:bodyPr>
          <a:lstStyle/>
          <a:p>
            <a:pPr algn="ctr"/>
            <a:r>
              <a:rPr lang="hu-HU" sz="2000" dirty="0" smtClean="0"/>
              <a:t>Normal QRS</a:t>
            </a:r>
            <a:endParaRPr lang="en-US" sz="2000" dirty="0"/>
          </a:p>
        </p:txBody>
      </p:sp>
      <p:sp>
        <p:nvSpPr>
          <p:cNvPr id="8" name="TextBox 21"/>
          <p:cNvSpPr txBox="1"/>
          <p:nvPr/>
        </p:nvSpPr>
        <p:spPr>
          <a:xfrm>
            <a:off x="4278282" y="5241623"/>
            <a:ext cx="1205626" cy="400110"/>
          </a:xfrm>
          <a:prstGeom prst="rect">
            <a:avLst/>
          </a:prstGeom>
          <a:noFill/>
        </p:spPr>
        <p:txBody>
          <a:bodyPr wrap="square" rtlCol="0">
            <a:spAutoFit/>
          </a:bodyPr>
          <a:lstStyle/>
          <a:p>
            <a:pPr algn="ctr"/>
            <a:r>
              <a:rPr lang="hu-HU" sz="2000" dirty="0" smtClean="0"/>
              <a:t>LBBB</a:t>
            </a:r>
            <a:endParaRPr lang="en-US" sz="2000" dirty="0"/>
          </a:p>
        </p:txBody>
      </p:sp>
      <p:sp>
        <p:nvSpPr>
          <p:cNvPr id="9" name="TextBox 22"/>
          <p:cNvSpPr txBox="1"/>
          <p:nvPr/>
        </p:nvSpPr>
        <p:spPr>
          <a:xfrm>
            <a:off x="7380312" y="5229050"/>
            <a:ext cx="1205626" cy="400110"/>
          </a:xfrm>
          <a:prstGeom prst="rect">
            <a:avLst/>
          </a:prstGeom>
          <a:noFill/>
        </p:spPr>
        <p:txBody>
          <a:bodyPr wrap="square" rtlCol="0">
            <a:spAutoFit/>
          </a:bodyPr>
          <a:lstStyle/>
          <a:p>
            <a:pPr algn="ctr"/>
            <a:r>
              <a:rPr lang="hu-HU" sz="2000" dirty="0" smtClean="0"/>
              <a:t>IVCD</a:t>
            </a:r>
            <a:endParaRPr lang="en-US" sz="2800" dirty="0"/>
          </a:p>
        </p:txBody>
      </p:sp>
      <p:sp>
        <p:nvSpPr>
          <p:cNvPr id="16" name="Rectangle 23"/>
          <p:cNvSpPr/>
          <p:nvPr/>
        </p:nvSpPr>
        <p:spPr>
          <a:xfrm>
            <a:off x="7740352" y="5819998"/>
            <a:ext cx="1228578" cy="230832"/>
          </a:xfrm>
          <a:prstGeom prst="rect">
            <a:avLst/>
          </a:prstGeom>
        </p:spPr>
        <p:txBody>
          <a:bodyPr wrap="square">
            <a:spAutoFit/>
          </a:bodyPr>
          <a:lstStyle/>
          <a:p>
            <a:pPr algn="r"/>
            <a:r>
              <a:rPr lang="hu-HU" sz="900" dirty="0" smtClean="0"/>
              <a:t>PACE 2004;27(8):1105</a:t>
            </a:r>
            <a:endParaRPr lang="en-US" sz="900" dirty="0"/>
          </a:p>
        </p:txBody>
      </p:sp>
      <p:sp>
        <p:nvSpPr>
          <p:cNvPr id="18" name="Content Placeholder 2"/>
          <p:cNvSpPr>
            <a:spLocks noGrp="1"/>
          </p:cNvSpPr>
          <p:nvPr>
            <p:ph sz="half" idx="4294967295"/>
          </p:nvPr>
        </p:nvSpPr>
        <p:spPr>
          <a:xfrm>
            <a:off x="528638" y="1268760"/>
            <a:ext cx="7571754" cy="5761038"/>
          </a:xfrm>
        </p:spPr>
        <p:txBody>
          <a:bodyPr>
            <a:normAutofit/>
          </a:bodyPr>
          <a:lstStyle/>
          <a:p>
            <a:r>
              <a:rPr lang="hu-HU" sz="2400" dirty="0" err="1"/>
              <a:t>Easy</a:t>
            </a:r>
            <a:r>
              <a:rPr lang="hu-HU" sz="2400" dirty="0"/>
              <a:t> </a:t>
            </a:r>
            <a:r>
              <a:rPr lang="hu-HU" sz="2400" dirty="0" err="1"/>
              <a:t>to</a:t>
            </a:r>
            <a:r>
              <a:rPr lang="hu-HU" sz="2400" dirty="0"/>
              <a:t> </a:t>
            </a:r>
            <a:r>
              <a:rPr lang="hu-HU" sz="2400" dirty="0" err="1"/>
              <a:t>measure</a:t>
            </a:r>
            <a:r>
              <a:rPr lang="hu-HU" sz="2400" dirty="0"/>
              <a:t>, </a:t>
            </a:r>
            <a:r>
              <a:rPr lang="hu-HU" sz="2400" dirty="0" err="1"/>
              <a:t>reproducible</a:t>
            </a:r>
            <a:endParaRPr lang="hu-HU" sz="2400" dirty="0"/>
          </a:p>
          <a:p>
            <a:r>
              <a:rPr lang="hu-HU" sz="2400" dirty="0" err="1"/>
              <a:t>Pathophysiological</a:t>
            </a:r>
            <a:r>
              <a:rPr lang="hu-HU" sz="2400" dirty="0"/>
              <a:t> </a:t>
            </a:r>
            <a:r>
              <a:rPr lang="hu-HU" sz="2400" dirty="0" err="1"/>
              <a:t>plausibility</a:t>
            </a:r>
            <a:r>
              <a:rPr lang="hu-HU" sz="2400" dirty="0"/>
              <a:t> </a:t>
            </a:r>
            <a:r>
              <a:rPr lang="hu-HU" sz="2400" dirty="0" err="1"/>
              <a:t>for</a:t>
            </a:r>
            <a:r>
              <a:rPr lang="hu-HU" sz="2400" dirty="0"/>
              <a:t> CRT</a:t>
            </a:r>
          </a:p>
        </p:txBody>
      </p:sp>
    </p:spTree>
    <p:extLst>
      <p:ext uri="{BB962C8B-B14F-4D97-AF65-F5344CB8AC3E}">
        <p14:creationId xmlns:p14="http://schemas.microsoft.com/office/powerpoint/2010/main" val="3315827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itle 1"/>
          <p:cNvSpPr>
            <a:spLocks noGrp="1"/>
          </p:cNvSpPr>
          <p:nvPr>
            <p:ph type="title"/>
          </p:nvPr>
        </p:nvSpPr>
        <p:spPr>
          <a:xfrm>
            <a:off x="611559" y="-30618"/>
            <a:ext cx="9527113" cy="1079220"/>
          </a:xfrm>
        </p:spPr>
        <p:txBody>
          <a:bodyPr/>
          <a:lstStyle/>
          <a:p>
            <a:r>
              <a:rPr lang="hu-HU" b="1" dirty="0"/>
              <a:t>Questions with QRS</a:t>
            </a:r>
            <a:endParaRPr lang="en-US" b="1" dirty="0"/>
          </a:p>
        </p:txBody>
      </p:sp>
      <p:sp>
        <p:nvSpPr>
          <p:cNvPr id="43" name="Content Placeholder 2"/>
          <p:cNvSpPr>
            <a:spLocks noGrp="1"/>
          </p:cNvSpPr>
          <p:nvPr>
            <p:ph idx="1"/>
          </p:nvPr>
        </p:nvSpPr>
        <p:spPr>
          <a:xfrm>
            <a:off x="611559" y="883783"/>
            <a:ext cx="9527113" cy="4273410"/>
          </a:xfrm>
        </p:spPr>
        <p:txBody>
          <a:bodyPr/>
          <a:lstStyle/>
          <a:p>
            <a:pPr>
              <a:buNone/>
            </a:pPr>
            <a:r>
              <a:rPr lang="hu-HU" sz="2800" dirty="0"/>
              <a:t>Factors that may affect the ability of QRS to measure dyssynchrony amenable to CRT</a:t>
            </a:r>
            <a:endParaRPr lang="hu-HU" dirty="0"/>
          </a:p>
        </p:txBody>
      </p:sp>
      <p:sp>
        <p:nvSpPr>
          <p:cNvPr id="44" name="TextBox 5"/>
          <p:cNvSpPr txBox="1"/>
          <p:nvPr/>
        </p:nvSpPr>
        <p:spPr>
          <a:xfrm>
            <a:off x="5861478" y="2807565"/>
            <a:ext cx="1806866" cy="46166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hu-HU" sz="2400" b="0" i="0" u="none" strike="noStrike" kern="1200" cap="none" spc="0" normalizeH="0" baseline="0" noProof="0" dirty="0">
                <a:ln>
                  <a:noFill/>
                </a:ln>
                <a:solidFill>
                  <a:prstClr val="black"/>
                </a:solidFill>
                <a:effectLst/>
                <a:uLnTx/>
                <a:uFillTx/>
                <a:latin typeface="Calibri"/>
                <a:ea typeface="+mn-ea"/>
                <a:cs typeface="+mn-cs"/>
              </a:rPr>
              <a:t>&lt;100% CRT</a:t>
            </a:r>
            <a:endParaRPr kumimoji="0" lang="en-US" sz="2400" b="0" i="0" u="none" strike="noStrike" kern="1200" cap="none" spc="0" normalizeH="0" baseline="0" noProof="0" dirty="0">
              <a:ln>
                <a:noFill/>
              </a:ln>
              <a:solidFill>
                <a:prstClr val="black"/>
              </a:solidFill>
              <a:effectLst/>
              <a:uLnTx/>
              <a:uFillTx/>
              <a:latin typeface="Calibri"/>
              <a:ea typeface="+mn-ea"/>
              <a:cs typeface="+mn-cs"/>
            </a:endParaRPr>
          </a:p>
        </p:txBody>
      </p:sp>
      <p:sp>
        <p:nvSpPr>
          <p:cNvPr id="45" name="TextBox 6"/>
          <p:cNvSpPr txBox="1"/>
          <p:nvPr/>
        </p:nvSpPr>
        <p:spPr>
          <a:xfrm>
            <a:off x="5861479" y="3379508"/>
            <a:ext cx="2841094" cy="830997"/>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hu-HU" sz="2400" b="0" i="0" u="none" strike="noStrike" kern="1200" cap="none" spc="0" normalizeH="0" baseline="0" noProof="0" dirty="0">
                <a:ln>
                  <a:noFill/>
                </a:ln>
                <a:solidFill>
                  <a:prstClr val="black"/>
                </a:solidFill>
                <a:effectLst/>
                <a:uLnTx/>
                <a:uFillTx/>
                <a:latin typeface="Calibri"/>
                <a:ea typeface="+mn-ea"/>
                <a:cs typeface="+mn-cs"/>
              </a:rPr>
              <a:t>Irreversible dyssynchrony</a:t>
            </a:r>
            <a:endParaRPr kumimoji="0" lang="en-US" sz="2400" b="0" i="0" u="none" strike="noStrike" kern="1200" cap="none" spc="0" normalizeH="0" baseline="0" noProof="0" dirty="0">
              <a:ln>
                <a:noFill/>
              </a:ln>
              <a:solidFill>
                <a:prstClr val="black"/>
              </a:solidFill>
              <a:effectLst/>
              <a:uLnTx/>
              <a:uFillTx/>
              <a:latin typeface="Calibri"/>
              <a:ea typeface="+mn-ea"/>
              <a:cs typeface="+mn-cs"/>
            </a:endParaRPr>
          </a:p>
        </p:txBody>
      </p:sp>
      <p:sp>
        <p:nvSpPr>
          <p:cNvPr id="46" name="TextBox 7"/>
          <p:cNvSpPr txBox="1"/>
          <p:nvPr/>
        </p:nvSpPr>
        <p:spPr>
          <a:xfrm>
            <a:off x="5861479" y="1830453"/>
            <a:ext cx="2841094" cy="830997"/>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hu-HU" sz="2400" b="0" i="0" u="none" strike="noStrike" kern="1200" cap="none" spc="0" normalizeH="0" baseline="0" noProof="0" dirty="0">
                <a:ln>
                  <a:noFill/>
                </a:ln>
                <a:solidFill>
                  <a:prstClr val="black"/>
                </a:solidFill>
                <a:effectLst/>
                <a:uLnTx/>
                <a:uFillTx/>
                <a:latin typeface="Calibri"/>
                <a:ea typeface="+mn-ea"/>
                <a:cs typeface="+mn-cs"/>
              </a:rPr>
              <a:t>Diastolic inflow changes with CRT</a:t>
            </a:r>
            <a:endParaRPr kumimoji="0" lang="en-US" sz="2400" b="0" i="0" u="none" strike="noStrike" kern="1200" cap="none" spc="0" normalizeH="0" baseline="0" noProof="0" dirty="0">
              <a:ln>
                <a:noFill/>
              </a:ln>
              <a:solidFill>
                <a:prstClr val="black"/>
              </a:solidFill>
              <a:effectLst/>
              <a:uLnTx/>
              <a:uFillTx/>
              <a:latin typeface="Calibri"/>
              <a:ea typeface="+mn-ea"/>
              <a:cs typeface="+mn-cs"/>
            </a:endParaRPr>
          </a:p>
        </p:txBody>
      </p:sp>
      <p:sp>
        <p:nvSpPr>
          <p:cNvPr id="47" name="TextBox 8"/>
          <p:cNvSpPr txBox="1"/>
          <p:nvPr/>
        </p:nvSpPr>
        <p:spPr>
          <a:xfrm>
            <a:off x="979428" y="1965866"/>
            <a:ext cx="2841094" cy="46166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hu-HU" sz="2400" b="0" i="0" u="none" strike="noStrike" kern="1200" cap="none" spc="0" normalizeH="0" baseline="0" noProof="0" dirty="0">
                <a:ln>
                  <a:noFill/>
                </a:ln>
                <a:solidFill>
                  <a:prstClr val="black"/>
                </a:solidFill>
                <a:effectLst/>
                <a:uLnTx/>
                <a:uFillTx/>
                <a:latin typeface="Calibri"/>
                <a:ea typeface="+mn-ea"/>
                <a:cs typeface="+mn-cs"/>
              </a:rPr>
              <a:t>AV delay</a:t>
            </a:r>
            <a:endParaRPr kumimoji="0" lang="en-US" sz="2400" b="0" i="0" u="none" strike="noStrike" kern="1200" cap="none" spc="0" normalizeH="0" baseline="0" noProof="0" dirty="0">
              <a:ln>
                <a:noFill/>
              </a:ln>
              <a:solidFill>
                <a:prstClr val="black"/>
              </a:solidFill>
              <a:effectLst/>
              <a:uLnTx/>
              <a:uFillTx/>
              <a:latin typeface="Calibri"/>
              <a:ea typeface="+mn-ea"/>
              <a:cs typeface="+mn-cs"/>
            </a:endParaRPr>
          </a:p>
        </p:txBody>
      </p:sp>
      <p:sp>
        <p:nvSpPr>
          <p:cNvPr id="48" name="TextBox 9"/>
          <p:cNvSpPr txBox="1"/>
          <p:nvPr/>
        </p:nvSpPr>
        <p:spPr>
          <a:xfrm>
            <a:off x="979428" y="2507614"/>
            <a:ext cx="2841094" cy="46166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hu-HU" sz="2400" b="0" i="0" u="none" strike="noStrike" kern="1200" cap="none" spc="0" normalizeH="0" baseline="0" noProof="0" dirty="0">
                <a:ln>
                  <a:noFill/>
                </a:ln>
                <a:solidFill>
                  <a:prstClr val="black"/>
                </a:solidFill>
                <a:effectLst/>
                <a:uLnTx/>
                <a:uFillTx/>
                <a:latin typeface="Calibri"/>
                <a:ea typeface="+mn-ea"/>
                <a:cs typeface="+mn-cs"/>
              </a:rPr>
              <a:t>Atrial fibrillation</a:t>
            </a:r>
            <a:endParaRPr kumimoji="0" lang="en-US" sz="2400" b="0" i="0" u="none" strike="noStrike" kern="1200" cap="none" spc="0" normalizeH="0" baseline="0" noProof="0" dirty="0">
              <a:ln>
                <a:noFill/>
              </a:ln>
              <a:solidFill>
                <a:prstClr val="black"/>
              </a:solidFill>
              <a:effectLst/>
              <a:uLnTx/>
              <a:uFillTx/>
              <a:latin typeface="Calibri"/>
              <a:ea typeface="+mn-ea"/>
              <a:cs typeface="+mn-cs"/>
            </a:endParaRPr>
          </a:p>
        </p:txBody>
      </p:sp>
      <p:sp>
        <p:nvSpPr>
          <p:cNvPr id="49" name="TextBox 10"/>
          <p:cNvSpPr txBox="1"/>
          <p:nvPr/>
        </p:nvSpPr>
        <p:spPr>
          <a:xfrm>
            <a:off x="974168" y="3038398"/>
            <a:ext cx="2841094" cy="46166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hu-HU" sz="2400" b="0" i="0" u="none" strike="noStrike" kern="1200" cap="none" spc="0" normalizeH="0" baseline="0" noProof="0" dirty="0">
                <a:ln>
                  <a:noFill/>
                </a:ln>
                <a:solidFill>
                  <a:prstClr val="black"/>
                </a:solidFill>
                <a:effectLst/>
                <a:uLnTx/>
                <a:uFillTx/>
                <a:latin typeface="Calibri"/>
                <a:ea typeface="+mn-ea"/>
                <a:cs typeface="+mn-cs"/>
              </a:rPr>
              <a:t>Scar</a:t>
            </a:r>
            <a:endParaRPr kumimoji="0" lang="en-US" sz="2400" b="0" i="0" u="none" strike="noStrike" kern="1200" cap="none" spc="0" normalizeH="0" baseline="0" noProof="0" dirty="0">
              <a:ln>
                <a:noFill/>
              </a:ln>
              <a:solidFill>
                <a:prstClr val="black"/>
              </a:solidFill>
              <a:effectLst/>
              <a:uLnTx/>
              <a:uFillTx/>
              <a:latin typeface="Calibri"/>
              <a:ea typeface="+mn-ea"/>
              <a:cs typeface="+mn-cs"/>
            </a:endParaRPr>
          </a:p>
        </p:txBody>
      </p:sp>
      <p:sp>
        <p:nvSpPr>
          <p:cNvPr id="50" name="TextBox 11"/>
          <p:cNvSpPr txBox="1"/>
          <p:nvPr/>
        </p:nvSpPr>
        <p:spPr>
          <a:xfrm>
            <a:off x="984674" y="3584947"/>
            <a:ext cx="2841094" cy="830997"/>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hu-HU" sz="2400" b="0" i="0" u="none" strike="noStrike" kern="1200" cap="none" spc="0" normalizeH="0" baseline="0" noProof="0" dirty="0">
                <a:ln>
                  <a:noFill/>
                </a:ln>
                <a:solidFill>
                  <a:prstClr val="black"/>
                </a:solidFill>
                <a:effectLst/>
                <a:uLnTx/>
                <a:uFillTx/>
                <a:latin typeface="Calibri"/>
                <a:ea typeface="+mn-ea"/>
                <a:cs typeface="+mn-cs"/>
              </a:rPr>
              <a:t>Electromechanical uncoupling</a:t>
            </a:r>
            <a:endParaRPr kumimoji="0" lang="en-US" sz="2400" b="0" i="0" u="none" strike="noStrike" kern="1200" cap="none" spc="0" normalizeH="0" baseline="0" noProof="0" dirty="0">
              <a:ln>
                <a:noFill/>
              </a:ln>
              <a:solidFill>
                <a:prstClr val="black"/>
              </a:solidFill>
              <a:effectLst/>
              <a:uLnTx/>
              <a:uFillTx/>
              <a:latin typeface="Calibri"/>
              <a:ea typeface="+mn-ea"/>
              <a:cs typeface="+mn-cs"/>
            </a:endParaRPr>
          </a:p>
        </p:txBody>
      </p:sp>
      <p:sp>
        <p:nvSpPr>
          <p:cNvPr id="51" name="TextBox 12"/>
          <p:cNvSpPr txBox="1"/>
          <p:nvPr/>
        </p:nvSpPr>
        <p:spPr>
          <a:xfrm>
            <a:off x="979428" y="4505358"/>
            <a:ext cx="2841094" cy="830997"/>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hu-HU" sz="2400" b="0" i="0" u="none" strike="noStrike" kern="1200" cap="none" spc="0" normalizeH="0" baseline="0" noProof="0" dirty="0">
                <a:ln>
                  <a:noFill/>
                </a:ln>
                <a:solidFill>
                  <a:prstClr val="black"/>
                </a:solidFill>
                <a:effectLst/>
                <a:uLnTx/>
                <a:uFillTx/>
                <a:latin typeface="Calibri"/>
                <a:ea typeface="+mn-ea"/>
                <a:cs typeface="+mn-cs"/>
              </a:rPr>
              <a:t>Rate dependent changes</a:t>
            </a:r>
            <a:endParaRPr kumimoji="0" lang="en-US" sz="2400" b="0" i="0" u="none" strike="noStrike" kern="1200" cap="none" spc="0" normalizeH="0" baseline="0" noProof="0" dirty="0">
              <a:ln>
                <a:noFill/>
              </a:ln>
              <a:solidFill>
                <a:prstClr val="black"/>
              </a:solidFill>
              <a:effectLst/>
              <a:uLnTx/>
              <a:uFillTx/>
              <a:latin typeface="Calibri"/>
              <a:ea typeface="+mn-ea"/>
              <a:cs typeface="+mn-cs"/>
            </a:endParaRPr>
          </a:p>
        </p:txBody>
      </p:sp>
      <p:sp>
        <p:nvSpPr>
          <p:cNvPr id="52" name="TextBox 13"/>
          <p:cNvSpPr txBox="1"/>
          <p:nvPr/>
        </p:nvSpPr>
        <p:spPr>
          <a:xfrm>
            <a:off x="974168" y="5424237"/>
            <a:ext cx="2841094" cy="46166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hu-HU" sz="2400" b="0" i="0" u="none" strike="noStrike" kern="1200" cap="none" spc="0" normalizeH="0" baseline="0" noProof="0" dirty="0">
                <a:ln>
                  <a:noFill/>
                </a:ln>
                <a:solidFill>
                  <a:prstClr val="black"/>
                </a:solidFill>
                <a:effectLst/>
                <a:uLnTx/>
                <a:uFillTx/>
                <a:latin typeface="Calibri"/>
                <a:ea typeface="+mn-ea"/>
                <a:cs typeface="+mn-cs"/>
              </a:rPr>
              <a:t>Intermittent pacing</a:t>
            </a:r>
            <a:endParaRPr kumimoji="0" lang="en-US" sz="2400" b="0" i="0" u="none" strike="noStrike" kern="1200" cap="none" spc="0" normalizeH="0" baseline="0" noProof="0" dirty="0">
              <a:ln>
                <a:noFill/>
              </a:ln>
              <a:solidFill>
                <a:prstClr val="black"/>
              </a:solidFill>
              <a:effectLst/>
              <a:uLnTx/>
              <a:uFillTx/>
              <a:latin typeface="Calibri"/>
              <a:ea typeface="+mn-ea"/>
              <a:cs typeface="+mn-cs"/>
            </a:endParaRPr>
          </a:p>
        </p:txBody>
      </p:sp>
      <p:sp>
        <p:nvSpPr>
          <p:cNvPr id="53" name="TextBox 14"/>
          <p:cNvSpPr txBox="1"/>
          <p:nvPr/>
        </p:nvSpPr>
        <p:spPr>
          <a:xfrm>
            <a:off x="5861479" y="4353059"/>
            <a:ext cx="2841094" cy="830997"/>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hu-HU" sz="2400" b="0" i="0" u="none" strike="noStrike" kern="1200" cap="none" spc="0" normalizeH="0" baseline="0" noProof="0" dirty="0">
                <a:ln>
                  <a:noFill/>
                </a:ln>
                <a:solidFill>
                  <a:prstClr val="black"/>
                </a:solidFill>
                <a:effectLst/>
                <a:uLnTx/>
                <a:uFillTx/>
                <a:latin typeface="Calibri"/>
                <a:ea typeface="+mn-ea"/>
                <a:cs typeface="+mn-cs"/>
              </a:rPr>
              <a:t>Variable baseline dyssyncrony</a:t>
            </a:r>
            <a:endParaRPr kumimoji="0" lang="en-US" sz="2400" b="0" i="0" u="none" strike="noStrike" kern="1200" cap="none" spc="0" normalizeH="0" baseline="0" noProof="0" dirty="0">
              <a:ln>
                <a:noFill/>
              </a:ln>
              <a:solidFill>
                <a:prstClr val="black"/>
              </a:solidFill>
              <a:effectLst/>
              <a:uLnTx/>
              <a:uFillTx/>
              <a:latin typeface="Calibri"/>
              <a:ea typeface="+mn-ea"/>
              <a:cs typeface="+mn-cs"/>
            </a:endParaRPr>
          </a:p>
        </p:txBody>
      </p:sp>
      <p:sp>
        <p:nvSpPr>
          <p:cNvPr id="54" name="Right Arrow 15"/>
          <p:cNvSpPr/>
          <p:nvPr/>
        </p:nvSpPr>
        <p:spPr>
          <a:xfrm>
            <a:off x="3670069" y="2035950"/>
            <a:ext cx="2299649" cy="36972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55" name="Right Arrow 16"/>
          <p:cNvSpPr/>
          <p:nvPr/>
        </p:nvSpPr>
        <p:spPr>
          <a:xfrm rot="380228">
            <a:off x="3662017" y="2680385"/>
            <a:ext cx="2287486" cy="36972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56" name="Right Arrow 17"/>
          <p:cNvSpPr/>
          <p:nvPr/>
        </p:nvSpPr>
        <p:spPr>
          <a:xfrm rot="412628">
            <a:off x="3635966" y="3273676"/>
            <a:ext cx="2287486" cy="36972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57" name="Right Arrow 18"/>
          <p:cNvSpPr/>
          <p:nvPr/>
        </p:nvSpPr>
        <p:spPr>
          <a:xfrm rot="21331405">
            <a:off x="3634450" y="3807559"/>
            <a:ext cx="2287486" cy="36972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58" name="Right Arrow 19"/>
          <p:cNvSpPr/>
          <p:nvPr/>
        </p:nvSpPr>
        <p:spPr>
          <a:xfrm rot="21248021">
            <a:off x="3660118" y="4636997"/>
            <a:ext cx="2287486" cy="36972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59" name="Right Arrow 20"/>
          <p:cNvSpPr/>
          <p:nvPr/>
        </p:nvSpPr>
        <p:spPr>
          <a:xfrm rot="20633022">
            <a:off x="3652895" y="5269384"/>
            <a:ext cx="2287486" cy="36972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60" name="TextBox 21"/>
          <p:cNvSpPr txBox="1"/>
          <p:nvPr/>
        </p:nvSpPr>
        <p:spPr>
          <a:xfrm>
            <a:off x="5871985" y="5540358"/>
            <a:ext cx="2841094" cy="46166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0" lang="hu-HU" sz="2400" b="0" i="0" u="none" strike="noStrike" kern="1200" cap="none" spc="0" normalizeH="0" baseline="0" noProof="0" dirty="0">
                <a:ln>
                  <a:noFill/>
                </a:ln>
                <a:solidFill>
                  <a:prstClr val="black"/>
                </a:solidFill>
                <a:effectLst/>
                <a:uLnTx/>
                <a:uFillTx/>
                <a:latin typeface="Calibri"/>
                <a:ea typeface="+mn-ea"/>
                <a:cs typeface="+mn-cs"/>
              </a:rPr>
              <a:t>Other factors...</a:t>
            </a:r>
            <a:endParaRPr kumimoji="0" lang="en-US" sz="24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682100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Autofit/>
          </a:bodyPr>
          <a:lstStyle/>
          <a:p>
            <a:pPr lvl="0" algn="l"/>
            <a:r>
              <a:rPr lang="en-US" sz="3600" b="1" dirty="0">
                <a:latin typeface="Arial"/>
                <a:ea typeface="ＭＳ Ｐゴシック" charset="0"/>
              </a:rPr>
              <a:t>MADIT-CRT QRS morphology</a:t>
            </a:r>
            <a:br>
              <a:rPr lang="en-US" sz="3600" b="1" dirty="0">
                <a:latin typeface="Arial"/>
                <a:ea typeface="ＭＳ Ｐゴシック" charset="0"/>
              </a:rPr>
            </a:br>
            <a:endParaRPr lang="en-GB" sz="3600" dirty="0"/>
          </a:p>
        </p:txBody>
      </p:sp>
      <p:graphicFrame>
        <p:nvGraphicFramePr>
          <p:cNvPr id="5" name="Object 4"/>
          <p:cNvGraphicFramePr>
            <a:graphicFrameLocks noGrp="1" noChangeAspect="1"/>
          </p:cNvGraphicFramePr>
          <p:nvPr>
            <p:ph idx="1"/>
            <p:extLst>
              <p:ext uri="{D42A27DB-BD31-4B8C-83A1-F6EECF244321}">
                <p14:modId xmlns:p14="http://schemas.microsoft.com/office/powerpoint/2010/main" val="3695653081"/>
              </p:ext>
            </p:extLst>
          </p:nvPr>
        </p:nvGraphicFramePr>
        <p:xfrm>
          <a:off x="211282" y="548680"/>
          <a:ext cx="8932718" cy="6671934"/>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 Box 6"/>
          <p:cNvSpPr txBox="1">
            <a:spLocks noChangeArrowheads="1"/>
          </p:cNvSpPr>
          <p:nvPr/>
        </p:nvSpPr>
        <p:spPr bwMode="auto">
          <a:xfrm>
            <a:off x="455997" y="1954269"/>
            <a:ext cx="2239861" cy="707886"/>
          </a:xfrm>
          <a:prstGeom prst="rect">
            <a:avLst/>
          </a:prstGeom>
          <a:noFill/>
          <a:ln w="12700">
            <a:noFill/>
            <a:miter lim="800000"/>
            <a:headEnd/>
            <a:tailEnd/>
          </a:ln>
          <a:effectLst/>
        </p:spPr>
        <p:txBody>
          <a:bodyPr wrap="square">
            <a:spAutoFit/>
          </a:bodyPr>
          <a:lstStyle/>
          <a:p>
            <a:pPr marL="0" marR="0" lvl="0" indent="0" algn="l" defTabSz="457200" rtl="0" eaLnBrk="1" fontAlgn="base" latinLnBrk="0" hangingPunct="1">
              <a:lnSpc>
                <a:spcPct val="100000"/>
              </a:lnSpc>
              <a:spcBef>
                <a:spcPct val="50000"/>
              </a:spcBef>
              <a:spcAft>
                <a:spcPct val="0"/>
              </a:spcAft>
              <a:buClrTx/>
              <a:buSzTx/>
              <a:buFontTx/>
              <a:buNone/>
              <a:tabLst/>
              <a:defRPr/>
            </a:pPr>
            <a:r>
              <a:rPr kumimoji="0" lang="en-US" sz="1600" b="1" i="0" u="none" strike="noStrike" kern="1200" cap="none" spc="0" normalizeH="0" baseline="0" noProof="0" dirty="0">
                <a:ln>
                  <a:noFill/>
                </a:ln>
                <a:effectLst/>
                <a:uLnTx/>
                <a:uFillTx/>
                <a:latin typeface="Arial" pitchFamily="-110" charset="0"/>
                <a:ea typeface="ヒラギノ角ゴ Pro W3" pitchFamily="-110" charset="-128"/>
              </a:rPr>
              <a:t>Non-LBBB</a:t>
            </a:r>
          </a:p>
          <a:p>
            <a:pPr marL="0" marR="0" lvl="0" indent="0" algn="l" defTabSz="457200" rtl="0" eaLnBrk="1" fontAlgn="base" latinLnBrk="0" hangingPunct="1">
              <a:lnSpc>
                <a:spcPct val="100000"/>
              </a:lnSpc>
              <a:spcBef>
                <a:spcPct val="50000"/>
              </a:spcBef>
              <a:spcAft>
                <a:spcPct val="0"/>
              </a:spcAft>
              <a:buClrTx/>
              <a:buSzTx/>
              <a:buFontTx/>
              <a:buNone/>
              <a:tabLst/>
              <a:defRPr/>
            </a:pPr>
            <a:r>
              <a:rPr kumimoji="0" lang="en-US" sz="1600" b="1" i="0" u="none" strike="noStrike" kern="1200" cap="none" spc="0" normalizeH="0" baseline="0" noProof="0" dirty="0">
                <a:ln>
                  <a:noFill/>
                </a:ln>
                <a:effectLst/>
                <a:uLnTx/>
                <a:uFillTx/>
                <a:latin typeface="Arial" pitchFamily="-110" charset="0"/>
                <a:ea typeface="ヒラギノ角ゴ Pro W3" pitchFamily="-110" charset="-128"/>
              </a:rPr>
              <a:t>534, </a:t>
            </a:r>
            <a:r>
              <a:rPr lang="hu-HU" sz="1600" dirty="0" smtClean="0">
                <a:latin typeface="Arial" pitchFamily="-110" charset="0"/>
                <a:ea typeface="ヒラギノ角ゴ Pro W3" pitchFamily="-110" charset="-128"/>
              </a:rPr>
              <a:t>29</a:t>
            </a:r>
            <a:r>
              <a:rPr kumimoji="0" lang="en-US" sz="1600" b="1" i="0" u="none" strike="noStrike" kern="1200" cap="none" spc="0" normalizeH="0" baseline="0" noProof="0" dirty="0" smtClean="0">
                <a:ln>
                  <a:noFill/>
                </a:ln>
                <a:effectLst/>
                <a:uLnTx/>
                <a:uFillTx/>
                <a:latin typeface="Arial" pitchFamily="-110" charset="0"/>
                <a:ea typeface="ヒラギノ角ゴ Pro W3" pitchFamily="-110" charset="-128"/>
              </a:rPr>
              <a:t>%</a:t>
            </a:r>
            <a:endParaRPr kumimoji="0" lang="en-US" sz="1600" b="1" i="0" u="none" strike="noStrike" kern="1200" cap="none" spc="0" normalizeH="0" baseline="0" noProof="0" dirty="0">
              <a:ln>
                <a:noFill/>
              </a:ln>
              <a:effectLst/>
              <a:uLnTx/>
              <a:uFillTx/>
              <a:latin typeface="Arial" pitchFamily="-110" charset="0"/>
              <a:ea typeface="ヒラギノ角ゴ Pro W3" pitchFamily="-110" charset="-128"/>
            </a:endParaRPr>
          </a:p>
        </p:txBody>
      </p:sp>
      <p:sp>
        <p:nvSpPr>
          <p:cNvPr id="7" name="TextBox 7"/>
          <p:cNvSpPr txBox="1"/>
          <p:nvPr/>
        </p:nvSpPr>
        <p:spPr>
          <a:xfrm>
            <a:off x="6206715" y="3999310"/>
            <a:ext cx="2916952" cy="338554"/>
          </a:xfrm>
          <a:prstGeom prst="rect">
            <a:avLst/>
          </a:prstGeom>
          <a:noFill/>
        </p:spPr>
        <p:txBody>
          <a:bodyPr wrap="none" rtlCol="0">
            <a:spAutoFit/>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smtClean="0">
                <a:ln>
                  <a:noFill/>
                </a:ln>
                <a:effectLst/>
                <a:uLnTx/>
                <a:uFillTx/>
                <a:latin typeface="Arial" pitchFamily="-110" charset="0"/>
                <a:ea typeface="ヒラギノ角ゴ Pro W3" pitchFamily="-110" charset="-128"/>
              </a:rPr>
              <a:t>Zareba et al, Circulation, 2011</a:t>
            </a:r>
            <a:endParaRPr kumimoji="0" lang="en-US" sz="1600" b="0" i="0" u="none" strike="noStrike" kern="1200" cap="none" spc="0" normalizeH="0" baseline="0" noProof="0" dirty="0">
              <a:ln>
                <a:noFill/>
              </a:ln>
              <a:effectLst/>
              <a:uLnTx/>
              <a:uFillTx/>
              <a:latin typeface="Arial" pitchFamily="-110" charset="0"/>
              <a:ea typeface="ヒラギノ角ゴ Pro W3" pitchFamily="-110" charset="-128"/>
            </a:endParaRPr>
          </a:p>
        </p:txBody>
      </p:sp>
      <p:sp>
        <p:nvSpPr>
          <p:cNvPr id="8" name="Szövegdoboz 7"/>
          <p:cNvSpPr txBox="1"/>
          <p:nvPr/>
        </p:nvSpPr>
        <p:spPr>
          <a:xfrm>
            <a:off x="1475656" y="955973"/>
            <a:ext cx="7541101" cy="830997"/>
          </a:xfrm>
          <a:prstGeom prst="rect">
            <a:avLst/>
          </a:prstGeom>
          <a:noFill/>
        </p:spPr>
        <p:txBody>
          <a:bodyPr wrap="square" rtlCol="0">
            <a:spAutoFit/>
          </a:bodyPr>
          <a:lstStyle/>
          <a:p>
            <a:pPr marL="0" marR="0" lvl="0" indent="0" algn="r" defTabSz="4572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effectLst/>
                <a:uLnTx/>
                <a:uFillTx/>
                <a:latin typeface="Arial" pitchFamily="-110" charset="0"/>
                <a:ea typeface="ヒラギノ角ゴ Pro W3" charset="-128"/>
                <a:cs typeface="ヒラギノ角ゴ Pro W3" charset="0"/>
              </a:rPr>
              <a:t>LBBB</a:t>
            </a:r>
            <a:r>
              <a:rPr kumimoji="0" lang="en-US" sz="1600" b="0" i="0" u="none" strike="noStrike" kern="1200" cap="none" spc="0" normalizeH="0" baseline="0" noProof="0" dirty="0">
                <a:ln>
                  <a:noFill/>
                </a:ln>
                <a:effectLst/>
                <a:uLnTx/>
                <a:uFillTx/>
                <a:latin typeface="Arial" pitchFamily="-110" charset="0"/>
                <a:ea typeface="ヒラギノ角ゴ Pro W3" charset="-128"/>
                <a:cs typeface="ヒラギノ角ゴ Pro W3" charset="0"/>
              </a:rPr>
              <a:t> was defined as QRS duration ≥130 </a:t>
            </a:r>
            <a:r>
              <a:rPr kumimoji="0" lang="en-US" sz="1600" b="0" i="0" u="none" strike="noStrike" kern="1200" cap="none" spc="0" normalizeH="0" baseline="0" noProof="0" dirty="0" err="1">
                <a:ln>
                  <a:noFill/>
                </a:ln>
                <a:effectLst/>
                <a:uLnTx/>
                <a:uFillTx/>
                <a:latin typeface="Arial" pitchFamily="-110" charset="0"/>
                <a:ea typeface="ヒラギノ角ゴ Pro W3" charset="-128"/>
                <a:cs typeface="ヒラギノ角ゴ Pro W3" charset="0"/>
              </a:rPr>
              <a:t>ms</a:t>
            </a:r>
            <a:r>
              <a:rPr kumimoji="0" lang="en-US" sz="1600" b="0" i="0" u="none" strike="noStrike" kern="1200" cap="none" spc="0" normalizeH="0" baseline="0" noProof="0" dirty="0">
                <a:ln>
                  <a:noFill/>
                </a:ln>
                <a:effectLst/>
                <a:uLnTx/>
                <a:uFillTx/>
                <a:latin typeface="Arial" pitchFamily="-110" charset="0"/>
                <a:ea typeface="ヒラギノ角ゴ Pro W3" charset="-128"/>
                <a:cs typeface="ヒラギノ角ゴ Pro W3" charset="0"/>
              </a:rPr>
              <a:t>; </a:t>
            </a:r>
            <a:r>
              <a:rPr kumimoji="0" lang="en-US" sz="1600" b="0" i="0" u="none" strike="noStrike" kern="1200" cap="none" spc="0" normalizeH="0" baseline="0" noProof="0" dirty="0" smtClean="0">
                <a:ln>
                  <a:noFill/>
                </a:ln>
                <a:effectLst/>
                <a:uLnTx/>
                <a:uFillTx/>
                <a:latin typeface="Arial" pitchFamily="-110" charset="0"/>
                <a:ea typeface="ヒラギノ角ゴ Pro W3" charset="-128"/>
                <a:cs typeface="ヒラギノ角ゴ Pro W3" charset="0"/>
              </a:rPr>
              <a:t>QS </a:t>
            </a:r>
            <a:r>
              <a:rPr kumimoji="0" lang="en-US" sz="1600" b="0" i="0" u="none" strike="noStrike" kern="1200" cap="none" spc="0" normalizeH="0" baseline="0" noProof="0" dirty="0">
                <a:ln>
                  <a:noFill/>
                </a:ln>
                <a:effectLst/>
                <a:uLnTx/>
                <a:uFillTx/>
                <a:latin typeface="Arial" pitchFamily="-110" charset="0"/>
                <a:ea typeface="ヒラギノ角ゴ Pro W3" charset="-128"/>
                <a:cs typeface="ヒラギノ角ゴ Pro W3" charset="0"/>
              </a:rPr>
              <a:t>or </a:t>
            </a:r>
            <a:r>
              <a:rPr kumimoji="0" lang="en-US" sz="1600" b="0" i="0" u="none" strike="noStrike" kern="1200" cap="none" spc="0" normalizeH="0" baseline="0" noProof="0" dirty="0" err="1">
                <a:ln>
                  <a:noFill/>
                </a:ln>
                <a:effectLst/>
                <a:uLnTx/>
                <a:uFillTx/>
                <a:latin typeface="Arial" pitchFamily="-110" charset="0"/>
                <a:ea typeface="ヒラギノ角ゴ Pro W3" charset="-128"/>
                <a:cs typeface="ヒラギノ角ゴ Pro W3" charset="0"/>
              </a:rPr>
              <a:t>rS</a:t>
            </a:r>
            <a:r>
              <a:rPr kumimoji="0" lang="en-US" sz="1600" b="0" i="0" u="none" strike="noStrike" kern="1200" cap="none" spc="0" normalizeH="0" baseline="0" noProof="0" dirty="0">
                <a:ln>
                  <a:noFill/>
                </a:ln>
                <a:effectLst/>
                <a:uLnTx/>
                <a:uFillTx/>
                <a:latin typeface="Arial" pitchFamily="-110" charset="0"/>
                <a:ea typeface="ヒラギノ角ゴ Pro W3" charset="-128"/>
                <a:cs typeface="ヒラギノ角ゴ Pro W3" charset="0"/>
              </a:rPr>
              <a:t> in lead V1; broad </a:t>
            </a:r>
            <a:endParaRPr kumimoji="0" lang="hu-HU" sz="1600" b="0" i="0" u="none" strike="noStrike" kern="1200" cap="none" spc="0" normalizeH="0" baseline="0" noProof="0" dirty="0" smtClean="0">
              <a:ln>
                <a:noFill/>
              </a:ln>
              <a:effectLst/>
              <a:uLnTx/>
              <a:uFillTx/>
              <a:latin typeface="Arial" pitchFamily="-110" charset="0"/>
              <a:ea typeface="ヒラギノ角ゴ Pro W3" charset="-128"/>
              <a:cs typeface="ヒラギノ角ゴ Pro W3" charset="0"/>
            </a:endParaRPr>
          </a:p>
          <a:p>
            <a:pPr marL="0" marR="0" lvl="0" indent="0" algn="r" defTabSz="4572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smtClean="0">
                <a:ln>
                  <a:noFill/>
                </a:ln>
                <a:effectLst/>
                <a:uLnTx/>
                <a:uFillTx/>
                <a:latin typeface="Arial" pitchFamily="-110" charset="0"/>
                <a:ea typeface="ヒラギノ角ゴ Pro W3" charset="-128"/>
                <a:cs typeface="ヒラギノ角ゴ Pro W3" charset="0"/>
              </a:rPr>
              <a:t>(</a:t>
            </a:r>
            <a:r>
              <a:rPr kumimoji="0" lang="en-US" sz="1600" b="0" i="0" u="none" strike="noStrike" kern="1200" cap="none" spc="0" normalizeH="0" baseline="0" noProof="0" dirty="0">
                <a:ln>
                  <a:noFill/>
                </a:ln>
                <a:effectLst/>
                <a:uLnTx/>
                <a:uFillTx/>
                <a:latin typeface="Arial" pitchFamily="-110" charset="0"/>
                <a:ea typeface="ヒラギノ角ゴ Pro W3" charset="-128"/>
                <a:cs typeface="ヒラギノ角ゴ Pro W3" charset="0"/>
              </a:rPr>
              <a:t>frequently notched or slurred) </a:t>
            </a:r>
            <a:r>
              <a:rPr kumimoji="0" lang="en-US" sz="1600" b="0" i="0" u="none" strike="noStrike" kern="1200" cap="none" spc="0" normalizeH="0" baseline="0" noProof="0" dirty="0" smtClean="0">
                <a:ln>
                  <a:noFill/>
                </a:ln>
                <a:effectLst/>
                <a:uLnTx/>
                <a:uFillTx/>
                <a:latin typeface="Arial" pitchFamily="-110" charset="0"/>
                <a:ea typeface="ヒラギノ角ゴ Pro W3" charset="-128"/>
                <a:cs typeface="ヒラギノ角ゴ Pro W3" charset="0"/>
              </a:rPr>
              <a:t>R </a:t>
            </a:r>
            <a:r>
              <a:rPr kumimoji="0" lang="en-US" sz="1600" b="0" i="0" u="none" strike="noStrike" kern="1200" cap="none" spc="0" normalizeH="0" baseline="0" noProof="0" dirty="0">
                <a:ln>
                  <a:noFill/>
                </a:ln>
                <a:effectLst/>
                <a:uLnTx/>
                <a:uFillTx/>
                <a:latin typeface="Arial" pitchFamily="-110" charset="0"/>
                <a:ea typeface="ヒラギノ角ゴ Pro W3" charset="-128"/>
                <a:cs typeface="ヒラギノ角ゴ Pro W3" charset="0"/>
              </a:rPr>
              <a:t>waves in leads I, </a:t>
            </a:r>
            <a:r>
              <a:rPr kumimoji="0" lang="en-US" sz="1600" b="0" i="0" u="none" strike="noStrike" kern="1200" cap="none" spc="0" normalizeH="0" baseline="0" noProof="0" dirty="0" err="1">
                <a:ln>
                  <a:noFill/>
                </a:ln>
                <a:effectLst/>
                <a:uLnTx/>
                <a:uFillTx/>
                <a:latin typeface="Arial" pitchFamily="-110" charset="0"/>
                <a:ea typeface="ヒラギノ角ゴ Pro W3" charset="-128"/>
                <a:cs typeface="ヒラギノ角ゴ Pro W3" charset="0"/>
              </a:rPr>
              <a:t>aVL</a:t>
            </a:r>
            <a:r>
              <a:rPr kumimoji="0" lang="en-US" sz="1600" b="0" i="0" u="none" strike="noStrike" kern="1200" cap="none" spc="0" normalizeH="0" baseline="0" noProof="0" dirty="0">
                <a:ln>
                  <a:noFill/>
                </a:ln>
                <a:effectLst/>
                <a:uLnTx/>
                <a:uFillTx/>
                <a:latin typeface="Arial" pitchFamily="-110" charset="0"/>
                <a:ea typeface="ヒラギノ角ゴ Pro W3" charset="-128"/>
                <a:cs typeface="ヒラギノ角ゴ Pro W3" charset="0"/>
              </a:rPr>
              <a:t>, V5, or V6; </a:t>
            </a:r>
            <a:r>
              <a:rPr kumimoji="0" lang="hu-HU" sz="1600" b="0" i="0" u="none" strike="noStrike" kern="1200" cap="none" spc="0" normalizeH="0" baseline="0" noProof="0" dirty="0" smtClean="0">
                <a:ln>
                  <a:noFill/>
                </a:ln>
                <a:effectLst/>
                <a:uLnTx/>
                <a:uFillTx/>
                <a:latin typeface="Arial" pitchFamily="-110" charset="0"/>
                <a:ea typeface="ヒラギノ角ゴ Pro W3" charset="-128"/>
                <a:cs typeface="ヒラギノ角ゴ Pro W3" charset="0"/>
              </a:rPr>
              <a:t/>
            </a:r>
            <a:br>
              <a:rPr kumimoji="0" lang="hu-HU" sz="1600" b="0" i="0" u="none" strike="noStrike" kern="1200" cap="none" spc="0" normalizeH="0" baseline="0" noProof="0" dirty="0" smtClean="0">
                <a:ln>
                  <a:noFill/>
                </a:ln>
                <a:effectLst/>
                <a:uLnTx/>
                <a:uFillTx/>
                <a:latin typeface="Arial" pitchFamily="-110" charset="0"/>
                <a:ea typeface="ヒラギノ角ゴ Pro W3" charset="-128"/>
                <a:cs typeface="ヒラギノ角ゴ Pro W3" charset="0"/>
              </a:rPr>
            </a:br>
            <a:r>
              <a:rPr kumimoji="0" lang="en-US" sz="1600" b="0" i="0" u="none" strike="noStrike" kern="1200" cap="none" spc="0" normalizeH="0" baseline="0" noProof="0" dirty="0" smtClean="0">
                <a:ln>
                  <a:noFill/>
                </a:ln>
                <a:effectLst/>
                <a:uLnTx/>
                <a:uFillTx/>
                <a:latin typeface="Arial" pitchFamily="-110" charset="0"/>
                <a:ea typeface="ヒラギノ角ゴ Pro W3" charset="-128"/>
                <a:cs typeface="ヒラギノ角ゴ Pro W3" charset="0"/>
              </a:rPr>
              <a:t>and </a:t>
            </a:r>
            <a:r>
              <a:rPr kumimoji="0" lang="en-US" sz="1600" b="0" i="0" u="none" strike="noStrike" kern="1200" cap="none" spc="0" normalizeH="0" baseline="0" noProof="0" dirty="0">
                <a:ln>
                  <a:noFill/>
                </a:ln>
                <a:effectLst/>
                <a:uLnTx/>
                <a:uFillTx/>
                <a:latin typeface="Arial" pitchFamily="-110" charset="0"/>
                <a:ea typeface="ヒラギノ角ゴ Pro W3" charset="-128"/>
                <a:cs typeface="ヒラギノ角ゴ Pro W3" charset="0"/>
              </a:rPr>
              <a:t>absent q waves in leads </a:t>
            </a:r>
            <a:r>
              <a:rPr kumimoji="0" lang="en-US" sz="1600" b="0" i="0" u="none" strike="noStrike" kern="1200" cap="none" spc="0" normalizeH="0" baseline="0" noProof="0" dirty="0" smtClean="0">
                <a:ln>
                  <a:noFill/>
                </a:ln>
                <a:effectLst/>
                <a:uLnTx/>
                <a:uFillTx/>
                <a:latin typeface="Arial" pitchFamily="-110" charset="0"/>
                <a:ea typeface="ヒラギノ角ゴ Pro W3" charset="-128"/>
                <a:cs typeface="ヒラギノ角ゴ Pro W3" charset="0"/>
              </a:rPr>
              <a:t>V5</a:t>
            </a:r>
            <a:r>
              <a:rPr kumimoji="0" lang="hu-HU" sz="1600" b="0" i="0" u="none" strike="noStrike" kern="1200" cap="none" spc="0" normalizeH="0" baseline="0" noProof="0" dirty="0" smtClean="0">
                <a:ln>
                  <a:noFill/>
                </a:ln>
                <a:effectLst/>
                <a:uLnTx/>
                <a:uFillTx/>
                <a:latin typeface="Arial" pitchFamily="-110" charset="0"/>
                <a:ea typeface="ヒラギノ角ゴ Pro W3" charset="-128"/>
                <a:cs typeface="ヒラギノ角ゴ Pro W3" charset="0"/>
              </a:rPr>
              <a:t> </a:t>
            </a:r>
            <a:r>
              <a:rPr kumimoji="0" lang="en-US" sz="1600" b="0" i="0" u="none" strike="noStrike" kern="1200" cap="none" spc="0" normalizeH="0" baseline="0" noProof="0" dirty="0" smtClean="0">
                <a:ln>
                  <a:noFill/>
                </a:ln>
                <a:effectLst/>
                <a:uLnTx/>
                <a:uFillTx/>
                <a:latin typeface="Arial" pitchFamily="-110" charset="0"/>
                <a:ea typeface="ヒラギノ角ゴ Pro W3" charset="-128"/>
                <a:cs typeface="ヒラギノ角ゴ Pro W3" charset="0"/>
              </a:rPr>
              <a:t>and V6. </a:t>
            </a:r>
            <a:endParaRPr kumimoji="0" lang="hu-HU" sz="1600" b="0" i="0" u="none" strike="noStrike" kern="1200" cap="none" spc="0" normalizeH="0" baseline="0" noProof="0" dirty="0">
              <a:ln>
                <a:noFill/>
              </a:ln>
              <a:effectLst/>
              <a:uLnTx/>
              <a:uFillTx/>
              <a:latin typeface="Arial" pitchFamily="-110" charset="0"/>
              <a:ea typeface="ヒラギノ角ゴ Pro W3" pitchFamily="-110" charset="-128"/>
            </a:endParaRPr>
          </a:p>
        </p:txBody>
      </p:sp>
      <p:sp>
        <p:nvSpPr>
          <p:cNvPr id="9" name="Szövegdoboz 8"/>
          <p:cNvSpPr txBox="1"/>
          <p:nvPr/>
        </p:nvSpPr>
        <p:spPr>
          <a:xfrm>
            <a:off x="603064" y="5486851"/>
            <a:ext cx="8149154" cy="584775"/>
          </a:xfrm>
          <a:prstGeom prst="rect">
            <a:avLst/>
          </a:prstGeom>
          <a:noFill/>
        </p:spPr>
        <p:txBody>
          <a:bodyPr wrap="none" rtlCol="0">
            <a:spAutoFit/>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effectLst/>
                <a:uLnTx/>
                <a:uFillTx/>
                <a:latin typeface="Arial" pitchFamily="-110" charset="0"/>
                <a:ea typeface="ヒラギノ角ゴ Pro W3" charset="-128"/>
                <a:cs typeface="ヒラギノ角ゴ Pro W3" charset="0"/>
              </a:rPr>
              <a:t>RBBB</a:t>
            </a:r>
            <a:r>
              <a:rPr kumimoji="0" lang="en-US" sz="1600" b="0" i="0" u="none" strike="noStrike" kern="1200" cap="none" spc="0" normalizeH="0" baseline="0" noProof="0" dirty="0">
                <a:ln>
                  <a:noFill/>
                </a:ln>
                <a:effectLst/>
                <a:uLnTx/>
                <a:uFillTx/>
                <a:latin typeface="Arial" pitchFamily="-110" charset="0"/>
                <a:ea typeface="ヒラギノ角ゴ Pro W3" charset="-128"/>
                <a:cs typeface="ヒラギノ角ゴ Pro W3" charset="0"/>
              </a:rPr>
              <a:t> required QRS duration ≥130 </a:t>
            </a:r>
            <a:r>
              <a:rPr kumimoji="0" lang="en-US" sz="1600" b="0" i="0" u="none" strike="noStrike" kern="1200" cap="none" spc="0" normalizeH="0" baseline="0" noProof="0" dirty="0" err="1">
                <a:ln>
                  <a:noFill/>
                </a:ln>
                <a:effectLst/>
                <a:uLnTx/>
                <a:uFillTx/>
                <a:latin typeface="Arial" pitchFamily="-110" charset="0"/>
                <a:ea typeface="ヒラギノ角ゴ Pro W3" charset="-128"/>
                <a:cs typeface="ヒラギノ角ゴ Pro W3" charset="0"/>
              </a:rPr>
              <a:t>ms</a:t>
            </a:r>
            <a:r>
              <a:rPr kumimoji="0" lang="en-US" sz="1600" b="0" i="0" u="none" strike="noStrike" kern="1200" cap="none" spc="0" normalizeH="0" baseline="0" noProof="0" dirty="0">
                <a:ln>
                  <a:noFill/>
                </a:ln>
                <a:effectLst/>
                <a:uLnTx/>
                <a:uFillTx/>
                <a:latin typeface="Arial" pitchFamily="-110" charset="0"/>
                <a:ea typeface="ヒラギノ角ゴ Pro W3" charset="-128"/>
                <a:cs typeface="ヒラギノ角ゴ Pro W3" charset="0"/>
              </a:rPr>
              <a:t>; </a:t>
            </a:r>
            <a:r>
              <a:rPr kumimoji="0" lang="en-US" sz="1600" b="0" i="0" u="none" strike="noStrike" kern="1200" cap="none" spc="0" normalizeH="0" baseline="0" noProof="0" dirty="0" err="1">
                <a:ln>
                  <a:noFill/>
                </a:ln>
                <a:effectLst/>
                <a:uLnTx/>
                <a:uFillTx/>
                <a:latin typeface="Arial" pitchFamily="-110" charset="0"/>
                <a:ea typeface="ヒラギノ角ゴ Pro W3" charset="-128"/>
                <a:cs typeface="ヒラギノ角ゴ Pro W3" charset="0"/>
              </a:rPr>
              <a:t>rsr</a:t>
            </a:r>
            <a:r>
              <a:rPr kumimoji="0" lang="en-US" sz="1600" b="0" i="0" u="none" strike="noStrike" kern="1200" cap="none" spc="0" normalizeH="0" baseline="0" noProof="0" dirty="0">
                <a:ln>
                  <a:noFill/>
                </a:ln>
                <a:effectLst/>
                <a:uLnTx/>
                <a:uFillTx/>
                <a:latin typeface="Arial" pitchFamily="-110" charset="0"/>
                <a:ea typeface="ヒラギノ角ゴ Pro W3" charset="-128"/>
                <a:cs typeface="ヒラギノ角ゴ Pro W3" charset="0"/>
              </a:rPr>
              <a:t>′, </a:t>
            </a:r>
            <a:r>
              <a:rPr kumimoji="0" lang="en-US" sz="1600" b="0" i="0" u="none" strike="noStrike" kern="1200" cap="none" spc="0" normalizeH="0" baseline="0" noProof="0" dirty="0" err="1">
                <a:ln>
                  <a:noFill/>
                </a:ln>
                <a:effectLst/>
                <a:uLnTx/>
                <a:uFillTx/>
                <a:latin typeface="Arial" pitchFamily="-110" charset="0"/>
                <a:ea typeface="ヒラギノ角ゴ Pro W3" charset="-128"/>
                <a:cs typeface="ヒラギノ角ゴ Pro W3" charset="0"/>
              </a:rPr>
              <a:t>rsR</a:t>
            </a:r>
            <a:r>
              <a:rPr kumimoji="0" lang="en-US" sz="1600" b="0" i="0" u="none" strike="noStrike" kern="1200" cap="none" spc="0" normalizeH="0" baseline="0" noProof="0" dirty="0">
                <a:ln>
                  <a:noFill/>
                </a:ln>
                <a:effectLst/>
                <a:uLnTx/>
                <a:uFillTx/>
                <a:latin typeface="Arial" pitchFamily="-110" charset="0"/>
                <a:ea typeface="ヒラギノ角ゴ Pro W3" charset="-128"/>
                <a:cs typeface="ヒラギノ角ゴ Pro W3" charset="0"/>
              </a:rPr>
              <a:t>′, </a:t>
            </a:r>
            <a:r>
              <a:rPr kumimoji="0" lang="en-US" sz="1600" b="0" i="0" u="none" strike="noStrike" kern="1200" cap="none" spc="0" normalizeH="0" baseline="0" noProof="0" dirty="0" err="1">
                <a:ln>
                  <a:noFill/>
                </a:ln>
                <a:effectLst/>
                <a:uLnTx/>
                <a:uFillTx/>
                <a:latin typeface="Arial" pitchFamily="-110" charset="0"/>
                <a:ea typeface="ヒラギノ角ゴ Pro W3" charset="-128"/>
                <a:cs typeface="ヒラギノ角ゴ Pro W3" charset="0"/>
              </a:rPr>
              <a:t>rSR</a:t>
            </a:r>
            <a:r>
              <a:rPr kumimoji="0" lang="en-US" sz="1400" b="0" i="0" u="none" strike="noStrike" kern="1200" cap="none" spc="0" normalizeH="0" baseline="0" noProof="0" dirty="0">
                <a:ln>
                  <a:noFill/>
                </a:ln>
                <a:effectLst/>
                <a:uLnTx/>
                <a:uFillTx/>
                <a:latin typeface="Arial" pitchFamily="-110" charset="0"/>
                <a:ea typeface="ヒラギノ角ゴ Pro W3" charset="-128"/>
                <a:cs typeface="ヒラギノ角ゴ Pro W3" charset="0"/>
              </a:rPr>
              <a:t>′,</a:t>
            </a:r>
            <a:r>
              <a:rPr kumimoji="0" lang="en-US" sz="1600" b="0" i="0" u="none" strike="noStrike" kern="1200" cap="none" spc="0" normalizeH="0" baseline="0" noProof="0" dirty="0">
                <a:ln>
                  <a:noFill/>
                </a:ln>
                <a:effectLst/>
                <a:uLnTx/>
                <a:uFillTx/>
                <a:latin typeface="Arial" pitchFamily="-110" charset="0"/>
                <a:ea typeface="ヒラギノ角ゴ Pro W3" charset="-128"/>
                <a:cs typeface="ヒラギノ角ゴ Pro W3" charset="0"/>
              </a:rPr>
              <a:t> or </a:t>
            </a:r>
            <a:r>
              <a:rPr kumimoji="0" lang="en-US" sz="1600" b="0" i="0" u="none" strike="noStrike" kern="1200" cap="none" spc="0" normalizeH="0" baseline="0" noProof="0" dirty="0" err="1">
                <a:ln>
                  <a:noFill/>
                </a:ln>
                <a:effectLst/>
                <a:uLnTx/>
                <a:uFillTx/>
                <a:latin typeface="Arial" pitchFamily="-110" charset="0"/>
                <a:ea typeface="ヒラギノ角ゴ Pro W3" charset="-128"/>
                <a:cs typeface="ヒラギノ角ゴ Pro W3" charset="0"/>
              </a:rPr>
              <a:t>qR</a:t>
            </a:r>
            <a:r>
              <a:rPr kumimoji="0" lang="en-US" sz="1600" b="0" i="0" u="none" strike="noStrike" kern="1200" cap="none" spc="0" normalizeH="0" baseline="0" noProof="0" dirty="0">
                <a:ln>
                  <a:noFill/>
                </a:ln>
                <a:effectLst/>
                <a:uLnTx/>
                <a:uFillTx/>
                <a:latin typeface="Arial" pitchFamily="-110" charset="0"/>
                <a:ea typeface="ヒラギノ角ゴ Pro W3" charset="-128"/>
                <a:cs typeface="ヒラギノ角ゴ Pro W3" charset="0"/>
              </a:rPr>
              <a:t> in leads V1 or V2; </a:t>
            </a:r>
            <a:endParaRPr kumimoji="0" lang="hu-HU" sz="1600" b="0" i="0" u="none" strike="noStrike" kern="1200" cap="none" spc="0" normalizeH="0" baseline="0" noProof="0" dirty="0" smtClean="0">
              <a:ln>
                <a:noFill/>
              </a:ln>
              <a:effectLst/>
              <a:uLnTx/>
              <a:uFillTx/>
              <a:latin typeface="Arial" pitchFamily="-110" charset="0"/>
              <a:ea typeface="ヒラギノ角ゴ Pro W3" charset="-128"/>
              <a:cs typeface="ヒラギノ角ゴ Pro W3" charset="0"/>
            </a:endParaRPr>
          </a:p>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smtClean="0">
                <a:ln>
                  <a:noFill/>
                </a:ln>
                <a:effectLst/>
                <a:uLnTx/>
                <a:uFillTx/>
                <a:latin typeface="Arial" pitchFamily="-110" charset="0"/>
                <a:ea typeface="ヒラギノ角ゴ Pro W3" charset="-128"/>
                <a:cs typeface="ヒラギノ角ゴ Pro W3" charset="0"/>
              </a:rPr>
              <a:t>and </a:t>
            </a:r>
            <a:r>
              <a:rPr kumimoji="0" lang="en-US" sz="1600" b="0" i="0" u="none" strike="noStrike" kern="1200" cap="none" spc="0" normalizeH="0" baseline="0" noProof="0" dirty="0">
                <a:ln>
                  <a:noFill/>
                </a:ln>
                <a:effectLst/>
                <a:uLnTx/>
                <a:uFillTx/>
                <a:latin typeface="Arial" pitchFamily="-110" charset="0"/>
                <a:ea typeface="ヒラギノ角ゴ Pro W3" charset="-128"/>
                <a:cs typeface="ヒラギノ角ゴ Pro W3" charset="0"/>
              </a:rPr>
              <a:t>occasionally, a wide and notched R wave and wide S waves in leads I, V5, and V6. </a:t>
            </a:r>
            <a:endParaRPr kumimoji="0" lang="hu-HU" sz="1600" b="0" i="0" u="none" strike="noStrike" kern="1200" cap="none" spc="0" normalizeH="0" baseline="0" noProof="0" dirty="0">
              <a:ln>
                <a:noFill/>
              </a:ln>
              <a:effectLst/>
              <a:uLnTx/>
              <a:uFillTx/>
              <a:latin typeface="Arial" pitchFamily="-110" charset="0"/>
              <a:ea typeface="ヒラギノ角ゴ Pro W3" pitchFamily="-110" charset="-128"/>
            </a:endParaRPr>
          </a:p>
        </p:txBody>
      </p:sp>
      <p:sp>
        <p:nvSpPr>
          <p:cNvPr id="10" name="AutoShape 7"/>
          <p:cNvSpPr>
            <a:spLocks/>
          </p:cNvSpPr>
          <p:nvPr/>
        </p:nvSpPr>
        <p:spPr bwMode="auto">
          <a:xfrm rot="1575119">
            <a:off x="1619481" y="1617743"/>
            <a:ext cx="408420" cy="2524238"/>
          </a:xfrm>
          <a:prstGeom prst="leftBrace">
            <a:avLst>
              <a:gd name="adj1" fmla="val 45760"/>
              <a:gd name="adj2" fmla="val 50000"/>
            </a:avLst>
          </a:prstGeom>
          <a:noFill/>
          <a:ln w="12700">
            <a:solidFill>
              <a:schemeClr val="tx1"/>
            </a:solidFill>
            <a:round/>
            <a:headEnd/>
            <a:tailEnd/>
          </a:ln>
          <a:effectLst/>
        </p:spPr>
        <p:txBody>
          <a:bodyPr wrap="none" anchor="ct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itchFamily="-110" charset="0"/>
              <a:ea typeface="ヒラギノ角ゴ Pro W3" pitchFamily="-110" charset="-128"/>
            </a:endParaRPr>
          </a:p>
        </p:txBody>
      </p:sp>
    </p:spTree>
    <p:extLst>
      <p:ext uri="{BB962C8B-B14F-4D97-AF65-F5344CB8AC3E}">
        <p14:creationId xmlns:p14="http://schemas.microsoft.com/office/powerpoint/2010/main" val="25343434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57200" y="-27384"/>
            <a:ext cx="8229600" cy="1143000"/>
          </a:xfrm>
        </p:spPr>
        <p:txBody>
          <a:bodyPr>
            <a:normAutofit/>
          </a:bodyPr>
          <a:lstStyle/>
          <a:p>
            <a:pPr algn="l"/>
            <a:r>
              <a:rPr lang="hu-HU" altLang="hu-HU" sz="3600" b="1" dirty="0" err="1"/>
              <a:t>Who</a:t>
            </a:r>
            <a:r>
              <a:rPr lang="hu-HU" altLang="hu-HU" sz="3600" b="1" dirty="0"/>
              <a:t> </a:t>
            </a:r>
            <a:r>
              <a:rPr lang="hu-HU" altLang="hu-HU" sz="3600" b="1" dirty="0" err="1"/>
              <a:t>benefits</a:t>
            </a:r>
            <a:r>
              <a:rPr lang="hu-HU" altLang="hu-HU" sz="3600" b="1" dirty="0"/>
              <a:t> </a:t>
            </a:r>
            <a:r>
              <a:rPr lang="hu-HU" altLang="hu-HU" sz="3600" b="1" dirty="0" err="1"/>
              <a:t>from</a:t>
            </a:r>
            <a:r>
              <a:rPr lang="hu-HU" altLang="hu-HU" sz="3600" b="1" dirty="0"/>
              <a:t> CRT? LBBB</a:t>
            </a:r>
            <a:endParaRPr lang="en-GB" sz="3600"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836712"/>
            <a:ext cx="8172400" cy="4798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5"/>
          <p:cNvSpPr>
            <a:spLocks noChangeArrowheads="1"/>
          </p:cNvSpPr>
          <p:nvPr/>
        </p:nvSpPr>
        <p:spPr bwMode="auto">
          <a:xfrm>
            <a:off x="6660232" y="5862464"/>
            <a:ext cx="239681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hu-HU" altLang="hu-HU" sz="900" b="0" i="0" u="none" strike="noStrike" kern="1200" cap="none" spc="0" normalizeH="0" baseline="0" noProof="0" dirty="0" err="1" smtClean="0">
                <a:ln>
                  <a:noFill/>
                </a:ln>
                <a:effectLst/>
                <a:uLnTx/>
                <a:uFillTx/>
                <a:latin typeface="Arial" pitchFamily="34" charset="0"/>
                <a:ea typeface="+mn-ea"/>
                <a:cs typeface="Arial" pitchFamily="34" charset="0"/>
              </a:rPr>
              <a:t>Zareba</a:t>
            </a:r>
            <a:r>
              <a:rPr kumimoji="0" lang="hu-HU" altLang="hu-HU" sz="900" b="0" i="0" u="none" strike="noStrike" kern="1200" cap="none" spc="0" normalizeH="0" baseline="0" noProof="0" dirty="0" smtClean="0">
                <a:ln>
                  <a:noFill/>
                </a:ln>
                <a:effectLst/>
                <a:uLnTx/>
                <a:uFillTx/>
                <a:latin typeface="Arial" pitchFamily="34" charset="0"/>
                <a:ea typeface="+mn-ea"/>
                <a:cs typeface="Arial" pitchFamily="34" charset="0"/>
              </a:rPr>
              <a:t> W. </a:t>
            </a:r>
            <a:r>
              <a:rPr kumimoji="0" lang="en-US" altLang="hu-HU" sz="900" b="0" i="0" u="none" strike="noStrike" kern="1200" cap="none" spc="0" normalizeH="0" baseline="0" noProof="0" dirty="0" smtClean="0">
                <a:ln>
                  <a:noFill/>
                </a:ln>
                <a:effectLst/>
                <a:uLnTx/>
                <a:uFillTx/>
                <a:latin typeface="Arial" pitchFamily="34" charset="0"/>
                <a:ea typeface="+mn-ea"/>
                <a:cs typeface="Arial" pitchFamily="34" charset="0"/>
              </a:rPr>
              <a:t>Circulation 2011;123:1061-1072</a:t>
            </a:r>
          </a:p>
        </p:txBody>
      </p:sp>
    </p:spTree>
    <p:extLst>
      <p:ext uri="{BB962C8B-B14F-4D97-AF65-F5344CB8AC3E}">
        <p14:creationId xmlns:p14="http://schemas.microsoft.com/office/powerpoint/2010/main" val="899348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zöveg helye 1"/>
          <p:cNvSpPr>
            <a:spLocks noGrp="1"/>
          </p:cNvSpPr>
          <p:nvPr>
            <p:ph type="body" idx="10"/>
          </p:nvPr>
        </p:nvSpPr>
        <p:spPr>
          <a:xfrm>
            <a:off x="2267744" y="2878815"/>
            <a:ext cx="6408712" cy="648072"/>
          </a:xfrm>
        </p:spPr>
        <p:txBody>
          <a:bodyPr>
            <a:normAutofit fontScale="92500" lnSpcReduction="20000"/>
          </a:bodyPr>
          <a:lstStyle/>
          <a:p>
            <a:pPr marR="64008" lvl="0" eaLnBrk="0" hangingPunct="0">
              <a:spcBef>
                <a:spcPts val="400"/>
              </a:spcBef>
              <a:buClr>
                <a:srgbClr val="2DA2BF"/>
              </a:buClr>
              <a:buSzPct val="68000"/>
              <a:defRPr/>
            </a:pPr>
            <a:r>
              <a:rPr lang="hu-HU" b="1" kern="0" dirty="0">
                <a:solidFill>
                  <a:srgbClr val="333399"/>
                </a:solidFill>
                <a:effectLst>
                  <a:outerShdw blurRad="38100" dist="38100" dir="2700000" algn="tl">
                    <a:srgbClr val="C0C0C0"/>
                  </a:outerShdw>
                </a:effectLst>
                <a:cs typeface="Arial"/>
              </a:rPr>
              <a:t>Béla </a:t>
            </a:r>
            <a:r>
              <a:rPr lang="hu-HU" b="1" kern="0" dirty="0" err="1">
                <a:solidFill>
                  <a:srgbClr val="333399"/>
                </a:solidFill>
                <a:effectLst>
                  <a:outerShdw blurRad="38100" dist="38100" dir="2700000" algn="tl">
                    <a:srgbClr val="C0C0C0"/>
                  </a:outerShdw>
                </a:effectLst>
                <a:cs typeface="Arial"/>
              </a:rPr>
              <a:t>Merkely</a:t>
            </a:r>
            <a:r>
              <a:rPr lang="hu-HU" b="1" kern="0" dirty="0">
                <a:solidFill>
                  <a:srgbClr val="333399"/>
                </a:solidFill>
                <a:effectLst>
                  <a:outerShdw blurRad="38100" dist="38100" dir="2700000" algn="tl">
                    <a:srgbClr val="C0C0C0"/>
                  </a:outerShdw>
                </a:effectLst>
                <a:cs typeface="Arial"/>
              </a:rPr>
              <a:t> MD, PhD, </a:t>
            </a:r>
            <a:r>
              <a:rPr lang="hu-HU" b="1" kern="0" dirty="0" err="1">
                <a:solidFill>
                  <a:srgbClr val="333399"/>
                </a:solidFill>
                <a:effectLst>
                  <a:outerShdw blurRad="38100" dist="38100" dir="2700000" algn="tl">
                    <a:srgbClr val="C0C0C0"/>
                  </a:outerShdw>
                </a:effectLst>
                <a:cs typeface="Arial"/>
              </a:rPr>
              <a:t>DSc</a:t>
            </a:r>
            <a:r>
              <a:rPr lang="hu-HU" b="1" kern="0" dirty="0">
                <a:solidFill>
                  <a:srgbClr val="333399"/>
                </a:solidFill>
                <a:effectLst>
                  <a:outerShdw blurRad="38100" dist="38100" dir="2700000" algn="tl">
                    <a:srgbClr val="C0C0C0"/>
                  </a:outerShdw>
                </a:effectLst>
                <a:cs typeface="Arial"/>
              </a:rPr>
              <a:t>, FESC, FACC</a:t>
            </a:r>
            <a:br>
              <a:rPr lang="hu-HU" b="1" kern="0" dirty="0">
                <a:solidFill>
                  <a:srgbClr val="333399"/>
                </a:solidFill>
                <a:effectLst>
                  <a:outerShdw blurRad="38100" dist="38100" dir="2700000" algn="tl">
                    <a:srgbClr val="C0C0C0"/>
                  </a:outerShdw>
                </a:effectLst>
                <a:cs typeface="Arial"/>
              </a:rPr>
            </a:br>
            <a:endParaRPr lang="hu-HU" kern="0" dirty="0">
              <a:solidFill>
                <a:srgbClr val="333399"/>
              </a:solidFill>
              <a:effectLst>
                <a:outerShdw blurRad="38100" dist="38100" dir="2700000" algn="tl">
                  <a:srgbClr val="C0C0C0"/>
                </a:outerShdw>
              </a:effectLst>
              <a:cs typeface="Arial"/>
            </a:endParaRPr>
          </a:p>
        </p:txBody>
      </p:sp>
      <p:sp>
        <p:nvSpPr>
          <p:cNvPr id="3" name="Szöveg helye 2"/>
          <p:cNvSpPr>
            <a:spLocks noGrp="1"/>
          </p:cNvSpPr>
          <p:nvPr>
            <p:ph type="body" idx="11"/>
          </p:nvPr>
        </p:nvSpPr>
        <p:spPr>
          <a:xfrm>
            <a:off x="2267744" y="3693967"/>
            <a:ext cx="6408712" cy="504056"/>
          </a:xfrm>
        </p:spPr>
        <p:txBody>
          <a:bodyPr/>
          <a:lstStyle/>
          <a:p>
            <a:pPr marR="64008" lvl="0" eaLnBrk="0" hangingPunct="0">
              <a:spcBef>
                <a:spcPts val="400"/>
              </a:spcBef>
              <a:buClr>
                <a:srgbClr val="2DA2BF"/>
              </a:buClr>
              <a:buSzPct val="68000"/>
              <a:defRPr/>
            </a:pPr>
            <a:r>
              <a:rPr lang="hu-HU" sz="1800" kern="0" dirty="0" err="1">
                <a:solidFill>
                  <a:srgbClr val="333399"/>
                </a:solidFill>
                <a:effectLst>
                  <a:outerShdw blurRad="38100" dist="38100" dir="2700000" algn="tl">
                    <a:srgbClr val="C0C0C0"/>
                  </a:outerShdw>
                </a:effectLst>
                <a:cs typeface="Arial"/>
              </a:rPr>
              <a:t>Heart</a:t>
            </a:r>
            <a:r>
              <a:rPr lang="hu-HU" sz="1800" kern="0" dirty="0">
                <a:solidFill>
                  <a:srgbClr val="333399"/>
                </a:solidFill>
                <a:effectLst>
                  <a:outerShdw blurRad="38100" dist="38100" dir="2700000" algn="tl">
                    <a:srgbClr val="C0C0C0"/>
                  </a:outerShdw>
                </a:effectLst>
                <a:cs typeface="Arial"/>
              </a:rPr>
              <a:t> and </a:t>
            </a:r>
            <a:r>
              <a:rPr lang="hu-HU" sz="1800" kern="0" dirty="0" err="1">
                <a:solidFill>
                  <a:srgbClr val="333399"/>
                </a:solidFill>
                <a:effectLst>
                  <a:outerShdw blurRad="38100" dist="38100" dir="2700000" algn="tl">
                    <a:srgbClr val="C0C0C0"/>
                  </a:outerShdw>
                </a:effectLst>
                <a:cs typeface="Arial"/>
              </a:rPr>
              <a:t>Vascular</a:t>
            </a:r>
            <a:r>
              <a:rPr lang="hu-HU" sz="1800" kern="0" dirty="0">
                <a:solidFill>
                  <a:srgbClr val="333399"/>
                </a:solidFill>
                <a:effectLst>
                  <a:outerShdw blurRad="38100" dist="38100" dir="2700000" algn="tl">
                    <a:srgbClr val="C0C0C0"/>
                  </a:outerShdw>
                </a:effectLst>
                <a:cs typeface="Arial"/>
              </a:rPr>
              <a:t> Center of Semmelweis University, </a:t>
            </a:r>
            <a:r>
              <a:rPr lang="hu-HU" sz="1800" kern="0" dirty="0" smtClean="0">
                <a:solidFill>
                  <a:srgbClr val="333399"/>
                </a:solidFill>
                <a:effectLst>
                  <a:outerShdw blurRad="38100" dist="38100" dir="2700000" algn="tl">
                    <a:srgbClr val="C0C0C0"/>
                  </a:outerShdw>
                </a:effectLst>
                <a:cs typeface="Arial"/>
              </a:rPr>
              <a:t>Budapest</a:t>
            </a:r>
          </a:p>
          <a:p>
            <a:pPr marR="64008" lvl="0" eaLnBrk="0" hangingPunct="0">
              <a:spcBef>
                <a:spcPts val="400"/>
              </a:spcBef>
              <a:buClr>
                <a:srgbClr val="2DA2BF"/>
              </a:buClr>
              <a:buSzPct val="68000"/>
              <a:defRPr/>
            </a:pPr>
            <a:r>
              <a:rPr lang="hu-HU" kern="0" dirty="0" err="1" smtClean="0">
                <a:solidFill>
                  <a:srgbClr val="333399"/>
                </a:solidFill>
                <a:effectLst>
                  <a:outerShdw blurRad="38100" dist="38100" dir="2700000" algn="tl">
                    <a:srgbClr val="C0C0C0"/>
                  </a:outerShdw>
                </a:effectLst>
                <a:cs typeface="Arial"/>
              </a:rPr>
              <a:t>Member</a:t>
            </a:r>
            <a:r>
              <a:rPr lang="hu-HU" kern="0" dirty="0" smtClean="0">
                <a:solidFill>
                  <a:srgbClr val="333399"/>
                </a:solidFill>
                <a:effectLst>
                  <a:outerShdw blurRad="38100" dist="38100" dir="2700000" algn="tl">
                    <a:srgbClr val="C0C0C0"/>
                  </a:outerShdw>
                </a:effectLst>
                <a:cs typeface="Arial"/>
              </a:rPr>
              <a:t> of </a:t>
            </a:r>
            <a:r>
              <a:rPr lang="hu-HU" kern="0" dirty="0" err="1" smtClean="0">
                <a:solidFill>
                  <a:srgbClr val="333399"/>
                </a:solidFill>
                <a:effectLst>
                  <a:outerShdw blurRad="38100" dist="38100" dir="2700000" algn="tl">
                    <a:srgbClr val="C0C0C0"/>
                  </a:outerShdw>
                </a:effectLst>
                <a:cs typeface="Arial"/>
              </a:rPr>
              <a:t>the</a:t>
            </a:r>
            <a:r>
              <a:rPr lang="hu-HU" kern="0" dirty="0" smtClean="0">
                <a:solidFill>
                  <a:srgbClr val="333399"/>
                </a:solidFill>
                <a:effectLst>
                  <a:outerShdw blurRad="38100" dist="38100" dir="2700000" algn="tl">
                    <a:srgbClr val="C0C0C0"/>
                  </a:outerShdw>
                </a:effectLst>
                <a:cs typeface="Arial"/>
              </a:rPr>
              <a:t> </a:t>
            </a:r>
            <a:r>
              <a:rPr lang="hu-HU" kern="0" dirty="0" err="1" smtClean="0">
                <a:solidFill>
                  <a:srgbClr val="333399"/>
                </a:solidFill>
                <a:effectLst>
                  <a:outerShdw blurRad="38100" dist="38100" dir="2700000" algn="tl">
                    <a:srgbClr val="C0C0C0"/>
                  </a:outerShdw>
                </a:effectLst>
                <a:cs typeface="Arial"/>
              </a:rPr>
              <a:t>Guideline-Committee</a:t>
            </a:r>
            <a:r>
              <a:rPr lang="hu-HU" kern="0" dirty="0" smtClean="0">
                <a:solidFill>
                  <a:srgbClr val="333399"/>
                </a:solidFill>
                <a:effectLst>
                  <a:outerShdw blurRad="38100" dist="38100" dir="2700000" algn="tl">
                    <a:srgbClr val="C0C0C0"/>
                  </a:outerShdw>
                </a:effectLst>
                <a:cs typeface="Arial"/>
              </a:rPr>
              <a:t> </a:t>
            </a:r>
            <a:br>
              <a:rPr lang="hu-HU" kern="0" dirty="0" smtClean="0">
                <a:solidFill>
                  <a:srgbClr val="333399"/>
                </a:solidFill>
                <a:effectLst>
                  <a:outerShdw blurRad="38100" dist="38100" dir="2700000" algn="tl">
                    <a:srgbClr val="C0C0C0"/>
                  </a:outerShdw>
                </a:effectLst>
                <a:cs typeface="Arial"/>
              </a:rPr>
            </a:br>
            <a:r>
              <a:rPr lang="hu-HU" kern="0" dirty="0" smtClean="0">
                <a:solidFill>
                  <a:srgbClr val="333399"/>
                </a:solidFill>
                <a:effectLst>
                  <a:outerShdw blurRad="38100" dist="38100" dir="2700000" algn="tl">
                    <a:srgbClr val="C0C0C0"/>
                  </a:outerShdw>
                </a:effectLst>
                <a:cs typeface="Arial"/>
              </a:rPr>
              <a:t>of </a:t>
            </a:r>
            <a:r>
              <a:rPr lang="hu-HU" kern="0" dirty="0" err="1" smtClean="0">
                <a:solidFill>
                  <a:srgbClr val="333399"/>
                </a:solidFill>
                <a:effectLst>
                  <a:outerShdw blurRad="38100" dist="38100" dir="2700000" algn="tl">
                    <a:srgbClr val="C0C0C0"/>
                  </a:outerShdw>
                </a:effectLst>
                <a:cs typeface="Arial"/>
              </a:rPr>
              <a:t>the</a:t>
            </a:r>
            <a:r>
              <a:rPr lang="hu-HU" kern="0" dirty="0" smtClean="0">
                <a:solidFill>
                  <a:srgbClr val="333399"/>
                </a:solidFill>
                <a:effectLst>
                  <a:outerShdw blurRad="38100" dist="38100" dir="2700000" algn="tl">
                    <a:srgbClr val="C0C0C0"/>
                  </a:outerShdw>
                </a:effectLst>
                <a:cs typeface="Arial"/>
              </a:rPr>
              <a:t> European Society of </a:t>
            </a:r>
            <a:r>
              <a:rPr lang="hu-HU" kern="0" dirty="0" err="1" smtClean="0">
                <a:solidFill>
                  <a:srgbClr val="333399"/>
                </a:solidFill>
                <a:effectLst>
                  <a:outerShdw blurRad="38100" dist="38100" dir="2700000" algn="tl">
                    <a:srgbClr val="C0C0C0"/>
                  </a:outerShdw>
                </a:effectLst>
                <a:cs typeface="Arial"/>
              </a:rPr>
              <a:t>Cardiology</a:t>
            </a:r>
            <a:endParaRPr lang="hu-HU" sz="1800" kern="0" dirty="0">
              <a:solidFill>
                <a:srgbClr val="333399"/>
              </a:solidFill>
              <a:effectLst>
                <a:outerShdw blurRad="38100" dist="38100" dir="2700000" algn="tl">
                  <a:srgbClr val="C0C0C0"/>
                </a:outerShdw>
              </a:effectLst>
              <a:cs typeface="Arial"/>
            </a:endParaRPr>
          </a:p>
        </p:txBody>
      </p:sp>
      <p:sp>
        <p:nvSpPr>
          <p:cNvPr id="4" name="Cím 3"/>
          <p:cNvSpPr>
            <a:spLocks noGrp="1"/>
          </p:cNvSpPr>
          <p:nvPr>
            <p:ph type="title"/>
          </p:nvPr>
        </p:nvSpPr>
        <p:spPr/>
        <p:txBody>
          <a:bodyPr>
            <a:normAutofit fontScale="90000"/>
          </a:bodyPr>
          <a:lstStyle/>
          <a:p>
            <a:r>
              <a:rPr lang="hu-HU" b="1" dirty="0" err="1">
                <a:cs typeface="Arial"/>
              </a:rPr>
              <a:t>Cardiac</a:t>
            </a:r>
            <a:r>
              <a:rPr lang="hu-HU" b="1" dirty="0">
                <a:cs typeface="Arial"/>
              </a:rPr>
              <a:t> </a:t>
            </a:r>
            <a:r>
              <a:rPr lang="hu-HU" b="1" dirty="0" err="1">
                <a:cs typeface="Arial"/>
              </a:rPr>
              <a:t>resynchronization</a:t>
            </a:r>
            <a:r>
              <a:rPr lang="hu-HU" b="1" dirty="0">
                <a:cs typeface="Arial"/>
              </a:rPr>
              <a:t> </a:t>
            </a:r>
            <a:r>
              <a:rPr lang="hu-HU" b="1" dirty="0" err="1">
                <a:cs typeface="Arial"/>
              </a:rPr>
              <a:t>therapy</a:t>
            </a:r>
            <a:r>
              <a:rPr lang="hu-HU" b="1" dirty="0">
                <a:cs typeface="Arial"/>
              </a:rPr>
              <a:t> </a:t>
            </a:r>
            <a:r>
              <a:rPr lang="hu-HU" b="1" dirty="0" err="1">
                <a:cs typeface="Arial"/>
              </a:rPr>
              <a:t>for</a:t>
            </a:r>
            <a:r>
              <a:rPr lang="hu-HU" b="1" dirty="0">
                <a:cs typeface="Arial"/>
              </a:rPr>
              <a:t> </a:t>
            </a:r>
            <a:r>
              <a:rPr lang="hu-HU" b="1" dirty="0" err="1">
                <a:cs typeface="Arial"/>
              </a:rPr>
              <a:t>heart</a:t>
            </a:r>
            <a:r>
              <a:rPr lang="hu-HU" b="1" dirty="0">
                <a:cs typeface="Arial"/>
              </a:rPr>
              <a:t> </a:t>
            </a:r>
            <a:r>
              <a:rPr lang="hu-HU" b="1" dirty="0" err="1">
                <a:cs typeface="Arial"/>
              </a:rPr>
              <a:t>failure</a:t>
            </a:r>
            <a:endParaRPr lang="hu-HU" dirty="0"/>
          </a:p>
        </p:txBody>
      </p:sp>
      <p:sp>
        <p:nvSpPr>
          <p:cNvPr id="7" name="Szöveg helye 6"/>
          <p:cNvSpPr>
            <a:spLocks noGrp="1"/>
          </p:cNvSpPr>
          <p:nvPr>
            <p:ph type="body" sz="quarter" idx="16"/>
          </p:nvPr>
        </p:nvSpPr>
        <p:spPr/>
        <p:txBody>
          <a:bodyPr/>
          <a:lstStyle/>
          <a:p>
            <a:r>
              <a:rPr lang="hu-HU" dirty="0" smtClean="0"/>
              <a:t>25 </a:t>
            </a:r>
            <a:r>
              <a:rPr lang="hu-HU" dirty="0" err="1" smtClean="0"/>
              <a:t>September</a:t>
            </a:r>
            <a:r>
              <a:rPr lang="hu-HU" dirty="0" smtClean="0"/>
              <a:t> 2019</a:t>
            </a:r>
            <a:endParaRPr lang="hu-HU" dirty="0"/>
          </a:p>
        </p:txBody>
      </p:sp>
    </p:spTree>
    <p:extLst>
      <p:ext uri="{BB962C8B-B14F-4D97-AF65-F5344CB8AC3E}">
        <p14:creationId xmlns:p14="http://schemas.microsoft.com/office/powerpoint/2010/main" val="34021251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a:bodyPr>
          <a:lstStyle/>
          <a:p>
            <a:pPr algn="l"/>
            <a:r>
              <a:rPr lang="hu-HU" sz="3600" b="1" dirty="0"/>
              <a:t>Long </a:t>
            </a:r>
            <a:r>
              <a:rPr lang="hu-HU" sz="3600" b="1" dirty="0" err="1"/>
              <a:t>term</a:t>
            </a:r>
            <a:r>
              <a:rPr lang="hu-HU" sz="3600" b="1" dirty="0"/>
              <a:t> </a:t>
            </a:r>
            <a:r>
              <a:rPr lang="hu-HU" sz="3600" b="1" dirty="0" err="1"/>
              <a:t>survival</a:t>
            </a:r>
            <a:r>
              <a:rPr lang="hu-HU" sz="3600" b="1" dirty="0"/>
              <a:t> </a:t>
            </a:r>
            <a:r>
              <a:rPr lang="hu-HU" sz="3600" b="1" dirty="0" err="1"/>
              <a:t>with</a:t>
            </a:r>
            <a:r>
              <a:rPr lang="hu-HU" sz="3600" b="1" dirty="0"/>
              <a:t> CRT in LBBB</a:t>
            </a:r>
            <a:br>
              <a:rPr lang="hu-HU" sz="3600" b="1" dirty="0"/>
            </a:br>
            <a:r>
              <a:rPr lang="hu-HU" sz="3200" dirty="0"/>
              <a:t>MADIT CRT </a:t>
            </a:r>
            <a:r>
              <a:rPr lang="hu-HU" sz="3200" dirty="0" err="1"/>
              <a:t>Phase</a:t>
            </a:r>
            <a:r>
              <a:rPr lang="hu-HU" sz="3200" dirty="0"/>
              <a:t> 2</a:t>
            </a:r>
            <a:endParaRPr lang="en-GB" sz="3600" dirty="0"/>
          </a:p>
        </p:txBody>
      </p:sp>
      <p:sp>
        <p:nvSpPr>
          <p:cNvPr id="4" name="Rectangle 7"/>
          <p:cNvSpPr/>
          <p:nvPr/>
        </p:nvSpPr>
        <p:spPr>
          <a:xfrm>
            <a:off x="6135434" y="5848997"/>
            <a:ext cx="3008566" cy="230832"/>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hu-HU" sz="900" i="0" u="none" strike="noStrike" kern="1200" cap="none" spc="0" normalizeH="0" baseline="0" noProof="0" dirty="0" smtClean="0">
                <a:ln>
                  <a:noFill/>
                </a:ln>
                <a:solidFill>
                  <a:srgbClr val="000000"/>
                </a:solidFill>
                <a:effectLst/>
                <a:uLnTx/>
                <a:uFillTx/>
                <a:latin typeface="Arial" charset="0"/>
                <a:ea typeface="+mn-ea"/>
                <a:cs typeface="+mn-cs"/>
              </a:rPr>
              <a:t>Goldenberg et al. </a:t>
            </a:r>
            <a:r>
              <a:rPr kumimoji="0" lang="en-US" sz="900" i="0" u="none" strike="noStrike" kern="1200" cap="none" spc="0" normalizeH="0" baseline="0" noProof="0" dirty="0" smtClean="0">
                <a:ln>
                  <a:noFill/>
                </a:ln>
                <a:solidFill>
                  <a:srgbClr val="000000"/>
                </a:solidFill>
                <a:effectLst/>
                <a:uLnTx/>
                <a:uFillTx/>
                <a:latin typeface="Arial" charset="0"/>
                <a:ea typeface="+mn-ea"/>
                <a:cs typeface="+mn-cs"/>
              </a:rPr>
              <a:t>N Engl J Med 2014;</a:t>
            </a:r>
            <a:r>
              <a:rPr kumimoji="0" lang="hu-HU" sz="900" i="0" u="none" strike="noStrike" kern="1200" cap="none" spc="0" normalizeH="0" baseline="0" noProof="0" dirty="0" smtClean="0">
                <a:ln>
                  <a:noFill/>
                </a:ln>
                <a:solidFill>
                  <a:srgbClr val="000000"/>
                </a:solidFill>
                <a:effectLst/>
                <a:uLnTx/>
                <a:uFillTx/>
                <a:latin typeface="Arial" charset="0"/>
                <a:ea typeface="+mn-ea"/>
                <a:cs typeface="+mn-cs"/>
              </a:rPr>
              <a:t> </a:t>
            </a:r>
            <a:r>
              <a:rPr kumimoji="0" lang="en-US" sz="900" i="0" u="none" strike="noStrike" kern="1200" cap="none" spc="0" normalizeH="0" baseline="0" noProof="0" dirty="0" smtClean="0">
                <a:ln>
                  <a:noFill/>
                </a:ln>
                <a:solidFill>
                  <a:srgbClr val="000000"/>
                </a:solidFill>
                <a:effectLst/>
                <a:uLnTx/>
                <a:uFillTx/>
                <a:latin typeface="Arial" charset="0"/>
                <a:ea typeface="+mn-ea"/>
                <a:cs typeface="+mn-cs"/>
              </a:rPr>
              <a:t>370:</a:t>
            </a:r>
            <a:r>
              <a:rPr kumimoji="0" lang="hu-HU" sz="900" i="0" u="none" strike="noStrike" kern="1200" cap="none" spc="0" normalizeH="0" baseline="0" noProof="0" dirty="0" smtClean="0">
                <a:ln>
                  <a:noFill/>
                </a:ln>
                <a:solidFill>
                  <a:srgbClr val="000000"/>
                </a:solidFill>
                <a:effectLst/>
                <a:uLnTx/>
                <a:uFillTx/>
                <a:latin typeface="Arial" charset="0"/>
                <a:ea typeface="+mn-ea"/>
                <a:cs typeface="+mn-cs"/>
              </a:rPr>
              <a:t> </a:t>
            </a:r>
            <a:r>
              <a:rPr kumimoji="0" lang="en-US" sz="900" i="0" u="none" strike="noStrike" kern="1200" cap="none" spc="0" normalizeH="0" baseline="0" noProof="0" dirty="0" smtClean="0">
                <a:ln>
                  <a:noFill/>
                </a:ln>
                <a:solidFill>
                  <a:srgbClr val="000000"/>
                </a:solidFill>
                <a:effectLst/>
                <a:uLnTx/>
                <a:uFillTx/>
                <a:latin typeface="Arial" charset="0"/>
                <a:ea typeface="+mn-ea"/>
                <a:cs typeface="+mn-cs"/>
              </a:rPr>
              <a:t>1694-701.</a:t>
            </a:r>
            <a:endParaRPr kumimoji="0" lang="en-US" sz="900" i="0" u="none" strike="noStrike" kern="1200" cap="none" spc="0" normalizeH="0" baseline="0" noProof="0" dirty="0">
              <a:ln>
                <a:noFill/>
              </a:ln>
              <a:solidFill>
                <a:srgbClr val="000000"/>
              </a:solidFill>
              <a:effectLst/>
              <a:uLnTx/>
              <a:uFillTx/>
              <a:latin typeface="Arial" charset="0"/>
              <a:ea typeface="+mn-ea"/>
              <a:cs typeface="+mn-cs"/>
            </a:endParaRPr>
          </a:p>
        </p:txBody>
      </p:sp>
      <p:pic>
        <p:nvPicPr>
          <p:cNvPr id="5" name="Picture 2"/>
          <p:cNvPicPr>
            <a:picLocks noChangeAspect="1" noChangeArrowheads="1"/>
          </p:cNvPicPr>
          <p:nvPr/>
        </p:nvPicPr>
        <p:blipFill>
          <a:blip r:embed="rId2" cstate="print"/>
          <a:srcRect/>
          <a:stretch>
            <a:fillRect/>
          </a:stretch>
        </p:blipFill>
        <p:spPr bwMode="auto">
          <a:xfrm>
            <a:off x="599666" y="1566113"/>
            <a:ext cx="5675282" cy="4134409"/>
          </a:xfrm>
          <a:prstGeom prst="rect">
            <a:avLst/>
          </a:prstGeom>
          <a:noFill/>
          <a:ln w="9525">
            <a:noFill/>
            <a:miter lim="800000"/>
            <a:headEnd/>
            <a:tailEnd/>
          </a:ln>
        </p:spPr>
      </p:pic>
      <p:sp>
        <p:nvSpPr>
          <p:cNvPr id="6" name="Rectangle 8"/>
          <p:cNvSpPr/>
          <p:nvPr/>
        </p:nvSpPr>
        <p:spPr>
          <a:xfrm>
            <a:off x="6135434" y="1988840"/>
            <a:ext cx="2869052" cy="1015663"/>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hu-HU" sz="2000" b="1" i="0" u="none" strike="noStrike" kern="1200" cap="none" spc="0" normalizeH="0" baseline="0" noProof="0" dirty="0" smtClean="0">
                <a:ln>
                  <a:noFill/>
                </a:ln>
                <a:solidFill>
                  <a:srgbClr val="000000"/>
                </a:solidFill>
                <a:effectLst/>
                <a:uLnTx/>
                <a:uFillTx/>
                <a:latin typeface="Arial" charset="0"/>
                <a:ea typeface="+mn-ea"/>
                <a:cs typeface="+mn-cs"/>
              </a:rPr>
              <a:t>CRT-D superior vs. ICD </a:t>
            </a:r>
            <a:r>
              <a:rPr kumimoji="0" lang="hu-HU" sz="2000" b="1" i="0" u="none" strike="noStrike" kern="1200" cap="none" spc="0" normalizeH="0" baseline="0" noProof="0" dirty="0" err="1" smtClean="0">
                <a:ln>
                  <a:noFill/>
                </a:ln>
                <a:solidFill>
                  <a:srgbClr val="000000"/>
                </a:solidFill>
                <a:effectLst/>
                <a:uLnTx/>
                <a:uFillTx/>
                <a:latin typeface="Arial" charset="0"/>
                <a:ea typeface="+mn-ea"/>
                <a:cs typeface="+mn-cs"/>
              </a:rPr>
              <a:t>in</a:t>
            </a:r>
            <a:r>
              <a:rPr kumimoji="0" lang="hu-HU" sz="2000" b="1" i="0" u="none" strike="noStrike" kern="1200" cap="none" spc="0" normalizeH="0" baseline="0" noProof="0" dirty="0" smtClean="0">
                <a:ln>
                  <a:noFill/>
                </a:ln>
                <a:solidFill>
                  <a:srgbClr val="000000"/>
                </a:solidFill>
                <a:effectLst/>
                <a:uLnTx/>
                <a:uFillTx/>
                <a:latin typeface="Arial" charset="0"/>
                <a:ea typeface="+mn-ea"/>
                <a:cs typeface="+mn-cs"/>
              </a:rPr>
              <a:t> LBBB </a:t>
            </a:r>
            <a:r>
              <a:rPr kumimoji="0" lang="hu-HU" sz="2000" b="1" i="0" u="none" strike="noStrike" kern="1200" cap="none" spc="0" normalizeH="0" baseline="0" noProof="0" dirty="0" err="1" smtClean="0">
                <a:ln>
                  <a:noFill/>
                </a:ln>
                <a:solidFill>
                  <a:srgbClr val="000000"/>
                </a:solidFill>
                <a:effectLst/>
                <a:uLnTx/>
                <a:uFillTx/>
                <a:latin typeface="Arial" charset="0"/>
                <a:ea typeface="+mn-ea"/>
                <a:cs typeface="+mn-cs"/>
              </a:rPr>
              <a:t>with</a:t>
            </a:r>
            <a:r>
              <a:rPr kumimoji="0" lang="hu-HU" sz="2000" b="1" i="0" u="none" strike="noStrike" kern="1200" cap="none" spc="0" normalizeH="0" baseline="0" noProof="0" dirty="0" smtClean="0">
                <a:ln>
                  <a:noFill/>
                </a:ln>
                <a:solidFill>
                  <a:srgbClr val="000000"/>
                </a:solidFill>
                <a:effectLst/>
                <a:uLnTx/>
                <a:uFillTx/>
                <a:latin typeface="Arial" charset="0"/>
                <a:ea typeface="+mn-ea"/>
                <a:cs typeface="+mn-cs"/>
              </a:rPr>
              <a:t> </a:t>
            </a:r>
            <a:r>
              <a:rPr kumimoji="0" lang="hu-HU" sz="2000" b="1" i="0" u="none" strike="noStrike" kern="1200" cap="none" spc="0" normalizeH="0" baseline="0" noProof="0" dirty="0" err="1" smtClean="0">
                <a:ln>
                  <a:noFill/>
                </a:ln>
                <a:solidFill>
                  <a:srgbClr val="000000"/>
                </a:solidFill>
                <a:effectLst/>
                <a:uLnTx/>
                <a:uFillTx/>
                <a:latin typeface="Arial" charset="0"/>
                <a:ea typeface="+mn-ea"/>
                <a:cs typeface="+mn-cs"/>
              </a:rPr>
              <a:t>mild</a:t>
            </a:r>
            <a:r>
              <a:rPr kumimoji="0" lang="hu-HU" sz="2000" b="1" i="0" u="none" strike="noStrike" kern="1200" cap="none" spc="0" normalizeH="0" baseline="0" noProof="0" dirty="0" smtClean="0">
                <a:ln>
                  <a:noFill/>
                </a:ln>
                <a:solidFill>
                  <a:srgbClr val="000000"/>
                </a:solidFill>
                <a:effectLst/>
                <a:uLnTx/>
                <a:uFillTx/>
                <a:latin typeface="Arial" charset="0"/>
                <a:ea typeface="+mn-ea"/>
                <a:cs typeface="+mn-cs"/>
              </a:rPr>
              <a:t/>
            </a:r>
            <a:br>
              <a:rPr kumimoji="0" lang="hu-HU" sz="2000" b="1" i="0" u="none" strike="noStrike" kern="1200" cap="none" spc="0" normalizeH="0" baseline="0" noProof="0" dirty="0" smtClean="0">
                <a:ln>
                  <a:noFill/>
                </a:ln>
                <a:solidFill>
                  <a:srgbClr val="000000"/>
                </a:solidFill>
                <a:effectLst/>
                <a:uLnTx/>
                <a:uFillTx/>
                <a:latin typeface="Arial" charset="0"/>
                <a:ea typeface="+mn-ea"/>
                <a:cs typeface="+mn-cs"/>
              </a:rPr>
            </a:br>
            <a:r>
              <a:rPr kumimoji="0" lang="hu-HU" sz="2000" b="1" i="0" u="none" strike="noStrike" kern="1200" cap="none" spc="0" normalizeH="0" baseline="0" noProof="0" dirty="0" smtClean="0">
                <a:ln>
                  <a:noFill/>
                </a:ln>
                <a:solidFill>
                  <a:srgbClr val="000000"/>
                </a:solidFill>
                <a:effectLst/>
                <a:uLnTx/>
                <a:uFillTx/>
                <a:latin typeface="Arial" charset="0"/>
                <a:ea typeface="+mn-ea"/>
                <a:cs typeface="+mn-cs"/>
              </a:rPr>
              <a:t>HF </a:t>
            </a:r>
            <a:r>
              <a:rPr kumimoji="0" lang="hu-HU" sz="2000" b="1" i="0" u="none" strike="noStrike" kern="1200" cap="none" spc="0" normalizeH="0" baseline="0" noProof="0" dirty="0" err="1" smtClean="0">
                <a:ln>
                  <a:noFill/>
                </a:ln>
                <a:solidFill>
                  <a:srgbClr val="000000"/>
                </a:solidFill>
                <a:effectLst/>
                <a:uLnTx/>
                <a:uFillTx/>
                <a:latin typeface="Arial" charset="0"/>
                <a:ea typeface="+mn-ea"/>
                <a:cs typeface="+mn-cs"/>
              </a:rPr>
              <a:t>symptoms</a:t>
            </a:r>
            <a:endParaRPr kumimoji="0" lang="en-US" sz="2000" b="1" i="0" u="none" strike="noStrike" kern="1200" cap="none" spc="0" normalizeH="0" baseline="0" noProof="0" dirty="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150943419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57200" y="274638"/>
            <a:ext cx="9083352" cy="1143000"/>
          </a:xfrm>
        </p:spPr>
        <p:txBody>
          <a:bodyPr>
            <a:normAutofit/>
          </a:bodyPr>
          <a:lstStyle/>
          <a:p>
            <a:pPr algn="l"/>
            <a:r>
              <a:rPr lang="hu-HU" sz="3600" b="1" dirty="0"/>
              <a:t>Long </a:t>
            </a:r>
            <a:r>
              <a:rPr lang="hu-HU" sz="3600" b="1" dirty="0" err="1"/>
              <a:t>term</a:t>
            </a:r>
            <a:r>
              <a:rPr lang="hu-HU" sz="3600" b="1" dirty="0"/>
              <a:t> </a:t>
            </a:r>
            <a:r>
              <a:rPr lang="hu-HU" sz="3600" b="1" dirty="0" err="1"/>
              <a:t>survival</a:t>
            </a:r>
            <a:r>
              <a:rPr lang="hu-HU" sz="3600" b="1" dirty="0"/>
              <a:t> </a:t>
            </a:r>
            <a:r>
              <a:rPr lang="hu-HU" sz="3600" b="1" dirty="0" err="1"/>
              <a:t>with</a:t>
            </a:r>
            <a:r>
              <a:rPr lang="hu-HU" sz="3600" b="1" dirty="0"/>
              <a:t> CRT in </a:t>
            </a:r>
            <a:r>
              <a:rPr lang="hu-HU" sz="3600" b="1" dirty="0" smtClean="0"/>
              <a:t>non-LBBB</a:t>
            </a:r>
            <a:br>
              <a:rPr lang="hu-HU" sz="3600" b="1" dirty="0" smtClean="0"/>
            </a:br>
            <a:r>
              <a:rPr lang="hu-HU" sz="3200" dirty="0" smtClean="0"/>
              <a:t>MADIT </a:t>
            </a:r>
            <a:r>
              <a:rPr lang="hu-HU" sz="3200" dirty="0"/>
              <a:t>CRT </a:t>
            </a:r>
            <a:r>
              <a:rPr lang="hu-HU" sz="3200" dirty="0" err="1"/>
              <a:t>Phase</a:t>
            </a:r>
            <a:r>
              <a:rPr lang="hu-HU" sz="3200" dirty="0"/>
              <a:t> 2</a:t>
            </a:r>
            <a:endParaRPr lang="en-GB" sz="4000" dirty="0"/>
          </a:p>
        </p:txBody>
      </p:sp>
      <p:sp>
        <p:nvSpPr>
          <p:cNvPr id="4" name="Rectangle 7"/>
          <p:cNvSpPr/>
          <p:nvPr/>
        </p:nvSpPr>
        <p:spPr>
          <a:xfrm>
            <a:off x="6228184" y="5877272"/>
            <a:ext cx="2987824" cy="230832"/>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hu-HU" sz="900" i="0" u="none" strike="noStrike" kern="1200" cap="none" spc="0" normalizeH="0" baseline="0" noProof="0" dirty="0" smtClean="0">
                <a:ln>
                  <a:noFill/>
                </a:ln>
                <a:solidFill>
                  <a:srgbClr val="000000"/>
                </a:solidFill>
                <a:effectLst/>
                <a:uLnTx/>
                <a:uFillTx/>
                <a:latin typeface="Arial" charset="0"/>
                <a:ea typeface="+mn-ea"/>
                <a:cs typeface="+mn-cs"/>
              </a:rPr>
              <a:t>Goldenberg et al. </a:t>
            </a:r>
            <a:r>
              <a:rPr kumimoji="0" lang="en-US" sz="900" i="0" u="none" strike="noStrike" kern="1200" cap="none" spc="0" normalizeH="0" baseline="0" noProof="0" dirty="0" smtClean="0">
                <a:ln>
                  <a:noFill/>
                </a:ln>
                <a:solidFill>
                  <a:srgbClr val="000000"/>
                </a:solidFill>
                <a:effectLst/>
                <a:uLnTx/>
                <a:uFillTx/>
                <a:latin typeface="Arial" charset="0"/>
                <a:ea typeface="+mn-ea"/>
                <a:cs typeface="+mn-cs"/>
              </a:rPr>
              <a:t>N Engl J Med 2014;</a:t>
            </a:r>
            <a:r>
              <a:rPr kumimoji="0" lang="hu-HU" sz="900" i="0" u="none" strike="noStrike" kern="1200" cap="none" spc="0" normalizeH="0" baseline="0" noProof="0" dirty="0" smtClean="0">
                <a:ln>
                  <a:noFill/>
                </a:ln>
                <a:solidFill>
                  <a:srgbClr val="000000"/>
                </a:solidFill>
                <a:effectLst/>
                <a:uLnTx/>
                <a:uFillTx/>
                <a:latin typeface="Arial" charset="0"/>
                <a:ea typeface="+mn-ea"/>
                <a:cs typeface="+mn-cs"/>
              </a:rPr>
              <a:t> </a:t>
            </a:r>
            <a:r>
              <a:rPr kumimoji="0" lang="en-US" sz="900" i="0" u="none" strike="noStrike" kern="1200" cap="none" spc="0" normalizeH="0" baseline="0" noProof="0" dirty="0" smtClean="0">
                <a:ln>
                  <a:noFill/>
                </a:ln>
                <a:solidFill>
                  <a:srgbClr val="000000"/>
                </a:solidFill>
                <a:effectLst/>
                <a:uLnTx/>
                <a:uFillTx/>
                <a:latin typeface="Arial" charset="0"/>
                <a:ea typeface="+mn-ea"/>
                <a:cs typeface="+mn-cs"/>
              </a:rPr>
              <a:t>370:</a:t>
            </a:r>
            <a:r>
              <a:rPr kumimoji="0" lang="hu-HU" sz="900" i="0" u="none" strike="noStrike" kern="1200" cap="none" spc="0" normalizeH="0" baseline="0" noProof="0" dirty="0" smtClean="0">
                <a:ln>
                  <a:noFill/>
                </a:ln>
                <a:solidFill>
                  <a:srgbClr val="000000"/>
                </a:solidFill>
                <a:effectLst/>
                <a:uLnTx/>
                <a:uFillTx/>
                <a:latin typeface="Arial" charset="0"/>
                <a:ea typeface="+mn-ea"/>
                <a:cs typeface="+mn-cs"/>
              </a:rPr>
              <a:t> </a:t>
            </a:r>
            <a:r>
              <a:rPr kumimoji="0" lang="en-US" sz="900" i="0" u="none" strike="noStrike" kern="1200" cap="none" spc="0" normalizeH="0" baseline="0" noProof="0" dirty="0" smtClean="0">
                <a:ln>
                  <a:noFill/>
                </a:ln>
                <a:solidFill>
                  <a:srgbClr val="000000"/>
                </a:solidFill>
                <a:effectLst/>
                <a:uLnTx/>
                <a:uFillTx/>
                <a:latin typeface="Arial" charset="0"/>
                <a:ea typeface="+mn-ea"/>
                <a:cs typeface="+mn-cs"/>
              </a:rPr>
              <a:t>1694-701.</a:t>
            </a:r>
            <a:endParaRPr kumimoji="0" lang="en-US" sz="900" i="0" u="none" strike="noStrike" kern="1200" cap="none" spc="0" normalizeH="0" baseline="0" noProof="0" dirty="0">
              <a:ln>
                <a:noFill/>
              </a:ln>
              <a:solidFill>
                <a:srgbClr val="000000"/>
              </a:solidFill>
              <a:effectLst/>
              <a:uLnTx/>
              <a:uFillTx/>
              <a:latin typeface="Arial" charset="0"/>
              <a:ea typeface="+mn-ea"/>
              <a:cs typeface="+mn-cs"/>
            </a:endParaRPr>
          </a:p>
        </p:txBody>
      </p:sp>
      <p:pic>
        <p:nvPicPr>
          <p:cNvPr id="5" name="Picture 2"/>
          <p:cNvPicPr>
            <a:picLocks noChangeAspect="1" noChangeArrowheads="1"/>
          </p:cNvPicPr>
          <p:nvPr/>
        </p:nvPicPr>
        <p:blipFill>
          <a:blip r:embed="rId2" cstate="print"/>
          <a:srcRect/>
          <a:stretch>
            <a:fillRect/>
          </a:stretch>
        </p:blipFill>
        <p:spPr bwMode="auto">
          <a:xfrm>
            <a:off x="539552" y="1388116"/>
            <a:ext cx="5904656" cy="4362996"/>
          </a:xfrm>
          <a:prstGeom prst="rect">
            <a:avLst/>
          </a:prstGeom>
          <a:noFill/>
          <a:ln w="9525">
            <a:noFill/>
            <a:miter lim="800000"/>
            <a:headEnd/>
            <a:tailEnd/>
          </a:ln>
        </p:spPr>
      </p:pic>
      <p:sp>
        <p:nvSpPr>
          <p:cNvPr id="6" name="Rectangle 5"/>
          <p:cNvSpPr/>
          <p:nvPr/>
        </p:nvSpPr>
        <p:spPr>
          <a:xfrm>
            <a:off x="6695728" y="1999954"/>
            <a:ext cx="2448272" cy="1569660"/>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hu-HU" sz="2400" b="1" i="0" u="none" strike="noStrike" kern="1200" cap="none" spc="0" normalizeH="0" baseline="0" noProof="0" dirty="0" smtClean="0">
                <a:ln>
                  <a:noFill/>
                </a:ln>
                <a:solidFill>
                  <a:srgbClr val="000000"/>
                </a:solidFill>
                <a:effectLst/>
                <a:uLnTx/>
                <a:uFillTx/>
                <a:latin typeface="Arial" charset="0"/>
                <a:ea typeface="+mn-ea"/>
                <a:cs typeface="+mn-cs"/>
              </a:rPr>
              <a:t>CRT-D not superior vs. ICD in non-LBBB</a:t>
            </a:r>
            <a:endParaRPr kumimoji="0" lang="en-US" sz="2400" b="1" i="0" u="none" strike="noStrike" kern="1200" cap="none" spc="0" normalizeH="0" baseline="0" noProof="0" dirty="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300360135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Autofit/>
          </a:bodyPr>
          <a:lstStyle/>
          <a:p>
            <a:pPr algn="l"/>
            <a:r>
              <a:rPr lang="en-US" sz="3600" b="1" dirty="0">
                <a:latin typeface="Arial" charset="0"/>
              </a:rPr>
              <a:t>MADIT-CRT long-term follow-up: </a:t>
            </a:r>
            <a:br>
              <a:rPr lang="en-US" sz="3600" b="1" dirty="0">
                <a:latin typeface="Arial" charset="0"/>
              </a:rPr>
            </a:br>
            <a:r>
              <a:rPr lang="en-US" sz="3600" b="1" dirty="0">
                <a:latin typeface="Arial" charset="0"/>
              </a:rPr>
              <a:t>QRS </a:t>
            </a:r>
            <a:r>
              <a:rPr lang="en-US" sz="4000" b="1" dirty="0">
                <a:solidFill>
                  <a:schemeClr val="tx1"/>
                </a:solidFill>
                <a:latin typeface="Arial" charset="0"/>
              </a:rPr>
              <a:t>morphology</a:t>
            </a:r>
            <a:r>
              <a:rPr lang="en-US" sz="3600" b="1" dirty="0">
                <a:latin typeface="Arial" charset="0"/>
              </a:rPr>
              <a:t> or duration LBBB</a:t>
            </a:r>
            <a:endParaRPr lang="en-GB" sz="3600" b="1" dirty="0"/>
          </a:p>
        </p:txBody>
      </p:sp>
      <p:pic>
        <p:nvPicPr>
          <p:cNvPr id="4" name="Picture 2" descr="Z:\Documents\MADIT-CRT LIFR\Manuscript\Forest_LBBB_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86930" y="1497227"/>
            <a:ext cx="6096000" cy="4572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0"/>
          <p:cNvSpPr txBox="1"/>
          <p:nvPr/>
        </p:nvSpPr>
        <p:spPr>
          <a:xfrm>
            <a:off x="7571134" y="5805264"/>
            <a:ext cx="1572866" cy="230832"/>
          </a:xfrm>
          <a:prstGeom prst="rect">
            <a:avLst/>
          </a:prstGeom>
          <a:noFill/>
        </p:spPr>
        <p:txBody>
          <a:bodyPr wrap="none" rtlCol="0">
            <a:spAutoFit/>
          </a:bodyPr>
          <a:lstStyle/>
          <a:p>
            <a:r>
              <a:rPr lang="en-US" sz="900" dirty="0" smtClean="0"/>
              <a:t>Goldenberg et al, NEJM, 2014</a:t>
            </a:r>
            <a:endParaRPr lang="en-US" sz="900" dirty="0"/>
          </a:p>
        </p:txBody>
      </p:sp>
      <p:sp>
        <p:nvSpPr>
          <p:cNvPr id="6" name="Rounded Rectangle 7"/>
          <p:cNvSpPr/>
          <p:nvPr/>
        </p:nvSpPr>
        <p:spPr bwMode="auto">
          <a:xfrm>
            <a:off x="3284835" y="3488723"/>
            <a:ext cx="1237735" cy="523103"/>
          </a:xfrm>
          <a:prstGeom prst="roundRect">
            <a:avLst/>
          </a:prstGeom>
          <a:noFill/>
          <a:ln w="12700" cap="flat" cmpd="sng" algn="ctr">
            <a:solidFill>
              <a:srgbClr val="FF0000"/>
            </a:solidFill>
            <a:prstDash val="solid"/>
            <a:round/>
            <a:headEnd type="none" w="med" len="med"/>
            <a:tailEnd type="none" w="med" len="med"/>
          </a:ln>
          <a:effectLst/>
        </p:spPr>
        <p:txBody>
          <a:bodyPr/>
          <a:lstStyle/>
          <a:p>
            <a:pPr defTabSz="914400" fontAlgn="auto">
              <a:spcBef>
                <a:spcPts val="0"/>
              </a:spcBef>
              <a:spcAft>
                <a:spcPts val="0"/>
              </a:spcAft>
            </a:pPr>
            <a:endParaRPr lang="en-US">
              <a:solidFill>
                <a:srgbClr val="FFFFFF"/>
              </a:solidFill>
              <a:latin typeface="Arial"/>
              <a:ea typeface="+mn-ea"/>
              <a:cs typeface="+mn-cs"/>
            </a:endParaRPr>
          </a:p>
        </p:txBody>
      </p:sp>
    </p:spTree>
    <p:extLst>
      <p:ext uri="{BB962C8B-B14F-4D97-AF65-F5344CB8AC3E}">
        <p14:creationId xmlns:p14="http://schemas.microsoft.com/office/powerpoint/2010/main" val="256648933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Autofit/>
          </a:bodyPr>
          <a:lstStyle/>
          <a:p>
            <a:pPr algn="l"/>
            <a:r>
              <a:rPr lang="en-US" sz="3200" b="1" dirty="0">
                <a:latin typeface="Arial" charset="0"/>
              </a:rPr>
              <a:t>MADIT-CRT long-term follow-up: </a:t>
            </a:r>
            <a:br>
              <a:rPr lang="en-US" sz="3200" b="1" dirty="0">
                <a:latin typeface="Arial" charset="0"/>
              </a:rPr>
            </a:br>
            <a:r>
              <a:rPr lang="en-US" sz="3200" b="1" dirty="0">
                <a:latin typeface="Arial" charset="0"/>
              </a:rPr>
              <a:t>QRS </a:t>
            </a:r>
            <a:r>
              <a:rPr lang="en-US" sz="3600" b="1" dirty="0">
                <a:solidFill>
                  <a:schemeClr val="tx1"/>
                </a:solidFill>
                <a:latin typeface="Arial" charset="0"/>
              </a:rPr>
              <a:t>morphology</a:t>
            </a:r>
            <a:r>
              <a:rPr lang="en-US" sz="3200" b="1" dirty="0">
                <a:latin typeface="Arial" charset="0"/>
              </a:rPr>
              <a:t> or duration non-LBBB</a:t>
            </a:r>
            <a:endParaRPr lang="en-GB" sz="3200" b="1" dirty="0"/>
          </a:p>
        </p:txBody>
      </p:sp>
      <p:pic>
        <p:nvPicPr>
          <p:cNvPr id="4" name="Picture 2" descr="Z:\Documents\MADIT-CRT LIFR\Manuscript\Forest_NLBBB_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74570" y="1521939"/>
            <a:ext cx="6096000" cy="4572000"/>
          </a:xfrm>
          <a:prstGeom prst="rect">
            <a:avLst/>
          </a:prstGeom>
          <a:noFill/>
          <a:extLst>
            <a:ext uri="{909E8E84-426E-40DD-AFC4-6F175D3DCCD1}">
              <a14:hiddenFill xmlns:a14="http://schemas.microsoft.com/office/drawing/2010/main">
                <a:solidFill>
                  <a:srgbClr val="FFFFFF"/>
                </a:solidFill>
              </a14:hiddenFill>
            </a:ext>
          </a:extLst>
        </p:spPr>
      </p:pic>
      <p:sp>
        <p:nvSpPr>
          <p:cNvPr id="5" name="Rounded Rectangle 7"/>
          <p:cNvSpPr/>
          <p:nvPr/>
        </p:nvSpPr>
        <p:spPr bwMode="auto">
          <a:xfrm>
            <a:off x="3284835" y="3488723"/>
            <a:ext cx="1237735" cy="523103"/>
          </a:xfrm>
          <a:prstGeom prst="roundRect">
            <a:avLst/>
          </a:prstGeom>
          <a:noFill/>
          <a:ln w="12700" cap="flat" cmpd="sng" algn="ctr">
            <a:solidFill>
              <a:srgbClr val="FF0000"/>
            </a:solidFill>
            <a:prstDash val="solid"/>
            <a:round/>
            <a:headEnd type="none" w="med" len="med"/>
            <a:tailEnd type="none" w="med" len="med"/>
          </a:ln>
          <a:effectLst/>
        </p:spPr>
        <p:txBody>
          <a:bodyPr/>
          <a:lstStyle/>
          <a:p>
            <a:pPr defTabSz="914400" fontAlgn="auto">
              <a:spcBef>
                <a:spcPts val="0"/>
              </a:spcBef>
              <a:spcAft>
                <a:spcPts val="0"/>
              </a:spcAft>
            </a:pPr>
            <a:endParaRPr lang="en-US">
              <a:solidFill>
                <a:srgbClr val="FFFFFF"/>
              </a:solidFill>
              <a:latin typeface="Arial"/>
              <a:ea typeface="+mn-ea"/>
              <a:cs typeface="+mn-cs"/>
            </a:endParaRPr>
          </a:p>
        </p:txBody>
      </p:sp>
      <p:sp>
        <p:nvSpPr>
          <p:cNvPr id="6" name="TextBox 10"/>
          <p:cNvSpPr txBox="1"/>
          <p:nvPr/>
        </p:nvSpPr>
        <p:spPr>
          <a:xfrm>
            <a:off x="7573192" y="5863107"/>
            <a:ext cx="1572866" cy="230832"/>
          </a:xfrm>
          <a:prstGeom prst="rect">
            <a:avLst/>
          </a:prstGeom>
          <a:noFill/>
        </p:spPr>
        <p:txBody>
          <a:bodyPr wrap="none" rtlCol="0">
            <a:spAutoFit/>
          </a:bodyPr>
          <a:lstStyle/>
          <a:p>
            <a:r>
              <a:rPr lang="en-US" sz="900" dirty="0" smtClean="0"/>
              <a:t>Goldenberg et al, NEJM, 2014</a:t>
            </a:r>
            <a:endParaRPr lang="en-US" sz="900" dirty="0"/>
          </a:p>
        </p:txBody>
      </p:sp>
    </p:spTree>
    <p:extLst>
      <p:ext uri="{BB962C8B-B14F-4D97-AF65-F5344CB8AC3E}">
        <p14:creationId xmlns:p14="http://schemas.microsoft.com/office/powerpoint/2010/main" val="359115116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églalap 25"/>
          <p:cNvSpPr/>
          <p:nvPr/>
        </p:nvSpPr>
        <p:spPr>
          <a:xfrm>
            <a:off x="5796136" y="1988840"/>
            <a:ext cx="3118781" cy="2862322"/>
          </a:xfrm>
          <a:prstGeom prst="rect">
            <a:avLst/>
          </a:prstGeom>
          <a:solidFill>
            <a:schemeClr val="bg1">
              <a:lumMod val="95000"/>
            </a:schemeClr>
          </a:solidFill>
          <a:ln w="19050">
            <a:solidFill>
              <a:schemeClr val="accent3">
                <a:lumMod val="75000"/>
              </a:schemeClr>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hu-HU" sz="1800" b="0" i="0" u="none" strike="noStrike" kern="1200" cap="none" spc="0" normalizeH="0" baseline="0" noProof="0" dirty="0" err="1" smtClean="0">
                <a:ln>
                  <a:noFill/>
                </a:ln>
                <a:solidFill>
                  <a:prstClr val="black"/>
                </a:solidFill>
                <a:effectLst/>
                <a:uLnTx/>
                <a:uFillTx/>
                <a:latin typeface="Calibri"/>
                <a:ea typeface="+mn-ea"/>
                <a:cs typeface="+mn-cs"/>
              </a:rPr>
              <a:t>Specific</a:t>
            </a:r>
            <a:r>
              <a:rPr kumimoji="0" lang="hu-HU" sz="1800" b="0" i="0" u="none" strike="noStrike" kern="1200" cap="none" spc="0" normalizeH="0" baseline="0" noProof="0" dirty="0" smtClean="0">
                <a:ln>
                  <a:noFill/>
                </a:ln>
                <a:solidFill>
                  <a:prstClr val="black"/>
                </a:solidFill>
                <a:effectLst/>
                <a:uLnTx/>
                <a:uFillTx/>
                <a:latin typeface="Calibri"/>
                <a:ea typeface="+mn-ea"/>
                <a:cs typeface="+mn-cs"/>
              </a:rPr>
              <a:t> </a:t>
            </a:r>
            <a:r>
              <a:rPr kumimoji="0" lang="hu-HU" sz="1800" b="0" i="0" u="none" strike="noStrike" kern="1200" cap="none" spc="0" normalizeH="0" baseline="0" noProof="0" dirty="0">
                <a:ln>
                  <a:noFill/>
                </a:ln>
                <a:solidFill>
                  <a:prstClr val="black"/>
                </a:solidFill>
                <a:effectLst/>
                <a:uLnTx/>
                <a:uFillTx/>
                <a:latin typeface="Calibri"/>
                <a:ea typeface="+mn-ea"/>
                <a:cs typeface="+mn-cs"/>
              </a:rPr>
              <a:t>MR </a:t>
            </a:r>
            <a:r>
              <a:rPr kumimoji="0" lang="hu-HU" sz="1800" b="0" i="0" u="none" strike="noStrike" kern="1200" cap="none" spc="0" normalizeH="0" baseline="0" noProof="0" dirty="0" err="1" smtClean="0">
                <a:ln>
                  <a:noFill/>
                </a:ln>
                <a:solidFill>
                  <a:prstClr val="black"/>
                </a:solidFill>
                <a:effectLst/>
                <a:uLnTx/>
                <a:uFillTx/>
                <a:latin typeface="Calibri"/>
                <a:ea typeface="+mn-ea"/>
                <a:cs typeface="+mn-cs"/>
              </a:rPr>
              <a:t>sequences</a:t>
            </a:r>
            <a:endParaRPr kumimoji="0" lang="hu-HU" sz="1800" b="0" i="0" u="none" strike="noStrike" kern="1200" cap="none" spc="0" normalizeH="0" baseline="0" noProof="0" dirty="0" smtClean="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hu-HU" sz="1800" b="1"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hu-HU" sz="1800" b="1" i="0" u="none" strike="noStrike" kern="1200" cap="none" spc="0" normalizeH="0" baseline="0" noProof="0" dirty="0" smtClean="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hu-HU" sz="1800" b="1"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hu-HU" sz="1800" b="1" i="0" u="none" strike="noStrike" kern="1200" cap="none" spc="0" normalizeH="0" baseline="0" noProof="0" dirty="0" smtClean="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hu-HU" sz="1800" b="1"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hu-HU" sz="1800" b="1" i="0" u="none" strike="noStrike" kern="1200" cap="none" spc="0" normalizeH="0" baseline="0" noProof="0" dirty="0" smtClean="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hu-HU" sz="1800" b="1"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hu-HU" sz="1800" b="1" i="0" u="none" strike="noStrike" kern="1200" cap="none" spc="0" normalizeH="0" baseline="0" noProof="0" dirty="0" smtClean="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hu-HU" sz="1800" b="1" i="0" u="none" strike="noStrike" kern="1200" cap="none" spc="0" normalizeH="0" baseline="0" noProof="0" dirty="0">
              <a:ln>
                <a:noFill/>
              </a:ln>
              <a:solidFill>
                <a:prstClr val="black"/>
              </a:solidFill>
              <a:effectLst/>
              <a:uLnTx/>
              <a:uFillTx/>
              <a:latin typeface="Calibri"/>
              <a:ea typeface="+mn-ea"/>
              <a:cs typeface="+mn-cs"/>
            </a:endParaRPr>
          </a:p>
        </p:txBody>
      </p:sp>
      <p:sp>
        <p:nvSpPr>
          <p:cNvPr id="2" name="Cím 1"/>
          <p:cNvSpPr>
            <a:spLocks noGrp="1"/>
          </p:cNvSpPr>
          <p:nvPr>
            <p:ph type="title"/>
          </p:nvPr>
        </p:nvSpPr>
        <p:spPr>
          <a:xfrm>
            <a:off x="467544" y="32893"/>
            <a:ext cx="8676456" cy="915815"/>
          </a:xfrm>
        </p:spPr>
        <p:txBody>
          <a:bodyPr>
            <a:noAutofit/>
          </a:bodyPr>
          <a:lstStyle/>
          <a:p>
            <a:pPr algn="l"/>
            <a:r>
              <a:rPr lang="hu-HU" sz="2400" b="1" dirty="0" err="1"/>
              <a:t>Evaluation</a:t>
            </a:r>
            <a:r>
              <a:rPr lang="hu-HU" sz="2400" b="1" dirty="0"/>
              <a:t> of </a:t>
            </a:r>
            <a:r>
              <a:rPr lang="hu-HU" sz="2400" b="1" dirty="0" err="1"/>
              <a:t>reverse</a:t>
            </a:r>
            <a:r>
              <a:rPr lang="hu-HU" sz="2400" b="1" dirty="0"/>
              <a:t> </a:t>
            </a:r>
            <a:r>
              <a:rPr lang="hu-HU" sz="2400" b="1" dirty="0" err="1"/>
              <a:t>remodeling</a:t>
            </a:r>
            <a:r>
              <a:rPr lang="hu-HU" sz="2400" b="1" dirty="0"/>
              <a:t> </a:t>
            </a:r>
            <a:r>
              <a:rPr lang="hu-HU" sz="2400" b="1" dirty="0" err="1"/>
              <a:t>after</a:t>
            </a:r>
            <a:r>
              <a:rPr lang="hu-HU" sz="2400" b="1" dirty="0"/>
              <a:t> CRT </a:t>
            </a:r>
            <a:r>
              <a:rPr lang="hu-HU" sz="2400" b="1" dirty="0" err="1"/>
              <a:t>implantation</a:t>
            </a:r>
            <a:r>
              <a:rPr lang="hu-HU" sz="2400" b="1" dirty="0"/>
              <a:t> </a:t>
            </a:r>
            <a:r>
              <a:rPr lang="hu-HU" sz="2400" b="1" dirty="0" err="1"/>
              <a:t>by</a:t>
            </a:r>
            <a:r>
              <a:rPr lang="hu-HU" sz="2400" b="1" dirty="0"/>
              <a:t> CMR</a:t>
            </a:r>
            <a:endParaRPr lang="en-GB" sz="2400" b="1" dirty="0"/>
          </a:p>
        </p:txBody>
      </p:sp>
      <p:sp>
        <p:nvSpPr>
          <p:cNvPr id="14" name="Tartalom helye 2"/>
          <p:cNvSpPr>
            <a:spLocks noGrp="1"/>
          </p:cNvSpPr>
          <p:nvPr>
            <p:ph idx="1"/>
          </p:nvPr>
        </p:nvSpPr>
        <p:spPr>
          <a:xfrm>
            <a:off x="588243" y="764705"/>
            <a:ext cx="7725186" cy="1134772"/>
          </a:xfrm>
          <a:solidFill>
            <a:schemeClr val="bg1">
              <a:lumMod val="95000"/>
            </a:schemeClr>
          </a:solidFill>
          <a:ln w="19050">
            <a:solidFill>
              <a:schemeClr val="accent3">
                <a:lumMod val="75000"/>
              </a:schemeClr>
            </a:solidFill>
          </a:ln>
        </p:spPr>
        <p:txBody>
          <a:bodyPr>
            <a:normAutofit fontScale="25000" lnSpcReduction="20000"/>
          </a:bodyPr>
          <a:lstStyle/>
          <a:p>
            <a:pPr marL="0" lvl="0" indent="0">
              <a:spcAft>
                <a:spcPts val="600"/>
              </a:spcAft>
              <a:buNone/>
            </a:pPr>
            <a:r>
              <a:rPr lang="hu-HU" sz="5600" b="1" dirty="0" err="1" smtClean="0">
                <a:latin typeface="Arial" panose="020B0604020202020204" pitchFamily="34" charset="0"/>
                <a:cs typeface="Arial" panose="020B0604020202020204" pitchFamily="34" charset="0"/>
              </a:rPr>
              <a:t>Advantages</a:t>
            </a:r>
            <a:r>
              <a:rPr lang="hu-HU" sz="5600" b="1" dirty="0" smtClean="0">
                <a:latin typeface="Arial" panose="020B0604020202020204" pitchFamily="34" charset="0"/>
                <a:cs typeface="Arial" panose="020B0604020202020204" pitchFamily="34" charset="0"/>
              </a:rPr>
              <a:t>:</a:t>
            </a:r>
          </a:p>
          <a:p>
            <a:pPr lvl="0">
              <a:spcAft>
                <a:spcPts val="600"/>
              </a:spcAft>
            </a:pPr>
            <a:r>
              <a:rPr lang="hu-HU" sz="5600" dirty="0" smtClean="0">
                <a:latin typeface="Arial" panose="020B0604020202020204" pitchFamily="34" charset="0"/>
                <a:cs typeface="Arial" panose="020B0604020202020204" pitchFamily="34" charset="0"/>
              </a:rPr>
              <a:t>G</a:t>
            </a:r>
            <a:r>
              <a:rPr lang="en-GB" sz="5600" dirty="0" smtClean="0">
                <a:latin typeface="Arial" panose="020B0604020202020204" pitchFamily="34" charset="0"/>
                <a:cs typeface="Arial" panose="020B0604020202020204" pitchFamily="34" charset="0"/>
              </a:rPr>
              <a:t>old </a:t>
            </a:r>
            <a:r>
              <a:rPr lang="en-GB" sz="5600" dirty="0">
                <a:latin typeface="Arial" panose="020B0604020202020204" pitchFamily="34" charset="0"/>
                <a:cs typeface="Arial" panose="020B0604020202020204" pitchFamily="34" charset="0"/>
              </a:rPr>
              <a:t>standard to measure </a:t>
            </a:r>
            <a:r>
              <a:rPr lang="hu-HU" sz="5600" dirty="0" smtClean="0">
                <a:latin typeface="Arial" panose="020B0604020202020204" pitchFamily="34" charset="0"/>
                <a:cs typeface="Arial" panose="020B0604020202020204" pitchFamily="34" charset="0"/>
              </a:rPr>
              <a:t>LV </a:t>
            </a:r>
            <a:r>
              <a:rPr lang="en-GB" sz="5600" dirty="0" smtClean="0">
                <a:latin typeface="Arial" panose="020B0604020202020204" pitchFamily="34" charset="0"/>
                <a:cs typeface="Arial" panose="020B0604020202020204" pitchFamily="34" charset="0"/>
              </a:rPr>
              <a:t>volumes</a:t>
            </a:r>
            <a:r>
              <a:rPr lang="en-GB" sz="5600" dirty="0">
                <a:latin typeface="Arial" panose="020B0604020202020204" pitchFamily="34" charset="0"/>
                <a:cs typeface="Arial" panose="020B0604020202020204" pitchFamily="34" charset="0"/>
              </a:rPr>
              <a:t>, mass and ejection </a:t>
            </a:r>
            <a:r>
              <a:rPr lang="en-GB" sz="5600" dirty="0" smtClean="0">
                <a:latin typeface="Arial" panose="020B0604020202020204" pitchFamily="34" charset="0"/>
                <a:cs typeface="Arial" panose="020B0604020202020204" pitchFamily="34" charset="0"/>
              </a:rPr>
              <a:t>fraction</a:t>
            </a:r>
            <a:endParaRPr lang="hu-HU" sz="5600" dirty="0" smtClean="0">
              <a:latin typeface="Arial" panose="020B0604020202020204" pitchFamily="34" charset="0"/>
              <a:cs typeface="Arial" panose="020B0604020202020204" pitchFamily="34" charset="0"/>
            </a:endParaRPr>
          </a:p>
          <a:p>
            <a:pPr lvl="0">
              <a:spcAft>
                <a:spcPts val="600"/>
              </a:spcAft>
            </a:pPr>
            <a:r>
              <a:rPr lang="hu-HU" sz="5600" dirty="0" err="1" smtClean="0">
                <a:latin typeface="Arial" panose="020B0604020202020204" pitchFamily="34" charset="0"/>
                <a:cs typeface="Arial" panose="020B0604020202020204" pitchFamily="34" charset="0"/>
              </a:rPr>
              <a:t>Accurate</a:t>
            </a:r>
            <a:r>
              <a:rPr lang="hu-HU" sz="5600" dirty="0" smtClean="0">
                <a:latin typeface="Arial" panose="020B0604020202020204" pitchFamily="34" charset="0"/>
                <a:cs typeface="Arial" panose="020B0604020202020204" pitchFamily="34" charset="0"/>
              </a:rPr>
              <a:t> </a:t>
            </a:r>
            <a:r>
              <a:rPr lang="hu-HU" sz="5600" dirty="0" err="1" smtClean="0">
                <a:latin typeface="Arial" panose="020B0604020202020204" pitchFamily="34" charset="0"/>
                <a:cs typeface="Arial" panose="020B0604020202020204" pitchFamily="34" charset="0"/>
              </a:rPr>
              <a:t>evaluation</a:t>
            </a:r>
            <a:r>
              <a:rPr lang="hu-HU" sz="5600" dirty="0" smtClean="0">
                <a:latin typeface="Arial" panose="020B0604020202020204" pitchFamily="34" charset="0"/>
                <a:cs typeface="Arial" panose="020B0604020202020204" pitchFamily="34" charset="0"/>
              </a:rPr>
              <a:t> of </a:t>
            </a:r>
            <a:r>
              <a:rPr lang="hu-HU" sz="5600" dirty="0" err="1" smtClean="0">
                <a:latin typeface="Arial" panose="020B0604020202020204" pitchFamily="34" charset="0"/>
                <a:cs typeface="Arial" panose="020B0604020202020204" pitchFamily="34" charset="0"/>
              </a:rPr>
              <a:t>wall</a:t>
            </a:r>
            <a:r>
              <a:rPr lang="hu-HU" sz="5600" dirty="0" smtClean="0">
                <a:latin typeface="Arial" panose="020B0604020202020204" pitchFamily="34" charset="0"/>
                <a:cs typeface="Arial" panose="020B0604020202020204" pitchFamily="34" charset="0"/>
              </a:rPr>
              <a:t> </a:t>
            </a:r>
            <a:r>
              <a:rPr lang="hu-HU" sz="5600" dirty="0" err="1" smtClean="0">
                <a:latin typeface="Arial" panose="020B0604020202020204" pitchFamily="34" charset="0"/>
                <a:cs typeface="Arial" panose="020B0604020202020204" pitchFamily="34" charset="0"/>
              </a:rPr>
              <a:t>motion</a:t>
            </a:r>
            <a:r>
              <a:rPr lang="hu-HU" sz="5600" dirty="0" smtClean="0">
                <a:latin typeface="Arial" panose="020B0604020202020204" pitchFamily="34" charset="0"/>
                <a:cs typeface="Arial" panose="020B0604020202020204" pitchFamily="34" charset="0"/>
              </a:rPr>
              <a:t> </a:t>
            </a:r>
            <a:r>
              <a:rPr lang="hu-HU" sz="5600" dirty="0" err="1" smtClean="0">
                <a:latin typeface="Arial" panose="020B0604020202020204" pitchFamily="34" charset="0"/>
                <a:cs typeface="Arial" panose="020B0604020202020204" pitchFamily="34" charset="0"/>
              </a:rPr>
              <a:t>in</a:t>
            </a:r>
            <a:r>
              <a:rPr lang="hu-HU" sz="5600" dirty="0" smtClean="0">
                <a:latin typeface="Arial" panose="020B0604020202020204" pitchFamily="34" charset="0"/>
                <a:cs typeface="Arial" panose="020B0604020202020204" pitchFamily="34" charset="0"/>
              </a:rPr>
              <a:t> </a:t>
            </a:r>
            <a:r>
              <a:rPr lang="hu-HU" sz="5600" dirty="0" err="1" smtClean="0">
                <a:latin typeface="Arial" panose="020B0604020202020204" pitchFamily="34" charset="0"/>
                <a:cs typeface="Arial" panose="020B0604020202020204" pitchFamily="34" charset="0"/>
              </a:rPr>
              <a:t>every</a:t>
            </a:r>
            <a:r>
              <a:rPr lang="hu-HU" sz="5600" dirty="0" smtClean="0">
                <a:latin typeface="Arial" panose="020B0604020202020204" pitchFamily="34" charset="0"/>
                <a:cs typeface="Arial" panose="020B0604020202020204" pitchFamily="34" charset="0"/>
              </a:rPr>
              <a:t> LV </a:t>
            </a:r>
            <a:r>
              <a:rPr lang="hu-HU" sz="5600" dirty="0" err="1" smtClean="0">
                <a:latin typeface="Arial" panose="020B0604020202020204" pitchFamily="34" charset="0"/>
                <a:cs typeface="Arial" panose="020B0604020202020204" pitchFamily="34" charset="0"/>
              </a:rPr>
              <a:t>segments</a:t>
            </a:r>
            <a:endParaRPr lang="hu-HU" sz="5600" dirty="0" smtClean="0">
              <a:latin typeface="Arial" panose="020B0604020202020204" pitchFamily="34" charset="0"/>
              <a:cs typeface="Arial" panose="020B0604020202020204" pitchFamily="34" charset="0"/>
            </a:endParaRPr>
          </a:p>
          <a:p>
            <a:pPr lvl="0">
              <a:spcAft>
                <a:spcPts val="600"/>
              </a:spcAft>
            </a:pPr>
            <a:r>
              <a:rPr lang="hu-HU" sz="5600" dirty="0" err="1" smtClean="0">
                <a:latin typeface="Arial" panose="020B0604020202020204" pitchFamily="34" charset="0"/>
                <a:cs typeface="Arial" panose="020B0604020202020204" pitchFamily="34" charset="0"/>
              </a:rPr>
              <a:t>Detect</a:t>
            </a:r>
            <a:r>
              <a:rPr lang="hu-HU" sz="5600" dirty="0" smtClean="0">
                <a:latin typeface="Arial" panose="020B0604020202020204" pitchFamily="34" charset="0"/>
                <a:cs typeface="Arial" panose="020B0604020202020204" pitchFamily="34" charset="0"/>
              </a:rPr>
              <a:t> </a:t>
            </a:r>
            <a:r>
              <a:rPr lang="en-GB" sz="5600" dirty="0" smtClean="0">
                <a:latin typeface="Arial" panose="020B0604020202020204" pitchFamily="34" charset="0"/>
                <a:cs typeface="Arial" panose="020B0604020202020204" pitchFamily="34" charset="0"/>
              </a:rPr>
              <a:t>late </a:t>
            </a:r>
            <a:r>
              <a:rPr lang="en-GB" sz="5600" dirty="0">
                <a:latin typeface="Arial" panose="020B0604020202020204" pitchFamily="34" charset="0"/>
                <a:cs typeface="Arial" panose="020B0604020202020204" pitchFamily="34" charset="0"/>
              </a:rPr>
              <a:t>gadolinium enhancement </a:t>
            </a:r>
            <a:r>
              <a:rPr lang="hu-HU" sz="5600" dirty="0" smtClean="0">
                <a:latin typeface="Arial" panose="020B0604020202020204" pitchFamily="34" charset="0"/>
                <a:cs typeface="Arial" panose="020B0604020202020204" pitchFamily="34" charset="0"/>
              </a:rPr>
              <a:t>– </a:t>
            </a:r>
            <a:r>
              <a:rPr lang="hu-HU" sz="5600" dirty="0" err="1" smtClean="0">
                <a:latin typeface="Arial" panose="020B0604020202020204" pitchFamily="34" charset="0"/>
                <a:cs typeface="Arial" panose="020B0604020202020204" pitchFamily="34" charset="0"/>
              </a:rPr>
              <a:t>patient</a:t>
            </a:r>
            <a:r>
              <a:rPr lang="hu-HU" sz="5600" dirty="0" smtClean="0">
                <a:latin typeface="Arial" panose="020B0604020202020204" pitchFamily="34" charset="0"/>
                <a:cs typeface="Arial" panose="020B0604020202020204" pitchFamily="34" charset="0"/>
              </a:rPr>
              <a:t> </a:t>
            </a:r>
            <a:r>
              <a:rPr lang="hu-HU" sz="5600" dirty="0" err="1" smtClean="0">
                <a:latin typeface="Arial" panose="020B0604020202020204" pitchFamily="34" charset="0"/>
                <a:cs typeface="Arial" panose="020B0604020202020204" pitchFamily="34" charset="0"/>
              </a:rPr>
              <a:t>selection</a:t>
            </a:r>
            <a:r>
              <a:rPr lang="hu-HU" sz="5600" dirty="0" smtClean="0">
                <a:latin typeface="Arial" panose="020B0604020202020204" pitchFamily="34" charset="0"/>
                <a:cs typeface="Arial" panose="020B0604020202020204" pitchFamily="34" charset="0"/>
              </a:rPr>
              <a:t>, lead </a:t>
            </a:r>
            <a:r>
              <a:rPr lang="hu-HU" sz="5600" dirty="0" err="1" smtClean="0">
                <a:latin typeface="Arial" panose="020B0604020202020204" pitchFamily="34" charset="0"/>
                <a:cs typeface="Arial" panose="020B0604020202020204" pitchFamily="34" charset="0"/>
              </a:rPr>
              <a:t>positioning</a:t>
            </a:r>
            <a:endParaRPr lang="hu-HU" sz="5600" dirty="0">
              <a:latin typeface="Arial" panose="020B0604020202020204" pitchFamily="34" charset="0"/>
              <a:cs typeface="Arial" panose="020B0604020202020204" pitchFamily="34" charset="0"/>
            </a:endParaRPr>
          </a:p>
        </p:txBody>
      </p:sp>
      <p:sp>
        <p:nvSpPr>
          <p:cNvPr id="15" name="Tartalom helye 2"/>
          <p:cNvSpPr txBox="1">
            <a:spLocks/>
          </p:cNvSpPr>
          <p:nvPr/>
        </p:nvSpPr>
        <p:spPr>
          <a:xfrm>
            <a:off x="588243" y="1988840"/>
            <a:ext cx="2975488" cy="3143340"/>
          </a:xfrm>
          <a:prstGeom prst="rect">
            <a:avLst/>
          </a:prstGeom>
          <a:solidFill>
            <a:schemeClr val="bg1">
              <a:lumMod val="85000"/>
            </a:schemeClr>
          </a:solidFill>
          <a:ln w="19050">
            <a:solidFill>
              <a:schemeClr val="accent2">
                <a:lumMod val="75000"/>
              </a:schemeClr>
            </a:solidFill>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ct val="20000"/>
              </a:spcBef>
              <a:spcAft>
                <a:spcPts val="600"/>
              </a:spcAft>
              <a:buClrTx/>
              <a:buSzTx/>
              <a:buFont typeface="Arial" panose="020B0604020202020204" pitchFamily="34" charset="0"/>
              <a:buNone/>
              <a:tabLst/>
              <a:defRPr/>
            </a:pPr>
            <a:r>
              <a:rPr kumimoji="0" lang="hu-HU" sz="1400" b="1"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Disadvantages</a:t>
            </a:r>
            <a:r>
              <a:rPr kumimoji="0" lang="hu-HU" sz="14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hu-HU" sz="1400" b="0" i="0" u="none" strike="noStrike" kern="120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Device-related</a:t>
            </a:r>
            <a:r>
              <a:rPr kumimoji="0" lang="hu-HU" sz="1400" b="0" i="0" u="none" strike="noStrike" kern="120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a:t>
            </a:r>
            <a:r>
              <a:rPr kumimoji="0" lang="hu-HU" sz="1400" b="1" i="0" u="none" strike="noStrike" kern="120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artifacts</a:t>
            </a:r>
            <a:r>
              <a:rPr kumimoji="0" lang="hu-HU" sz="1200" b="1" i="0" u="none" strike="noStrike" kern="120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			</a:t>
            </a:r>
            <a:endParaRPr kumimoji="0" lang="hu-HU" sz="1400" b="1" i="0" u="none" strike="noStrike" kern="120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hu-HU" sz="1800" b="1"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hu-HU" sz="1800" b="1" i="0" u="none" strike="noStrike" kern="1200" cap="none" spc="0" normalizeH="0" baseline="0" noProof="0" dirty="0" smtClean="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hu-HU" sz="1800" b="1" i="0" u="none" strike="noStrike" kern="1200" cap="none" spc="0" normalizeH="0" baseline="0" noProof="0" dirty="0" smtClean="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hu-HU" sz="1800" b="1"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hu-HU" sz="1800" b="1" i="0" u="none" strike="noStrike" kern="1200" cap="none" spc="0" normalizeH="0" baseline="0" noProof="0" dirty="0">
              <a:ln>
                <a:noFill/>
              </a:ln>
              <a:solidFill>
                <a:prstClr val="black"/>
              </a:solidFill>
              <a:effectLst/>
              <a:uLnTx/>
              <a:uFillTx/>
              <a:latin typeface="Calibri"/>
              <a:ea typeface="+mn-ea"/>
              <a:cs typeface="+mn-cs"/>
            </a:endParaRPr>
          </a:p>
        </p:txBody>
      </p:sp>
      <p:grpSp>
        <p:nvGrpSpPr>
          <p:cNvPr id="16" name="Csoportba foglalás 15"/>
          <p:cNvGrpSpPr/>
          <p:nvPr/>
        </p:nvGrpSpPr>
        <p:grpSpPr>
          <a:xfrm>
            <a:off x="843206" y="2671160"/>
            <a:ext cx="2460986" cy="2361006"/>
            <a:chOff x="971600" y="3281379"/>
            <a:chExt cx="2160240" cy="2160240"/>
          </a:xfrm>
        </p:grpSpPr>
        <p:pic>
          <p:nvPicPr>
            <p:cNvPr id="17" name="Picture 2" descr="D:\Users\Cardio\Desktop\HORV_TH^ZOLT_NN__20180103\artifact.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971600" y="3281379"/>
              <a:ext cx="2160240" cy="2160240"/>
            </a:xfrm>
            <a:prstGeom prst="rect">
              <a:avLst/>
            </a:prstGeom>
            <a:noFill/>
            <a:extLst>
              <a:ext uri="{909E8E84-426E-40DD-AFC4-6F175D3DCCD1}">
                <a14:hiddenFill xmlns:a14="http://schemas.microsoft.com/office/drawing/2010/main">
                  <a:solidFill>
                    <a:srgbClr val="FFFFFF"/>
                  </a:solidFill>
                </a14:hiddenFill>
              </a:ext>
            </a:extLst>
          </p:spPr>
        </p:pic>
        <p:sp>
          <p:nvSpPr>
            <p:cNvPr id="18" name="Téglalap 17"/>
            <p:cNvSpPr/>
            <p:nvPr/>
          </p:nvSpPr>
          <p:spPr>
            <a:xfrm>
              <a:off x="971600" y="5301208"/>
              <a:ext cx="341704" cy="14041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hu-HU" sz="1800" b="0" i="0" u="none" strike="noStrike" kern="1200" cap="none" spc="0" normalizeH="0" baseline="0" noProof="0">
                <a:ln>
                  <a:noFill/>
                </a:ln>
                <a:solidFill>
                  <a:prstClr val="white"/>
                </a:solidFill>
                <a:effectLst/>
                <a:uLnTx/>
                <a:uFillTx/>
                <a:latin typeface="Calibri"/>
                <a:ea typeface="+mn-ea"/>
                <a:cs typeface="+mn-cs"/>
              </a:endParaRPr>
            </a:p>
          </p:txBody>
        </p:sp>
      </p:grpSp>
      <p:sp>
        <p:nvSpPr>
          <p:cNvPr id="22" name="Téglalap 21"/>
          <p:cNvSpPr/>
          <p:nvPr/>
        </p:nvSpPr>
        <p:spPr>
          <a:xfrm>
            <a:off x="524105" y="5183594"/>
            <a:ext cx="3687855" cy="830997"/>
          </a:xfrm>
          <a:prstGeom prst="rect">
            <a:avLst/>
          </a:prstGeom>
          <a:solidFill>
            <a:schemeClr val="bg1">
              <a:lumMod val="85000"/>
            </a:schemeClr>
          </a:solidFill>
          <a:ln w="19050">
            <a:solidFill>
              <a:schemeClr val="accent2">
                <a:lumMod val="75000"/>
              </a:schemeClr>
            </a:solidFill>
          </a:ln>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hu-HU" sz="1600" b="1" i="0" u="none" strike="noStrike" kern="1200" cap="none" spc="0" normalizeH="0" baseline="0" noProof="0" dirty="0" err="1">
                <a:ln>
                  <a:noFill/>
                </a:ln>
                <a:solidFill>
                  <a:prstClr val="black"/>
                </a:solidFill>
                <a:effectLst/>
                <a:uLnTx/>
                <a:uFillTx/>
                <a:latin typeface="Calibri"/>
                <a:ea typeface="+mn-ea"/>
                <a:cs typeface="+mn-cs"/>
              </a:rPr>
              <a:t>Impossible</a:t>
            </a:r>
            <a:r>
              <a:rPr kumimoji="0" lang="hu-HU" sz="1600" b="1" i="0" u="none" strike="noStrike" kern="1200" cap="none" spc="0" normalizeH="0" baseline="0" noProof="0" dirty="0">
                <a:ln>
                  <a:noFill/>
                </a:ln>
                <a:solidFill>
                  <a:prstClr val="black"/>
                </a:solidFill>
                <a:effectLst/>
                <a:uLnTx/>
                <a:uFillTx/>
                <a:latin typeface="Calibri"/>
                <a:ea typeface="+mn-ea"/>
                <a:cs typeface="+mn-cs"/>
              </a:rPr>
              <a:t> </a:t>
            </a:r>
            <a:r>
              <a:rPr kumimoji="0" lang="hu-HU" sz="1600" b="1" i="0" u="none" strike="noStrike" kern="1200" cap="none" spc="0" normalizeH="0" baseline="0" noProof="0" dirty="0" err="1">
                <a:ln>
                  <a:noFill/>
                </a:ln>
                <a:solidFill>
                  <a:prstClr val="black"/>
                </a:solidFill>
                <a:effectLst/>
                <a:uLnTx/>
                <a:uFillTx/>
                <a:latin typeface="Calibri"/>
                <a:ea typeface="+mn-ea"/>
                <a:cs typeface="+mn-cs"/>
              </a:rPr>
              <a:t>to</a:t>
            </a:r>
            <a:r>
              <a:rPr kumimoji="0" lang="hu-HU" sz="1600" b="1" i="0" u="none" strike="noStrike" kern="1200" cap="none" spc="0" normalizeH="0" baseline="0" noProof="0" dirty="0">
                <a:ln>
                  <a:noFill/>
                </a:ln>
                <a:solidFill>
                  <a:prstClr val="black"/>
                </a:solidFill>
                <a:effectLst/>
                <a:uLnTx/>
                <a:uFillTx/>
                <a:latin typeface="Calibri"/>
                <a:ea typeface="+mn-ea"/>
                <a:cs typeface="+mn-cs"/>
              </a:rPr>
              <a:t> </a:t>
            </a:r>
            <a:r>
              <a:rPr kumimoji="0" lang="hu-HU" sz="1600" b="1" i="0" u="none" strike="noStrike" kern="1200" cap="none" spc="0" normalizeH="0" baseline="0" noProof="0" dirty="0" err="1">
                <a:ln>
                  <a:noFill/>
                </a:ln>
                <a:solidFill>
                  <a:prstClr val="black"/>
                </a:solidFill>
                <a:effectLst/>
                <a:uLnTx/>
                <a:uFillTx/>
                <a:latin typeface="Calibri"/>
                <a:ea typeface="+mn-ea"/>
                <a:cs typeface="+mn-cs"/>
              </a:rPr>
              <a:t>perform</a:t>
            </a:r>
            <a:r>
              <a:rPr kumimoji="0" lang="hu-HU" sz="1600" b="1" i="0" u="none" strike="noStrike" kern="1200" cap="none" spc="0" normalizeH="0" baseline="0" noProof="0" dirty="0">
                <a:ln>
                  <a:noFill/>
                </a:ln>
                <a:solidFill>
                  <a:prstClr val="black"/>
                </a:solidFill>
                <a:effectLst/>
                <a:uLnTx/>
                <a:uFillTx/>
                <a:latin typeface="Calibri"/>
                <a:ea typeface="+mn-ea"/>
                <a:cs typeface="+mn-cs"/>
              </a:rPr>
              <a:t> </a:t>
            </a:r>
            <a:r>
              <a:rPr kumimoji="0" lang="hu-HU" sz="1600" b="0" i="0" u="none" strike="noStrike" kern="1200" cap="none" spc="0" normalizeH="0" baseline="0" noProof="0" dirty="0">
                <a:ln>
                  <a:noFill/>
                </a:ln>
                <a:solidFill>
                  <a:prstClr val="black"/>
                </a:solidFill>
                <a:effectLst/>
                <a:uLnTx/>
                <a:uFillTx/>
                <a:latin typeface="Calibri"/>
                <a:ea typeface="+mn-ea"/>
                <a:cs typeface="+mn-cs"/>
              </a:rPr>
              <a:t>CMR </a:t>
            </a:r>
            <a:r>
              <a:rPr kumimoji="0" lang="hu-HU" sz="1600" b="0" i="0" u="none" strike="noStrike" kern="1200" cap="none" spc="0" normalizeH="0" baseline="0" noProof="0" dirty="0" err="1">
                <a:ln>
                  <a:noFill/>
                </a:ln>
                <a:solidFill>
                  <a:prstClr val="black"/>
                </a:solidFill>
                <a:effectLst/>
                <a:uLnTx/>
                <a:uFillTx/>
                <a:latin typeface="Calibri"/>
                <a:ea typeface="+mn-ea"/>
                <a:cs typeface="+mn-cs"/>
              </a:rPr>
              <a:t>during</a:t>
            </a:r>
            <a:r>
              <a:rPr kumimoji="0" lang="hu-HU" sz="1600" b="0" i="0" u="none" strike="noStrike" kern="1200" cap="none" spc="0" normalizeH="0" baseline="0" noProof="0" dirty="0">
                <a:ln>
                  <a:noFill/>
                </a:ln>
                <a:solidFill>
                  <a:prstClr val="black"/>
                </a:solidFill>
                <a:effectLst/>
                <a:uLnTx/>
                <a:uFillTx/>
                <a:latin typeface="Calibri"/>
                <a:ea typeface="+mn-ea"/>
                <a:cs typeface="+mn-cs"/>
              </a:rPr>
              <a:t> BIV </a:t>
            </a:r>
            <a:r>
              <a:rPr kumimoji="0" lang="hu-HU" sz="1600" b="0" i="0" u="none" strike="noStrike" kern="1200" cap="none" spc="0" normalizeH="0" baseline="0" noProof="0" dirty="0" err="1" smtClean="0">
                <a:ln>
                  <a:noFill/>
                </a:ln>
                <a:solidFill>
                  <a:prstClr val="black"/>
                </a:solidFill>
                <a:effectLst/>
                <a:uLnTx/>
                <a:uFillTx/>
                <a:latin typeface="Calibri"/>
                <a:ea typeface="+mn-ea"/>
                <a:cs typeface="+mn-cs"/>
              </a:rPr>
              <a:t>pacing</a:t>
            </a:r>
            <a:r>
              <a:rPr kumimoji="0" lang="hu-HU" sz="1600" b="0" i="0" u="none" strike="noStrike" kern="1200" cap="none" spc="0" normalizeH="0" baseline="0" noProof="0" dirty="0">
                <a:ln>
                  <a:noFill/>
                </a:ln>
                <a:solidFill>
                  <a:prstClr val="black"/>
                </a:solidFill>
                <a:effectLst/>
                <a:uLnTx/>
                <a:uFillTx/>
                <a:latin typeface="Calibri"/>
                <a:ea typeface="+mn-ea"/>
                <a:cs typeface="+mn-cs"/>
              </a:rPr>
              <a:t/>
            </a:r>
            <a:br>
              <a:rPr kumimoji="0" lang="hu-HU" sz="1600" b="0" i="0" u="none" strike="noStrike" kern="1200" cap="none" spc="0" normalizeH="0" baseline="0" noProof="0" dirty="0">
                <a:ln>
                  <a:noFill/>
                </a:ln>
                <a:solidFill>
                  <a:prstClr val="black"/>
                </a:solidFill>
                <a:effectLst/>
                <a:uLnTx/>
                <a:uFillTx/>
                <a:latin typeface="Calibri"/>
                <a:ea typeface="+mn-ea"/>
                <a:cs typeface="+mn-cs"/>
              </a:rPr>
            </a:br>
            <a:r>
              <a:rPr kumimoji="0" lang="hu-HU" sz="1600" b="0" i="0" u="none" strike="noStrike" kern="1200" cap="none" spc="0" normalizeH="0" baseline="0" noProof="0" dirty="0">
                <a:ln>
                  <a:noFill/>
                </a:ln>
                <a:solidFill>
                  <a:prstClr val="black"/>
                </a:solidFill>
                <a:effectLst/>
                <a:uLnTx/>
                <a:uFillTx/>
                <a:latin typeface="Calibri"/>
                <a:ea typeface="+mn-ea"/>
                <a:cs typeface="+mn-cs"/>
                <a:sym typeface="Wingdings" panose="05000000000000000000" pitchFamily="2" charset="2"/>
              </a:rPr>
              <a:t> </a:t>
            </a:r>
            <a:r>
              <a:rPr kumimoji="0" lang="hu-HU" sz="1200" b="0" i="0" u="none" strike="noStrike" kern="1200" cap="none" spc="0" normalizeH="0" baseline="0" noProof="0" dirty="0" err="1">
                <a:ln>
                  <a:noFill/>
                </a:ln>
                <a:solidFill>
                  <a:prstClr val="black"/>
                </a:solidFill>
                <a:effectLst/>
                <a:uLnTx/>
                <a:uFillTx/>
                <a:latin typeface="Calibri"/>
                <a:ea typeface="+mn-ea"/>
                <a:cs typeface="+mn-cs"/>
              </a:rPr>
              <a:t>Inappropriate</a:t>
            </a:r>
            <a:r>
              <a:rPr kumimoji="0" lang="hu-HU" sz="1200" b="0" i="0" u="none" strike="noStrike" kern="1200" cap="none" spc="0" normalizeH="0" baseline="0" noProof="0" dirty="0">
                <a:ln>
                  <a:noFill/>
                </a:ln>
                <a:solidFill>
                  <a:prstClr val="black"/>
                </a:solidFill>
                <a:effectLst/>
                <a:uLnTx/>
                <a:uFillTx/>
                <a:latin typeface="Calibri"/>
                <a:ea typeface="+mn-ea"/>
                <a:cs typeface="+mn-cs"/>
              </a:rPr>
              <a:t> </a:t>
            </a:r>
            <a:r>
              <a:rPr kumimoji="0" lang="hu-HU" sz="1200" b="0" i="0" u="none" strike="noStrike" kern="1200" cap="none" spc="0" normalizeH="0" baseline="0" noProof="0" dirty="0" err="1">
                <a:ln>
                  <a:noFill/>
                </a:ln>
                <a:solidFill>
                  <a:prstClr val="black"/>
                </a:solidFill>
                <a:effectLst/>
                <a:uLnTx/>
                <a:uFillTx/>
                <a:latin typeface="Calibri"/>
                <a:ea typeface="+mn-ea"/>
                <a:cs typeface="+mn-cs"/>
              </a:rPr>
              <a:t>measurements</a:t>
            </a:r>
            <a:endParaRPr kumimoji="0" lang="hu-HU"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23" name="Jobbra nyíl 22"/>
          <p:cNvSpPr/>
          <p:nvPr/>
        </p:nvSpPr>
        <p:spPr>
          <a:xfrm>
            <a:off x="3838791" y="3774064"/>
            <a:ext cx="1810492" cy="369398"/>
          </a:xfrm>
          <a:prstGeom prst="rightArrow">
            <a:avLst/>
          </a:prstGeom>
          <a:solidFill>
            <a:schemeClr val="accent2">
              <a:lumMod val="75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hu-HU" sz="1800" b="0" i="0" u="none" strike="noStrike" kern="1200" cap="none" spc="0" normalizeH="0" baseline="0" noProof="0">
              <a:ln>
                <a:noFill/>
              </a:ln>
              <a:solidFill>
                <a:prstClr val="white"/>
              </a:solidFill>
              <a:effectLst/>
              <a:uLnTx/>
              <a:uFillTx/>
              <a:latin typeface="Calibri"/>
              <a:ea typeface="+mn-ea"/>
              <a:cs typeface="+mn-cs"/>
            </a:endParaRPr>
          </a:p>
        </p:txBody>
      </p:sp>
      <p:sp>
        <p:nvSpPr>
          <p:cNvPr id="24" name="Téglalap 23"/>
          <p:cNvSpPr/>
          <p:nvPr/>
        </p:nvSpPr>
        <p:spPr>
          <a:xfrm>
            <a:off x="5796136" y="5183594"/>
            <a:ext cx="3118781" cy="830997"/>
          </a:xfrm>
          <a:prstGeom prst="rect">
            <a:avLst/>
          </a:prstGeom>
          <a:solidFill>
            <a:schemeClr val="bg1">
              <a:lumMod val="95000"/>
            </a:schemeClr>
          </a:solidFill>
          <a:ln w="19050">
            <a:solidFill>
              <a:schemeClr val="accent3">
                <a:lumMod val="75000"/>
              </a:schemeClr>
            </a:solidFill>
          </a:ln>
        </p:spPr>
        <p:txBody>
          <a:bodyPr wrap="square">
            <a:spAutoFit/>
          </a:bodyPr>
          <a:lstStyle/>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hu-HU" sz="1600" b="1" i="0" u="none" strike="noStrike" kern="1200" cap="none" spc="0" normalizeH="0" baseline="0" noProof="0" dirty="0" err="1">
                <a:ln>
                  <a:noFill/>
                </a:ln>
                <a:solidFill>
                  <a:prstClr val="black"/>
                </a:solidFill>
                <a:effectLst/>
                <a:uLnTx/>
                <a:uFillTx/>
                <a:latin typeface="Calibri"/>
                <a:ea typeface="+mn-ea"/>
                <a:cs typeface="+mn-cs"/>
              </a:rPr>
              <a:t>Safe</a:t>
            </a:r>
            <a:r>
              <a:rPr kumimoji="0" lang="hu-HU" sz="1600" b="1" i="0" u="none" strike="noStrike" kern="1200" cap="none" spc="0" normalizeH="0" baseline="0" noProof="0" dirty="0">
                <a:ln>
                  <a:noFill/>
                </a:ln>
                <a:solidFill>
                  <a:prstClr val="black"/>
                </a:solidFill>
                <a:effectLst/>
                <a:uLnTx/>
                <a:uFillTx/>
                <a:latin typeface="Calibri"/>
                <a:ea typeface="+mn-ea"/>
                <a:cs typeface="+mn-cs"/>
              </a:rPr>
              <a:t> </a:t>
            </a:r>
            <a:r>
              <a:rPr kumimoji="0" lang="hu-HU" sz="1600" b="1" i="0" u="none" strike="noStrike" kern="1200" cap="none" spc="0" normalizeH="0" baseline="0" noProof="0" dirty="0" err="1">
                <a:ln>
                  <a:noFill/>
                </a:ln>
                <a:solidFill>
                  <a:prstClr val="black"/>
                </a:solidFill>
                <a:effectLst/>
                <a:uLnTx/>
                <a:uFillTx/>
                <a:latin typeface="Calibri"/>
                <a:ea typeface="+mn-ea"/>
                <a:cs typeface="+mn-cs"/>
              </a:rPr>
              <a:t>to</a:t>
            </a:r>
            <a:r>
              <a:rPr kumimoji="0" lang="hu-HU" sz="1600" b="1" i="0" u="none" strike="noStrike" kern="1200" cap="none" spc="0" normalizeH="0" baseline="0" noProof="0" dirty="0">
                <a:ln>
                  <a:noFill/>
                </a:ln>
                <a:solidFill>
                  <a:prstClr val="black"/>
                </a:solidFill>
                <a:effectLst/>
                <a:uLnTx/>
                <a:uFillTx/>
                <a:latin typeface="Calibri"/>
                <a:ea typeface="+mn-ea"/>
                <a:cs typeface="+mn-cs"/>
              </a:rPr>
              <a:t> </a:t>
            </a:r>
            <a:r>
              <a:rPr kumimoji="0" lang="hu-HU" sz="1600" b="1" i="0" u="none" strike="noStrike" kern="1200" cap="none" spc="0" normalizeH="0" baseline="0" noProof="0" dirty="0" err="1">
                <a:ln>
                  <a:noFill/>
                </a:ln>
                <a:solidFill>
                  <a:prstClr val="black"/>
                </a:solidFill>
                <a:effectLst/>
                <a:uLnTx/>
                <a:uFillTx/>
                <a:latin typeface="Calibri"/>
                <a:ea typeface="+mn-ea"/>
                <a:cs typeface="+mn-cs"/>
              </a:rPr>
              <a:t>perform</a:t>
            </a:r>
            <a:r>
              <a:rPr kumimoji="0" lang="hu-HU" sz="1600" b="1" i="0" u="none" strike="noStrike" kern="1200" cap="none" spc="0" normalizeH="0" baseline="0" noProof="0" dirty="0">
                <a:ln>
                  <a:noFill/>
                </a:ln>
                <a:solidFill>
                  <a:prstClr val="black"/>
                </a:solidFill>
                <a:effectLst/>
                <a:uLnTx/>
                <a:uFillTx/>
                <a:latin typeface="Calibri"/>
                <a:ea typeface="+mn-ea"/>
                <a:cs typeface="+mn-cs"/>
              </a:rPr>
              <a:t> </a:t>
            </a:r>
            <a:r>
              <a:rPr kumimoji="0" lang="hu-HU" sz="1600" b="0" i="0" u="none" strike="noStrike" kern="1200" cap="none" spc="0" normalizeH="0" baseline="0" noProof="0" dirty="0" smtClean="0">
                <a:ln>
                  <a:noFill/>
                </a:ln>
                <a:solidFill>
                  <a:prstClr val="black"/>
                </a:solidFill>
                <a:effectLst/>
                <a:uLnTx/>
                <a:uFillTx/>
                <a:latin typeface="Calibri"/>
                <a:ea typeface="+mn-ea"/>
                <a:cs typeface="+mn-cs"/>
              </a:rPr>
              <a:t>CMR</a:t>
            </a:r>
            <a:r>
              <a:rPr kumimoji="0" lang="hu-HU" sz="1600" b="0" i="0" u="none" strike="noStrike" kern="1200" cap="none" spc="0" normalizeH="0" noProof="0" dirty="0" smtClean="0">
                <a:ln>
                  <a:noFill/>
                </a:ln>
                <a:solidFill>
                  <a:prstClr val="black"/>
                </a:solidFill>
                <a:effectLst/>
                <a:uLnTx/>
                <a:uFillTx/>
                <a:latin typeface="Calibri"/>
                <a:ea typeface="+mn-ea"/>
                <a:cs typeface="+mn-cs"/>
              </a:rPr>
              <a:t> </a:t>
            </a:r>
            <a:r>
              <a:rPr kumimoji="0" lang="hu-HU" sz="1600" b="0" i="0" u="none" strike="noStrike" kern="1200" cap="none" spc="0" normalizeH="0" baseline="0" noProof="0" dirty="0" smtClean="0">
                <a:ln>
                  <a:noFill/>
                </a:ln>
                <a:solidFill>
                  <a:prstClr val="black"/>
                </a:solidFill>
                <a:effectLst/>
                <a:uLnTx/>
                <a:uFillTx/>
                <a:latin typeface="Calibri"/>
                <a:ea typeface="+mn-ea"/>
                <a:cs typeface="+mn-cs"/>
              </a:rPr>
              <a:t>during </a:t>
            </a:r>
            <a:r>
              <a:rPr kumimoji="0" lang="hu-HU" sz="1600" b="0" i="0" u="none" strike="noStrike" kern="1200" cap="none" spc="0" normalizeH="0" baseline="0" noProof="0" dirty="0">
                <a:ln>
                  <a:noFill/>
                </a:ln>
                <a:solidFill>
                  <a:prstClr val="black"/>
                </a:solidFill>
                <a:effectLst/>
                <a:uLnTx/>
                <a:uFillTx/>
                <a:latin typeface="Calibri"/>
                <a:ea typeface="+mn-ea"/>
                <a:cs typeface="+mn-cs"/>
              </a:rPr>
              <a:t>BIV </a:t>
            </a:r>
            <a:r>
              <a:rPr kumimoji="0" lang="hu-HU" sz="1600" b="0" i="0" u="none" strike="noStrike" kern="1200" cap="none" spc="0" normalizeH="0" baseline="0" noProof="0" dirty="0" err="1" smtClean="0">
                <a:ln>
                  <a:noFill/>
                </a:ln>
                <a:solidFill>
                  <a:prstClr val="black"/>
                </a:solidFill>
                <a:effectLst/>
                <a:uLnTx/>
                <a:uFillTx/>
                <a:latin typeface="Calibri"/>
                <a:ea typeface="+mn-ea"/>
                <a:cs typeface="+mn-cs"/>
              </a:rPr>
              <a:t>pacing</a:t>
            </a:r>
            <a:r>
              <a:rPr kumimoji="0" lang="hu-HU" sz="1600" b="0" i="0" u="none" strike="noStrike" kern="1200" cap="none" spc="0" normalizeH="0" baseline="0" noProof="0" dirty="0" smtClean="0">
                <a:ln>
                  <a:noFill/>
                </a:ln>
                <a:solidFill>
                  <a:prstClr val="black"/>
                </a:solidFill>
                <a:effectLst/>
                <a:uLnTx/>
                <a:uFillTx/>
                <a:latin typeface="Calibri"/>
                <a:ea typeface="+mn-ea"/>
                <a:cs typeface="+mn-cs"/>
              </a:rPr>
              <a:t>! </a:t>
            </a:r>
            <a:endParaRPr kumimoji="0" lang="hu-HU" sz="16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hu-HU" sz="1600" b="0" i="0" u="none" strike="noStrike" kern="1200" cap="none" spc="0" normalizeH="0" baseline="0" noProof="0" dirty="0" smtClean="0">
                <a:ln>
                  <a:noFill/>
                </a:ln>
                <a:solidFill>
                  <a:prstClr val="black"/>
                </a:solidFill>
                <a:effectLst/>
                <a:uLnTx/>
                <a:uFillTx/>
                <a:latin typeface="Calibri"/>
                <a:ea typeface="+mn-ea"/>
                <a:cs typeface="+mn-cs"/>
                <a:sym typeface="Wingdings" panose="05000000000000000000" pitchFamily="2" charset="2"/>
              </a:rPr>
              <a:t> </a:t>
            </a:r>
            <a:r>
              <a:rPr kumimoji="0" lang="hu-HU" sz="1200" b="0" i="0" u="none" strike="noStrike" kern="1200" cap="none" spc="0" normalizeH="0" baseline="0" noProof="0" dirty="0" err="1">
                <a:ln>
                  <a:noFill/>
                </a:ln>
                <a:solidFill>
                  <a:prstClr val="black"/>
                </a:solidFill>
                <a:effectLst/>
                <a:uLnTx/>
                <a:uFillTx/>
                <a:latin typeface="Calibri"/>
                <a:ea typeface="+mn-ea"/>
                <a:cs typeface="+mn-cs"/>
                <a:sym typeface="Wingdings" panose="05000000000000000000" pitchFamily="2" charset="2"/>
              </a:rPr>
              <a:t>Could</a:t>
            </a:r>
            <a:r>
              <a:rPr kumimoji="0" lang="hu-HU" sz="1200" b="0" i="0" u="none" strike="noStrike" kern="1200" cap="none" spc="0" normalizeH="0" baseline="0" noProof="0" dirty="0">
                <a:ln>
                  <a:noFill/>
                </a:ln>
                <a:solidFill>
                  <a:prstClr val="black"/>
                </a:solidFill>
                <a:effectLst/>
                <a:uLnTx/>
                <a:uFillTx/>
                <a:latin typeface="Calibri"/>
                <a:ea typeface="+mn-ea"/>
                <a:cs typeface="+mn-cs"/>
                <a:sym typeface="Wingdings" panose="05000000000000000000" pitchFamily="2" charset="2"/>
              </a:rPr>
              <a:t> </a:t>
            </a:r>
            <a:r>
              <a:rPr kumimoji="0" lang="hu-HU" sz="1200" b="0" i="0" u="none" strike="noStrike" kern="1200" cap="none" spc="0" normalizeH="0" baseline="0" noProof="0" dirty="0" err="1">
                <a:ln>
                  <a:noFill/>
                </a:ln>
                <a:solidFill>
                  <a:prstClr val="black"/>
                </a:solidFill>
                <a:effectLst/>
                <a:uLnTx/>
                <a:uFillTx/>
                <a:latin typeface="Calibri"/>
                <a:ea typeface="+mn-ea"/>
                <a:cs typeface="+mn-cs"/>
                <a:sym typeface="Wingdings" panose="05000000000000000000" pitchFamily="2" charset="2"/>
              </a:rPr>
              <a:t>provide</a:t>
            </a:r>
            <a:r>
              <a:rPr kumimoji="0" lang="hu-HU" sz="1200" b="0" i="0" u="none" strike="noStrike" kern="1200" cap="none" spc="0" normalizeH="0" baseline="0" noProof="0" dirty="0">
                <a:ln>
                  <a:noFill/>
                </a:ln>
                <a:solidFill>
                  <a:prstClr val="black"/>
                </a:solidFill>
                <a:effectLst/>
                <a:uLnTx/>
                <a:uFillTx/>
                <a:latin typeface="Calibri"/>
                <a:ea typeface="+mn-ea"/>
                <a:cs typeface="+mn-cs"/>
                <a:sym typeface="Wingdings" panose="05000000000000000000" pitchFamily="2" charset="2"/>
              </a:rPr>
              <a:t> </a:t>
            </a:r>
            <a:r>
              <a:rPr kumimoji="0" lang="hu-HU" sz="1200" b="0" i="0" u="none" strike="noStrike" kern="1200" cap="none" spc="0" normalizeH="0" baseline="0" noProof="0" dirty="0" err="1">
                <a:ln>
                  <a:noFill/>
                </a:ln>
                <a:solidFill>
                  <a:prstClr val="black"/>
                </a:solidFill>
                <a:effectLst/>
                <a:uLnTx/>
                <a:uFillTx/>
                <a:latin typeface="Calibri"/>
                <a:ea typeface="+mn-ea"/>
                <a:cs typeface="+mn-cs"/>
                <a:sym typeface="Wingdings" panose="05000000000000000000" pitchFamily="2" charset="2"/>
              </a:rPr>
              <a:t>accurate</a:t>
            </a:r>
            <a:r>
              <a:rPr kumimoji="0" lang="hu-HU" sz="1200" b="0" i="0" u="none" strike="noStrike" kern="1200" cap="none" spc="0" normalizeH="0" baseline="0" noProof="0" dirty="0">
                <a:ln>
                  <a:noFill/>
                </a:ln>
                <a:solidFill>
                  <a:prstClr val="black"/>
                </a:solidFill>
                <a:effectLst/>
                <a:uLnTx/>
                <a:uFillTx/>
                <a:latin typeface="Calibri"/>
                <a:ea typeface="+mn-ea"/>
                <a:cs typeface="+mn-cs"/>
                <a:sym typeface="Wingdings" panose="05000000000000000000" pitchFamily="2" charset="2"/>
              </a:rPr>
              <a:t> </a:t>
            </a:r>
            <a:r>
              <a:rPr kumimoji="0" lang="hu-HU" sz="1200" b="0" i="0" u="none" strike="noStrike" kern="1200" cap="none" spc="0" normalizeH="0" baseline="0" noProof="0" dirty="0" err="1" smtClean="0">
                <a:ln>
                  <a:noFill/>
                </a:ln>
                <a:solidFill>
                  <a:prstClr val="black"/>
                </a:solidFill>
                <a:effectLst/>
                <a:uLnTx/>
                <a:uFillTx/>
                <a:latin typeface="Calibri"/>
                <a:ea typeface="+mn-ea"/>
                <a:cs typeface="+mn-cs"/>
              </a:rPr>
              <a:t>measurements</a:t>
            </a:r>
            <a:r>
              <a:rPr kumimoji="0" lang="hu-HU" sz="1200" b="0" i="0" u="none" strike="noStrike" kern="1200" cap="none" spc="0" normalizeH="0" baseline="0" noProof="0" dirty="0">
                <a:ln>
                  <a:noFill/>
                </a:ln>
                <a:solidFill>
                  <a:prstClr val="black"/>
                </a:solidFill>
                <a:effectLst/>
                <a:uLnTx/>
                <a:uFillTx/>
                <a:latin typeface="Calibri"/>
                <a:ea typeface="+mn-ea"/>
                <a:cs typeface="+mn-cs"/>
              </a:rPr>
              <a:t>!</a:t>
            </a:r>
          </a:p>
        </p:txBody>
      </p:sp>
      <p:sp>
        <p:nvSpPr>
          <p:cNvPr id="25" name="Jobbra nyíl 24"/>
          <p:cNvSpPr/>
          <p:nvPr/>
        </p:nvSpPr>
        <p:spPr>
          <a:xfrm>
            <a:off x="4202903" y="5414393"/>
            <a:ext cx="1593232" cy="369398"/>
          </a:xfrm>
          <a:prstGeom prst="rightArrow">
            <a:avLst/>
          </a:prstGeom>
          <a:solidFill>
            <a:schemeClr val="accent2">
              <a:lumMod val="75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hu-HU" sz="1800" b="0" i="0" u="none" strike="noStrike" kern="1200" cap="none" spc="0" normalizeH="0" baseline="0" noProof="0">
              <a:ln>
                <a:noFill/>
              </a:ln>
              <a:solidFill>
                <a:prstClr val="white"/>
              </a:solidFill>
              <a:effectLst/>
              <a:uLnTx/>
              <a:uFillTx/>
              <a:latin typeface="Calibri"/>
              <a:ea typeface="+mn-ea"/>
              <a:cs typeface="+mn-cs"/>
            </a:endParaRPr>
          </a:p>
        </p:txBody>
      </p:sp>
      <p:pic>
        <p:nvPicPr>
          <p:cNvPr id="27" name="Picture 3" descr="D:\Users\Cardio\Desktop\HORV_TH^ZOLT_NN__20180103\4CH_BIV.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6052230" y="2398506"/>
            <a:ext cx="2606592" cy="2375926"/>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3" descr="MR munkacsoport transzparent.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01321" y="927066"/>
            <a:ext cx="792088" cy="597039"/>
          </a:xfrm>
          <a:prstGeom prst="rect">
            <a:avLst/>
          </a:prstGeom>
        </p:spPr>
      </p:pic>
    </p:spTree>
    <p:extLst>
      <p:ext uri="{BB962C8B-B14F-4D97-AF65-F5344CB8AC3E}">
        <p14:creationId xmlns:p14="http://schemas.microsoft.com/office/powerpoint/2010/main" val="218296643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0718" t="5499" r="44657" b="49138"/>
          <a:stretch/>
        </p:blipFill>
        <p:spPr bwMode="auto">
          <a:xfrm>
            <a:off x="611560" y="2797194"/>
            <a:ext cx="8532440" cy="32525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églalap 4"/>
          <p:cNvSpPr/>
          <p:nvPr/>
        </p:nvSpPr>
        <p:spPr>
          <a:xfrm>
            <a:off x="5280028" y="4818051"/>
            <a:ext cx="3240360" cy="1384995"/>
          </a:xfrm>
          <a:prstGeom prst="rect">
            <a:avLst/>
          </a:prstGeom>
          <a:solidFill>
            <a:srgbClr val="660066"/>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hu-HU" sz="1400" b="1" i="0" u="none" strike="noStrike" kern="1200" cap="none" spc="0" normalizeH="0" baseline="0" noProof="0" dirty="0" smtClean="0">
              <a:ln>
                <a:noFill/>
              </a:ln>
              <a:solidFill>
                <a:prstClr val="white"/>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hu-HU" sz="1400" b="1" i="0" u="none" strike="noStrike" kern="1200" cap="none" spc="0" normalizeH="0" baseline="0" noProof="0" dirty="0" smtClean="0">
                <a:ln>
                  <a:noFill/>
                </a:ln>
                <a:solidFill>
                  <a:prstClr val="white"/>
                </a:solidFill>
                <a:effectLst/>
                <a:uLnTx/>
                <a:uFillTx/>
                <a:latin typeface="Calibri"/>
                <a:ea typeface="+mn-ea"/>
                <a:cs typeface="+mn-cs"/>
              </a:rPr>
              <a:t>∆ </a:t>
            </a:r>
            <a:r>
              <a:rPr kumimoji="0" lang="hu-HU" sz="1400" b="1" i="0" u="none" strike="noStrike" kern="1200" cap="none" spc="0" normalizeH="0" baseline="0" noProof="0" dirty="0" err="1" smtClean="0">
                <a:ln>
                  <a:noFill/>
                </a:ln>
                <a:solidFill>
                  <a:prstClr val="white"/>
                </a:solidFill>
                <a:effectLst/>
                <a:uLnTx/>
                <a:uFillTx/>
                <a:latin typeface="Calibri"/>
                <a:ea typeface="+mn-ea"/>
                <a:cs typeface="+mn-cs"/>
              </a:rPr>
              <a:t>Time-to</a:t>
            </a:r>
            <a:r>
              <a:rPr kumimoji="0" lang="hu-HU" sz="1400" b="1" i="0" u="none" strike="noStrike" kern="1200" cap="none" spc="0" normalizeH="0" baseline="0" noProof="0" dirty="0" smtClean="0">
                <a:ln>
                  <a:noFill/>
                </a:ln>
                <a:solidFill>
                  <a:prstClr val="white"/>
                </a:solidFill>
                <a:effectLst/>
                <a:uLnTx/>
                <a:uFillTx/>
                <a:latin typeface="Calibri"/>
                <a:ea typeface="+mn-ea"/>
                <a:cs typeface="+mn-cs"/>
              </a:rPr>
              <a:t> </a:t>
            </a:r>
            <a:r>
              <a:rPr kumimoji="0" lang="hu-HU" sz="1400" b="1" i="0" u="none" strike="noStrike" kern="1200" cap="none" spc="0" normalizeH="0" baseline="0" noProof="0" dirty="0" err="1" smtClean="0">
                <a:ln>
                  <a:noFill/>
                </a:ln>
                <a:solidFill>
                  <a:prstClr val="white"/>
                </a:solidFill>
                <a:effectLst/>
                <a:uLnTx/>
                <a:uFillTx/>
                <a:latin typeface="Calibri"/>
                <a:ea typeface="+mn-ea"/>
                <a:cs typeface="+mn-cs"/>
              </a:rPr>
              <a:t>peak</a:t>
            </a:r>
            <a:r>
              <a:rPr kumimoji="0" lang="hu-HU" sz="1400" b="1" i="0" u="none" strike="noStrike" kern="1200" cap="none" spc="0" normalizeH="0" baseline="0" noProof="0" dirty="0" smtClean="0">
                <a:ln>
                  <a:noFill/>
                </a:ln>
                <a:solidFill>
                  <a:prstClr val="white"/>
                </a:solidFill>
                <a:effectLst/>
                <a:uLnTx/>
                <a:uFillTx/>
                <a:latin typeface="Calibri"/>
                <a:ea typeface="+mn-ea"/>
                <a:cs typeface="+mn-cs"/>
              </a:rPr>
              <a:t> </a:t>
            </a:r>
            <a:r>
              <a:rPr kumimoji="0" lang="en-US" sz="1400" b="1" i="0" u="none" strike="noStrike" kern="1200" cap="none" spc="0" normalizeH="0" baseline="0" noProof="0" dirty="0" smtClean="0">
                <a:ln>
                  <a:noFill/>
                </a:ln>
                <a:solidFill>
                  <a:prstClr val="white"/>
                </a:solidFill>
                <a:effectLst/>
                <a:uLnTx/>
                <a:uFillTx/>
                <a:latin typeface="Calibri"/>
                <a:ea typeface="+mn-ea"/>
                <a:cs typeface="+mn-cs"/>
              </a:rPr>
              <a:t>strain</a:t>
            </a:r>
            <a:r>
              <a:rPr kumimoji="0" lang="hu-HU" sz="1400" b="1" i="0" u="none" strike="noStrike" kern="1200" cap="none" spc="0" normalizeH="0" baseline="0" noProof="0" dirty="0" smtClean="0">
                <a:ln>
                  <a:noFill/>
                </a:ln>
                <a:solidFill>
                  <a:prstClr val="white"/>
                </a:solidFill>
                <a:effectLst/>
                <a:uLnTx/>
                <a:uFillTx/>
                <a:latin typeface="Calibri"/>
                <a:ea typeface="+mn-ea"/>
                <a:cs typeface="+mn-cs"/>
              </a:rPr>
              <a:t>: 304 </a:t>
            </a:r>
            <a:r>
              <a:rPr kumimoji="0" lang="hu-HU" sz="1400" b="1" i="0" u="none" strike="noStrike" kern="1200" cap="none" spc="0" normalizeH="0" baseline="0" noProof="0" dirty="0" err="1" smtClean="0">
                <a:ln>
                  <a:noFill/>
                </a:ln>
                <a:solidFill>
                  <a:prstClr val="white"/>
                </a:solidFill>
                <a:effectLst/>
                <a:uLnTx/>
                <a:uFillTx/>
                <a:latin typeface="Calibri"/>
                <a:ea typeface="+mn-ea"/>
                <a:cs typeface="+mn-cs"/>
              </a:rPr>
              <a:t>ms</a:t>
            </a:r>
            <a:endParaRPr kumimoji="0" lang="hu-HU" sz="1400" b="1" i="0" u="none" strike="noStrike" kern="1200" cap="none" spc="0" normalizeH="0" baseline="0" noProof="0" dirty="0" smtClean="0">
              <a:ln>
                <a:noFill/>
              </a:ln>
              <a:solidFill>
                <a:prstClr val="white"/>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hu-HU" sz="1400" b="0" i="0" u="none" strike="noStrike" kern="1200" cap="none" spc="0" normalizeH="0" baseline="0" noProof="0" dirty="0" smtClean="0">
              <a:ln>
                <a:noFill/>
              </a:ln>
              <a:solidFill>
                <a:prstClr val="white"/>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hu-HU" sz="1400" b="0" i="0" u="none" strike="noStrike" kern="1200" cap="none" spc="0" normalizeH="0" baseline="0" noProof="0" dirty="0" smtClean="0">
                <a:ln>
                  <a:noFill/>
                </a:ln>
                <a:solidFill>
                  <a:prstClr val="white"/>
                </a:solidFill>
                <a:effectLst/>
                <a:uLnTx/>
                <a:uFillTx/>
                <a:latin typeface="Calibri"/>
                <a:ea typeface="+mn-ea"/>
                <a:cs typeface="+mn-cs"/>
              </a:rPr>
              <a:t>Basal </a:t>
            </a:r>
            <a:r>
              <a:rPr kumimoji="0" lang="hu-HU" sz="1400" b="0" i="0" u="none" strike="noStrike" kern="1200" cap="none" spc="0" normalizeH="0" baseline="0" noProof="0" dirty="0" err="1" smtClean="0">
                <a:ln>
                  <a:noFill/>
                </a:ln>
                <a:solidFill>
                  <a:prstClr val="white"/>
                </a:solidFill>
                <a:effectLst/>
                <a:uLnTx/>
                <a:uFillTx/>
                <a:latin typeface="Calibri"/>
                <a:ea typeface="+mn-ea"/>
                <a:cs typeface="+mn-cs"/>
              </a:rPr>
              <a:t>inferoseptal</a:t>
            </a:r>
            <a:r>
              <a:rPr kumimoji="0" lang="hu-HU" sz="1400" b="0" i="0" u="none" strike="noStrike" kern="1200" cap="none" spc="0" normalizeH="0" baseline="0" noProof="0" dirty="0" smtClean="0">
                <a:ln>
                  <a:noFill/>
                </a:ln>
                <a:solidFill>
                  <a:prstClr val="white"/>
                </a:solidFill>
                <a:effectLst/>
                <a:uLnTx/>
                <a:uFillTx/>
                <a:latin typeface="Calibri"/>
                <a:ea typeface="+mn-ea"/>
                <a:cs typeface="+mn-cs"/>
              </a:rPr>
              <a:t>     122 </a:t>
            </a:r>
            <a:r>
              <a:rPr kumimoji="0" lang="hu-HU" sz="1400" b="0" i="0" u="none" strike="noStrike" kern="1200" cap="none" spc="0" normalizeH="0" baseline="0" noProof="0" dirty="0" err="1" smtClean="0">
                <a:ln>
                  <a:noFill/>
                </a:ln>
                <a:solidFill>
                  <a:prstClr val="white"/>
                </a:solidFill>
                <a:effectLst/>
                <a:uLnTx/>
                <a:uFillTx/>
                <a:latin typeface="Calibri"/>
                <a:ea typeface="+mn-ea"/>
                <a:cs typeface="+mn-cs"/>
              </a:rPr>
              <a:t>ms</a:t>
            </a:r>
            <a:r>
              <a:rPr kumimoji="0" lang="hu-HU" sz="1400" b="0" i="0" u="none" strike="noStrike" kern="1200" cap="none" spc="0" normalizeH="0" baseline="0" noProof="0" dirty="0" smtClean="0">
                <a:ln>
                  <a:noFill/>
                </a:ln>
                <a:solidFill>
                  <a:prstClr val="white"/>
                </a:solidFill>
                <a:effectLst/>
                <a:uLnTx/>
                <a:uFillTx/>
                <a:latin typeface="Calibri"/>
                <a:ea typeface="+mn-ea"/>
                <a:cs typeface="+mn-cs"/>
              </a:rPr>
              <a:t>	</a:t>
            </a:r>
            <a:br>
              <a:rPr kumimoji="0" lang="hu-HU" sz="1400" b="0" i="0" u="none" strike="noStrike" kern="1200" cap="none" spc="0" normalizeH="0" baseline="0" noProof="0" dirty="0" smtClean="0">
                <a:ln>
                  <a:noFill/>
                </a:ln>
                <a:solidFill>
                  <a:prstClr val="white"/>
                </a:solidFill>
                <a:effectLst/>
                <a:uLnTx/>
                <a:uFillTx/>
                <a:latin typeface="Calibri"/>
                <a:ea typeface="+mn-ea"/>
                <a:cs typeface="+mn-cs"/>
              </a:rPr>
            </a:br>
            <a:r>
              <a:rPr kumimoji="0" lang="hu-HU" sz="1400" b="0" i="0" u="none" strike="noStrike" kern="1200" cap="none" spc="0" normalizeH="0" baseline="0" noProof="0" dirty="0" smtClean="0">
                <a:ln>
                  <a:noFill/>
                </a:ln>
                <a:solidFill>
                  <a:prstClr val="white"/>
                </a:solidFill>
                <a:effectLst/>
                <a:uLnTx/>
                <a:uFillTx/>
                <a:latin typeface="Calibri"/>
                <a:ea typeface="+mn-ea"/>
                <a:cs typeface="+mn-cs"/>
              </a:rPr>
              <a:t>Basal </a:t>
            </a:r>
            <a:r>
              <a:rPr kumimoji="0" lang="hu-HU" sz="1400" b="0" i="0" u="none" strike="noStrike" kern="1200" cap="none" spc="0" normalizeH="0" baseline="0" noProof="0" dirty="0" err="1" smtClean="0">
                <a:ln>
                  <a:noFill/>
                </a:ln>
                <a:solidFill>
                  <a:prstClr val="white"/>
                </a:solidFill>
                <a:effectLst/>
                <a:uLnTx/>
                <a:uFillTx/>
                <a:latin typeface="Calibri"/>
                <a:ea typeface="+mn-ea"/>
                <a:cs typeface="+mn-cs"/>
              </a:rPr>
              <a:t>anterolateral</a:t>
            </a:r>
            <a:r>
              <a:rPr kumimoji="0" lang="hu-HU" sz="1400" b="0" i="0" u="none" strike="noStrike" kern="1200" cap="none" spc="0" normalizeH="0" baseline="0" noProof="0" dirty="0" smtClean="0">
                <a:ln>
                  <a:noFill/>
                </a:ln>
                <a:solidFill>
                  <a:prstClr val="white"/>
                </a:solidFill>
                <a:effectLst/>
                <a:uLnTx/>
                <a:uFillTx/>
                <a:latin typeface="Calibri"/>
                <a:ea typeface="+mn-ea"/>
                <a:cs typeface="+mn-cs"/>
              </a:rPr>
              <a:t>    426 </a:t>
            </a:r>
            <a:r>
              <a:rPr kumimoji="0" lang="hu-HU" sz="1400" b="0" i="0" u="none" strike="noStrike" kern="1200" cap="none" spc="0" normalizeH="0" baseline="0" noProof="0" dirty="0" err="1" smtClean="0">
                <a:ln>
                  <a:noFill/>
                </a:ln>
                <a:solidFill>
                  <a:prstClr val="white"/>
                </a:solidFill>
                <a:effectLst/>
                <a:uLnTx/>
                <a:uFillTx/>
                <a:latin typeface="Calibri"/>
                <a:ea typeface="+mn-ea"/>
                <a:cs typeface="+mn-cs"/>
              </a:rPr>
              <a:t>ms</a:t>
            </a:r>
            <a:endParaRPr kumimoji="0" lang="hu-HU" sz="1400" b="0" i="0" u="none" strike="noStrike" kern="1200" cap="none" spc="0" normalizeH="0" baseline="0" noProof="0" dirty="0" smtClean="0">
              <a:ln>
                <a:noFill/>
              </a:ln>
              <a:solidFill>
                <a:prstClr val="white"/>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hu-HU" sz="1400" b="1" i="0" u="none" strike="noStrike" kern="1200" cap="none" spc="0" normalizeH="0" baseline="0" noProof="0" dirty="0">
              <a:ln>
                <a:noFill/>
              </a:ln>
              <a:solidFill>
                <a:prstClr val="white"/>
              </a:solidFill>
              <a:effectLst/>
              <a:uLnTx/>
              <a:uFillTx/>
              <a:latin typeface="Calibri"/>
              <a:ea typeface="+mn-ea"/>
              <a:cs typeface="+mn-cs"/>
            </a:endParaRPr>
          </a:p>
        </p:txBody>
      </p:sp>
      <p:pic>
        <p:nvPicPr>
          <p:cNvPr id="6" name="Picture 3" descr="D:\Users\Cardio\Downloads\LA_4CH_movie.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482852" y="274972"/>
            <a:ext cx="2378784" cy="23787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zövegdoboz 6"/>
          <p:cNvSpPr txBox="1"/>
          <p:nvPr/>
        </p:nvSpPr>
        <p:spPr>
          <a:xfrm>
            <a:off x="5436096" y="796921"/>
            <a:ext cx="3491880" cy="138499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hu-HU" sz="2100" b="1" i="0" u="none" strike="noStrike" kern="1200" cap="none" spc="0" normalizeH="0" baseline="0" noProof="0" dirty="0" err="1" smtClean="0">
                <a:ln>
                  <a:noFill/>
                </a:ln>
                <a:solidFill>
                  <a:prstClr val="black"/>
                </a:solidFill>
                <a:effectLst/>
                <a:uLnTx/>
                <a:uFillTx/>
                <a:latin typeface="Calibri"/>
                <a:ea typeface="+mn-ea"/>
                <a:cs typeface="+mn-cs"/>
              </a:rPr>
              <a:t>Quanfitication</a:t>
            </a:r>
            <a:r>
              <a:rPr kumimoji="0" lang="hu-HU" sz="2100" b="1" i="0" u="none" strike="noStrike" kern="1200" cap="none" spc="0" normalizeH="0" baseline="0" noProof="0" dirty="0" smtClean="0">
                <a:ln>
                  <a:noFill/>
                </a:ln>
                <a:solidFill>
                  <a:prstClr val="black"/>
                </a:solidFill>
                <a:effectLst/>
                <a:uLnTx/>
                <a:uFillTx/>
                <a:latin typeface="Calibri"/>
                <a:ea typeface="+mn-ea"/>
                <a:cs typeface="+mn-cs"/>
              </a:rPr>
              <a:t> of </a:t>
            </a:r>
            <a:r>
              <a:rPr kumimoji="0" lang="hu-HU" sz="2100" b="1" i="0" u="none" strike="noStrike" kern="1200" cap="none" spc="0" normalizeH="0" baseline="0" noProof="0" dirty="0" err="1" smtClean="0">
                <a:ln>
                  <a:noFill/>
                </a:ln>
                <a:solidFill>
                  <a:prstClr val="black"/>
                </a:solidFill>
                <a:effectLst/>
                <a:uLnTx/>
                <a:uFillTx/>
                <a:latin typeface="Calibri"/>
                <a:ea typeface="+mn-ea"/>
                <a:cs typeface="+mn-cs"/>
              </a:rPr>
              <a:t>intraventricular</a:t>
            </a:r>
            <a:r>
              <a:rPr kumimoji="0" lang="hu-HU" sz="2100" b="1" i="0" u="none" strike="noStrike" kern="1200" cap="none" spc="0" normalizeH="0" baseline="0" noProof="0" dirty="0" smtClean="0">
                <a:ln>
                  <a:noFill/>
                </a:ln>
                <a:solidFill>
                  <a:prstClr val="black"/>
                </a:solidFill>
                <a:effectLst/>
                <a:uLnTx/>
                <a:uFillTx/>
                <a:latin typeface="Calibri"/>
                <a:ea typeface="+mn-ea"/>
                <a:cs typeface="+mn-cs"/>
              </a:rPr>
              <a:t> </a:t>
            </a:r>
            <a:r>
              <a:rPr kumimoji="0" lang="hu-HU" sz="2100" b="1" i="0" u="none" strike="noStrike" kern="1200" cap="none" spc="0" normalizeH="0" baseline="0" noProof="0" dirty="0" err="1" smtClean="0">
                <a:ln>
                  <a:noFill/>
                </a:ln>
                <a:solidFill>
                  <a:prstClr val="black"/>
                </a:solidFill>
                <a:effectLst/>
                <a:uLnTx/>
                <a:uFillTx/>
                <a:latin typeface="Calibri"/>
                <a:ea typeface="+mn-ea"/>
                <a:cs typeface="+mn-cs"/>
              </a:rPr>
              <a:t>dyssynchrony</a:t>
            </a:r>
            <a:endParaRPr kumimoji="0" lang="hu-HU" sz="2100" b="1" i="0" u="none" strike="noStrike" kern="1200" cap="none" spc="0" normalizeH="0" baseline="0" noProof="0" dirty="0" smtClean="0">
              <a:ln>
                <a:noFill/>
              </a:ln>
              <a:solidFill>
                <a:prstClr val="black"/>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hu-HU" sz="2100" b="0" i="0" u="none" strike="noStrike" kern="1200" cap="none" spc="0" normalizeH="0" baseline="0" noProof="0" dirty="0" err="1" smtClean="0">
                <a:ln>
                  <a:noFill/>
                </a:ln>
                <a:solidFill>
                  <a:prstClr val="black"/>
                </a:solidFill>
                <a:effectLst/>
                <a:uLnTx/>
                <a:uFillTx/>
                <a:latin typeface="Calibri"/>
                <a:ea typeface="+mn-ea"/>
                <a:cs typeface="+mn-cs"/>
              </a:rPr>
              <a:t>using</a:t>
            </a:r>
            <a:r>
              <a:rPr kumimoji="0" lang="hu-HU" sz="2100" b="0" i="0" u="none" strike="noStrike" kern="1200" cap="none" spc="0" normalizeH="0" baseline="0" noProof="0" dirty="0" smtClean="0">
                <a:ln>
                  <a:noFill/>
                </a:ln>
                <a:solidFill>
                  <a:prstClr val="black"/>
                </a:solidFill>
                <a:effectLst/>
                <a:uLnTx/>
                <a:uFillTx/>
                <a:latin typeface="Calibri"/>
                <a:ea typeface="+mn-ea"/>
                <a:cs typeface="+mn-cs"/>
              </a:rPr>
              <a:t> </a:t>
            </a:r>
            <a:r>
              <a:rPr kumimoji="0" lang="hu-HU" sz="2100" b="0" i="0" u="none" strike="noStrike" kern="1200" cap="none" spc="0" normalizeH="0" baseline="0" noProof="0" dirty="0" err="1" smtClean="0">
                <a:ln>
                  <a:noFill/>
                </a:ln>
                <a:solidFill>
                  <a:prstClr val="black"/>
                </a:solidFill>
                <a:effectLst/>
                <a:uLnTx/>
                <a:uFillTx/>
                <a:latin typeface="Calibri"/>
                <a:ea typeface="+mn-ea"/>
                <a:cs typeface="+mn-cs"/>
              </a:rPr>
              <a:t>feature</a:t>
            </a:r>
            <a:r>
              <a:rPr kumimoji="0" lang="hu-HU" sz="2100" b="0" i="0" u="none" strike="noStrike" kern="1200" cap="none" spc="0" normalizeH="0" baseline="0" noProof="0" dirty="0" smtClean="0">
                <a:ln>
                  <a:noFill/>
                </a:ln>
                <a:solidFill>
                  <a:prstClr val="black"/>
                </a:solidFill>
                <a:effectLst/>
                <a:uLnTx/>
                <a:uFillTx/>
                <a:latin typeface="Calibri"/>
                <a:ea typeface="+mn-ea"/>
                <a:cs typeface="+mn-cs"/>
              </a:rPr>
              <a:t> </a:t>
            </a:r>
            <a:r>
              <a:rPr kumimoji="0" lang="hu-HU" sz="2100" b="0" i="0" u="none" strike="noStrike" kern="1200" cap="none" spc="0" normalizeH="0" baseline="0" noProof="0" dirty="0" err="1" smtClean="0">
                <a:ln>
                  <a:noFill/>
                </a:ln>
                <a:solidFill>
                  <a:prstClr val="black"/>
                </a:solidFill>
                <a:effectLst/>
                <a:uLnTx/>
                <a:uFillTx/>
                <a:latin typeface="Calibri"/>
                <a:ea typeface="+mn-ea"/>
                <a:cs typeface="+mn-cs"/>
              </a:rPr>
              <a:t>tracking</a:t>
            </a:r>
            <a:r>
              <a:rPr kumimoji="0" lang="hu-HU" sz="2100" b="0" i="0" u="none" strike="noStrike" kern="1200" cap="none" spc="0" normalizeH="0" baseline="0" noProof="0" dirty="0" smtClean="0">
                <a:ln>
                  <a:noFill/>
                </a:ln>
                <a:solidFill>
                  <a:prstClr val="black"/>
                </a:solidFill>
                <a:effectLst/>
                <a:uLnTx/>
                <a:uFillTx/>
                <a:latin typeface="Calibri"/>
                <a:ea typeface="+mn-ea"/>
                <a:cs typeface="+mn-cs"/>
              </a:rPr>
              <a:t> in HF </a:t>
            </a:r>
            <a:r>
              <a:rPr kumimoji="0" lang="hu-HU" sz="2100" b="0" i="0" u="none" strike="noStrike" kern="1200" cap="none" spc="0" normalizeH="0" baseline="0" noProof="0" dirty="0" err="1" smtClean="0">
                <a:ln>
                  <a:noFill/>
                </a:ln>
                <a:solidFill>
                  <a:prstClr val="black"/>
                </a:solidFill>
                <a:effectLst/>
                <a:uLnTx/>
                <a:uFillTx/>
                <a:latin typeface="Calibri"/>
                <a:ea typeface="+mn-ea"/>
                <a:cs typeface="+mn-cs"/>
              </a:rPr>
              <a:t>patients</a:t>
            </a:r>
            <a:r>
              <a:rPr kumimoji="0" lang="hu-HU" sz="2100" b="0" i="0" u="none" strike="noStrike" kern="1200" cap="none" spc="0" normalizeH="0" baseline="0" noProof="0" dirty="0" smtClean="0">
                <a:ln>
                  <a:noFill/>
                </a:ln>
                <a:solidFill>
                  <a:prstClr val="black"/>
                </a:solidFill>
                <a:effectLst/>
                <a:uLnTx/>
                <a:uFillTx/>
                <a:latin typeface="Calibri"/>
                <a:ea typeface="+mn-ea"/>
                <a:cs typeface="+mn-cs"/>
              </a:rPr>
              <a:t> </a:t>
            </a:r>
            <a:r>
              <a:rPr kumimoji="0" lang="hu-HU" sz="2100" b="0" i="0" u="none" strike="noStrike" kern="1200" cap="none" spc="0" normalizeH="0" baseline="0" noProof="0" dirty="0" err="1" smtClean="0">
                <a:ln>
                  <a:noFill/>
                </a:ln>
                <a:solidFill>
                  <a:prstClr val="black"/>
                </a:solidFill>
                <a:effectLst/>
                <a:uLnTx/>
                <a:uFillTx/>
                <a:latin typeface="Calibri"/>
                <a:ea typeface="+mn-ea"/>
                <a:cs typeface="+mn-cs"/>
              </a:rPr>
              <a:t>with</a:t>
            </a:r>
            <a:r>
              <a:rPr kumimoji="0" lang="hu-HU" sz="2100" b="0" i="0" u="none" strike="noStrike" kern="1200" cap="none" spc="0" normalizeH="0" baseline="0" noProof="0" dirty="0" smtClean="0">
                <a:ln>
                  <a:noFill/>
                </a:ln>
                <a:solidFill>
                  <a:prstClr val="black"/>
                </a:solidFill>
                <a:effectLst/>
                <a:uLnTx/>
                <a:uFillTx/>
                <a:latin typeface="Calibri"/>
                <a:ea typeface="+mn-ea"/>
                <a:cs typeface="+mn-cs"/>
              </a:rPr>
              <a:t> LBBB</a:t>
            </a:r>
            <a:endParaRPr kumimoji="0" lang="hu-HU" sz="21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8"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5315" y="274972"/>
            <a:ext cx="2368943" cy="236894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 name="Picture 3" descr="MR munkacsoport transzparent.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040890" y="116632"/>
            <a:ext cx="902535" cy="680289"/>
          </a:xfrm>
          <a:prstGeom prst="rect">
            <a:avLst/>
          </a:prstGeom>
        </p:spPr>
      </p:pic>
    </p:spTree>
    <p:extLst>
      <p:ext uri="{BB962C8B-B14F-4D97-AF65-F5344CB8AC3E}">
        <p14:creationId xmlns:p14="http://schemas.microsoft.com/office/powerpoint/2010/main" val="350992480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57200" y="-171400"/>
            <a:ext cx="8686800" cy="1143000"/>
          </a:xfrm>
        </p:spPr>
        <p:txBody>
          <a:bodyPr>
            <a:noAutofit/>
          </a:bodyPr>
          <a:lstStyle/>
          <a:p>
            <a:pPr lvl="0" algn="l"/>
            <a:r>
              <a:rPr lang="hu-HU" sz="2400" b="1" dirty="0" err="1">
                <a:latin typeface="Calibri"/>
              </a:rPr>
              <a:t>Reverse</a:t>
            </a:r>
            <a:r>
              <a:rPr lang="hu-HU" sz="2400" b="1" dirty="0">
                <a:latin typeface="Calibri"/>
              </a:rPr>
              <a:t> </a:t>
            </a:r>
            <a:r>
              <a:rPr lang="hu-HU" sz="2400" b="1" dirty="0" err="1">
                <a:latin typeface="Calibri"/>
              </a:rPr>
              <a:t>remodeling</a:t>
            </a:r>
            <a:r>
              <a:rPr lang="hu-HU" sz="2400" b="1" dirty="0">
                <a:latin typeface="Calibri"/>
              </a:rPr>
              <a:t> </a:t>
            </a:r>
            <a:r>
              <a:rPr lang="hu-HU" sz="2400" b="1" dirty="0" err="1">
                <a:latin typeface="Calibri"/>
              </a:rPr>
              <a:t>after</a:t>
            </a:r>
            <a:r>
              <a:rPr lang="hu-HU" sz="2400" b="1" dirty="0">
                <a:latin typeface="Calibri"/>
              </a:rPr>
              <a:t> CRT </a:t>
            </a:r>
            <a:r>
              <a:rPr lang="hu-HU" sz="2400" b="1" dirty="0" err="1">
                <a:latin typeface="Calibri"/>
              </a:rPr>
              <a:t>implantation</a:t>
            </a:r>
            <a:r>
              <a:rPr lang="hu-HU" sz="2400" b="1" dirty="0">
                <a:latin typeface="Calibri"/>
              </a:rPr>
              <a:t> </a:t>
            </a:r>
            <a:r>
              <a:rPr lang="hu-HU" sz="2400" b="1" dirty="0" err="1">
                <a:latin typeface="Calibri"/>
              </a:rPr>
              <a:t>evaluated</a:t>
            </a:r>
            <a:r>
              <a:rPr lang="hu-HU" sz="2400" b="1" dirty="0">
                <a:latin typeface="Calibri"/>
              </a:rPr>
              <a:t> </a:t>
            </a:r>
            <a:r>
              <a:rPr lang="hu-HU" sz="2400" b="1" dirty="0" err="1">
                <a:latin typeface="Calibri"/>
              </a:rPr>
              <a:t>using</a:t>
            </a:r>
            <a:r>
              <a:rPr lang="hu-HU" sz="2400" b="1" dirty="0">
                <a:latin typeface="Calibri"/>
              </a:rPr>
              <a:t> CMR </a:t>
            </a:r>
            <a:r>
              <a:rPr lang="hu-HU" sz="2400" dirty="0">
                <a:latin typeface="Calibri"/>
              </a:rPr>
              <a:t/>
            </a:r>
            <a:br>
              <a:rPr lang="hu-HU" sz="2400" dirty="0">
                <a:latin typeface="Calibri"/>
              </a:rPr>
            </a:br>
            <a:endParaRPr lang="en-GB" sz="2400" dirty="0"/>
          </a:p>
        </p:txBody>
      </p:sp>
      <p:pic>
        <p:nvPicPr>
          <p:cNvPr id="4" name="Picture 2" descr="D:\Users\Cardio\Desktop\HORV_TH^ZOLT_NN__20180103\Baseline 4CH.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2833005" y="537877"/>
            <a:ext cx="2027027" cy="202702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D:\Users\Cardio\Desktop\HORV_TH^ZOLT_NN__20180103\4CH_A00.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4860395" y="548680"/>
            <a:ext cx="2055040" cy="205504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D:\Users\Cardio\Desktop\HORV_TH^ZOLT_NN__20180103\4CH_BIV.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6915436" y="548680"/>
            <a:ext cx="2049051" cy="204905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7" name="Táblázat 6"/>
          <p:cNvGraphicFramePr>
            <a:graphicFrameLocks noGrp="1"/>
          </p:cNvGraphicFramePr>
          <p:nvPr>
            <p:extLst>
              <p:ext uri="{D42A27DB-BD31-4B8C-83A1-F6EECF244321}">
                <p14:modId xmlns:p14="http://schemas.microsoft.com/office/powerpoint/2010/main" val="1518409525"/>
              </p:ext>
            </p:extLst>
          </p:nvPr>
        </p:nvGraphicFramePr>
        <p:xfrm>
          <a:off x="611560" y="2492896"/>
          <a:ext cx="8352928" cy="3566160"/>
        </p:xfrm>
        <a:graphic>
          <a:graphicData uri="http://schemas.openxmlformats.org/drawingml/2006/table">
            <a:tbl>
              <a:tblPr firstRow="1" bandRow="1">
                <a:tableStyleId>{5C22544A-7EE6-4342-B048-85BDC9FD1C3A}</a:tableStyleId>
              </a:tblPr>
              <a:tblGrid>
                <a:gridCol w="2265201">
                  <a:extLst>
                    <a:ext uri="{9D8B030D-6E8A-4147-A177-3AD203B41FA5}">
                      <a16:colId xmlns:a16="http://schemas.microsoft.com/office/drawing/2014/main" xmlns="" val="20000"/>
                    </a:ext>
                  </a:extLst>
                </a:gridCol>
                <a:gridCol w="1962585">
                  <a:extLst>
                    <a:ext uri="{9D8B030D-6E8A-4147-A177-3AD203B41FA5}">
                      <a16:colId xmlns:a16="http://schemas.microsoft.com/office/drawing/2014/main" xmlns="" val="20001"/>
                    </a:ext>
                  </a:extLst>
                </a:gridCol>
                <a:gridCol w="2062571">
                  <a:extLst>
                    <a:ext uri="{9D8B030D-6E8A-4147-A177-3AD203B41FA5}">
                      <a16:colId xmlns:a16="http://schemas.microsoft.com/office/drawing/2014/main" xmlns="" val="20002"/>
                    </a:ext>
                  </a:extLst>
                </a:gridCol>
                <a:gridCol w="2062571">
                  <a:extLst>
                    <a:ext uri="{9D8B030D-6E8A-4147-A177-3AD203B41FA5}">
                      <a16:colId xmlns:a16="http://schemas.microsoft.com/office/drawing/2014/main" xmlns="" val="20003"/>
                    </a:ext>
                  </a:extLst>
                </a:gridCol>
              </a:tblGrid>
              <a:tr h="70322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hu-HU" sz="1600" b="1" kern="1200" dirty="0" err="1" smtClean="0">
                          <a:solidFill>
                            <a:schemeClr val="lt1"/>
                          </a:solidFill>
                          <a:latin typeface="+mn-lt"/>
                          <a:ea typeface="+mn-ea"/>
                          <a:cs typeface="+mn-cs"/>
                        </a:rPr>
                        <a:t>Left</a:t>
                      </a:r>
                      <a:r>
                        <a:rPr lang="hu-HU" sz="1600" b="1" kern="1200" dirty="0" smtClean="0">
                          <a:solidFill>
                            <a:schemeClr val="lt1"/>
                          </a:solidFill>
                          <a:latin typeface="+mn-lt"/>
                          <a:ea typeface="+mn-ea"/>
                          <a:cs typeface="+mn-cs"/>
                        </a:rPr>
                        <a:t> </a:t>
                      </a:r>
                      <a:r>
                        <a:rPr lang="hu-HU" sz="1600" b="1" kern="1200" dirty="0" err="1" smtClean="0">
                          <a:solidFill>
                            <a:schemeClr val="lt1"/>
                          </a:solidFill>
                          <a:latin typeface="+mn-lt"/>
                          <a:ea typeface="+mn-ea"/>
                          <a:cs typeface="+mn-cs"/>
                        </a:rPr>
                        <a:t>ventricular</a:t>
                      </a:r>
                      <a:r>
                        <a:rPr lang="hu-HU" sz="1600" b="1" kern="1200" dirty="0" smtClean="0">
                          <a:solidFill>
                            <a:schemeClr val="lt1"/>
                          </a:solidFill>
                          <a:latin typeface="+mn-lt"/>
                          <a:ea typeface="+mn-ea"/>
                          <a:cs typeface="+mn-cs"/>
                        </a:rPr>
                        <a:t> </a:t>
                      </a:r>
                      <a:r>
                        <a:rPr lang="hu-HU" sz="1600" b="1" kern="1200" dirty="0" err="1" smtClean="0">
                          <a:solidFill>
                            <a:schemeClr val="lt1"/>
                          </a:solidFill>
                          <a:latin typeface="+mn-lt"/>
                          <a:ea typeface="+mn-ea"/>
                          <a:cs typeface="+mn-cs"/>
                        </a:rPr>
                        <a:t>volumes</a:t>
                      </a:r>
                      <a:r>
                        <a:rPr lang="hu-HU" sz="1600" b="1" kern="1200" dirty="0" smtClean="0">
                          <a:solidFill>
                            <a:schemeClr val="lt1"/>
                          </a:solidFill>
                          <a:latin typeface="+mn-lt"/>
                          <a:ea typeface="+mn-ea"/>
                          <a:cs typeface="+mn-cs"/>
                        </a:rPr>
                        <a:t> and </a:t>
                      </a:r>
                      <a:r>
                        <a:rPr lang="hu-HU" sz="1600" b="1" kern="1200" dirty="0" err="1" smtClean="0">
                          <a:solidFill>
                            <a:schemeClr val="lt1"/>
                          </a:solidFill>
                          <a:latin typeface="+mn-lt"/>
                          <a:ea typeface="+mn-ea"/>
                          <a:cs typeface="+mn-cs"/>
                        </a:rPr>
                        <a:t>mass</a:t>
                      </a:r>
                      <a:endParaRPr lang="hu-HU" sz="1600" b="1" kern="1200" dirty="0">
                        <a:solidFill>
                          <a:schemeClr val="lt1"/>
                        </a:solidFill>
                        <a:latin typeface="+mn-lt"/>
                        <a:ea typeface="+mn-ea"/>
                        <a:cs typeface="+mn-cs"/>
                      </a:endParaRPr>
                    </a:p>
                  </a:txBody>
                  <a:tcPr anchor="ctr">
                    <a:solidFill>
                      <a:schemeClr val="accent1">
                        <a:lumMod val="75000"/>
                      </a:schemeClr>
                    </a:solidFill>
                  </a:tcPr>
                </a:tc>
                <a:tc>
                  <a:txBody>
                    <a:bodyPr/>
                    <a:lstStyle/>
                    <a:p>
                      <a:pPr marL="0" algn="ctr" defTabSz="914400" rtl="0" eaLnBrk="1" latinLnBrk="0" hangingPunct="1"/>
                      <a:r>
                        <a:rPr lang="hu-HU" sz="1600" b="1" kern="1200" dirty="0" err="1" smtClean="0">
                          <a:solidFill>
                            <a:schemeClr val="lt1"/>
                          </a:solidFill>
                          <a:latin typeface="+mn-lt"/>
                          <a:ea typeface="+mn-ea"/>
                          <a:cs typeface="+mn-cs"/>
                        </a:rPr>
                        <a:t>Before</a:t>
                      </a:r>
                      <a:r>
                        <a:rPr lang="hu-HU" sz="1600" b="1" kern="1200" dirty="0" smtClean="0">
                          <a:solidFill>
                            <a:schemeClr val="lt1"/>
                          </a:solidFill>
                          <a:latin typeface="+mn-lt"/>
                          <a:ea typeface="+mn-ea"/>
                          <a:cs typeface="+mn-cs"/>
                        </a:rPr>
                        <a:t> CRT</a:t>
                      </a:r>
                      <a:endParaRPr lang="hu-HU" sz="1600" b="1" kern="1200" dirty="0">
                        <a:solidFill>
                          <a:schemeClr val="lt1"/>
                        </a:solidFill>
                        <a:latin typeface="+mn-lt"/>
                        <a:ea typeface="+mn-ea"/>
                        <a:cs typeface="+mn-cs"/>
                      </a:endParaRPr>
                    </a:p>
                  </a:txBody>
                  <a:tcPr anchor="ctr">
                    <a:solidFill>
                      <a:schemeClr val="accent1">
                        <a:lumMod val="75000"/>
                      </a:schemeClr>
                    </a:solidFill>
                  </a:tcPr>
                </a:tc>
                <a:tc>
                  <a:txBody>
                    <a:bodyPr/>
                    <a:lstStyle/>
                    <a:p>
                      <a:pPr marL="0" algn="ctr" defTabSz="914400" rtl="0" eaLnBrk="1" latinLnBrk="0" hangingPunct="1"/>
                      <a:r>
                        <a:rPr lang="hu-HU" sz="1600" b="1" kern="1200" dirty="0" smtClean="0">
                          <a:solidFill>
                            <a:schemeClr val="lt1"/>
                          </a:solidFill>
                          <a:latin typeface="+mn-lt"/>
                          <a:ea typeface="+mn-ea"/>
                          <a:cs typeface="+mn-cs"/>
                        </a:rPr>
                        <a:t>6 </a:t>
                      </a:r>
                      <a:r>
                        <a:rPr lang="hu-HU" sz="1600" b="1" kern="1200" dirty="0" err="1" smtClean="0">
                          <a:solidFill>
                            <a:schemeClr val="lt1"/>
                          </a:solidFill>
                          <a:latin typeface="+mn-lt"/>
                          <a:ea typeface="+mn-ea"/>
                          <a:cs typeface="+mn-cs"/>
                        </a:rPr>
                        <a:t>months</a:t>
                      </a:r>
                      <a:r>
                        <a:rPr lang="hu-HU" sz="1600" b="1" kern="1200" dirty="0" smtClean="0">
                          <a:solidFill>
                            <a:schemeClr val="lt1"/>
                          </a:solidFill>
                          <a:latin typeface="+mn-lt"/>
                          <a:ea typeface="+mn-ea"/>
                          <a:cs typeface="+mn-cs"/>
                        </a:rPr>
                        <a:t> </a:t>
                      </a:r>
                      <a:r>
                        <a:rPr lang="hu-HU" sz="1600" b="1" kern="1200" dirty="0" err="1" smtClean="0">
                          <a:solidFill>
                            <a:schemeClr val="lt1"/>
                          </a:solidFill>
                          <a:latin typeface="+mn-lt"/>
                          <a:ea typeface="+mn-ea"/>
                          <a:cs typeface="+mn-cs"/>
                        </a:rPr>
                        <a:t>after</a:t>
                      </a:r>
                      <a:r>
                        <a:rPr lang="hu-HU" sz="1600" b="1" kern="1200" dirty="0" smtClean="0">
                          <a:solidFill>
                            <a:schemeClr val="lt1"/>
                          </a:solidFill>
                          <a:latin typeface="+mn-lt"/>
                          <a:ea typeface="+mn-ea"/>
                          <a:cs typeface="+mn-cs"/>
                        </a:rPr>
                        <a:t> CRT </a:t>
                      </a:r>
                      <a:r>
                        <a:rPr lang="hu-HU" sz="1600" b="1" kern="1200" dirty="0" err="1" smtClean="0">
                          <a:solidFill>
                            <a:schemeClr val="lt1"/>
                          </a:solidFill>
                          <a:latin typeface="+mn-lt"/>
                          <a:ea typeface="+mn-ea"/>
                          <a:cs typeface="+mn-cs"/>
                        </a:rPr>
                        <a:t>implant</a:t>
                      </a:r>
                      <a:endParaRPr lang="hu-HU" sz="1600" b="1" kern="1200" dirty="0" smtClean="0">
                        <a:solidFill>
                          <a:schemeClr val="lt1"/>
                        </a:solidFill>
                        <a:latin typeface="+mn-lt"/>
                        <a:ea typeface="+mn-ea"/>
                        <a:cs typeface="+mn-cs"/>
                      </a:endParaRPr>
                    </a:p>
                    <a:p>
                      <a:pPr marL="0" algn="ctr" defTabSz="914400" rtl="0" eaLnBrk="1" latinLnBrk="0" hangingPunct="1"/>
                      <a:r>
                        <a:rPr lang="hu-HU" sz="1600" b="1" kern="1200" dirty="0" smtClean="0">
                          <a:solidFill>
                            <a:schemeClr val="lt1"/>
                          </a:solidFill>
                          <a:latin typeface="+mn-lt"/>
                          <a:ea typeface="+mn-ea"/>
                          <a:cs typeface="+mn-cs"/>
                        </a:rPr>
                        <a:t>A00</a:t>
                      </a:r>
                      <a:endParaRPr lang="hu-HU" sz="1600" b="1" kern="1200" dirty="0">
                        <a:solidFill>
                          <a:schemeClr val="lt1"/>
                        </a:solidFill>
                        <a:latin typeface="+mn-lt"/>
                        <a:ea typeface="+mn-ea"/>
                        <a:cs typeface="+mn-cs"/>
                      </a:endParaRPr>
                    </a:p>
                  </a:txBody>
                  <a:tcPr anchor="ctr">
                    <a:solidFill>
                      <a:schemeClr val="accent1">
                        <a:lumMod val="75000"/>
                      </a:schemeClr>
                    </a:solidFill>
                  </a:tcPr>
                </a:tc>
                <a:tc>
                  <a:txBody>
                    <a:bodyPr/>
                    <a:lstStyle/>
                    <a:p>
                      <a:pPr marL="0" algn="ctr" defTabSz="914400" rtl="0" eaLnBrk="1" latinLnBrk="0" hangingPunct="1"/>
                      <a:r>
                        <a:rPr lang="hu-HU" sz="1600" b="1" kern="1200" dirty="0" smtClean="0">
                          <a:solidFill>
                            <a:schemeClr val="lt1"/>
                          </a:solidFill>
                          <a:latin typeface="+mn-lt"/>
                          <a:ea typeface="+mn-ea"/>
                          <a:cs typeface="+mn-cs"/>
                        </a:rPr>
                        <a:t>6 </a:t>
                      </a:r>
                      <a:r>
                        <a:rPr lang="hu-HU" sz="1600" b="1" kern="1200" dirty="0" err="1" smtClean="0">
                          <a:solidFill>
                            <a:schemeClr val="lt1"/>
                          </a:solidFill>
                          <a:latin typeface="+mn-lt"/>
                          <a:ea typeface="+mn-ea"/>
                          <a:cs typeface="+mn-cs"/>
                        </a:rPr>
                        <a:t>months</a:t>
                      </a:r>
                      <a:r>
                        <a:rPr lang="hu-HU" sz="1600" b="1" kern="1200" dirty="0" smtClean="0">
                          <a:solidFill>
                            <a:schemeClr val="lt1"/>
                          </a:solidFill>
                          <a:latin typeface="+mn-lt"/>
                          <a:ea typeface="+mn-ea"/>
                          <a:cs typeface="+mn-cs"/>
                        </a:rPr>
                        <a:t> </a:t>
                      </a:r>
                      <a:r>
                        <a:rPr lang="hu-HU" sz="1600" b="1" kern="1200" dirty="0" err="1" smtClean="0">
                          <a:solidFill>
                            <a:schemeClr val="lt1"/>
                          </a:solidFill>
                          <a:latin typeface="+mn-lt"/>
                          <a:ea typeface="+mn-ea"/>
                          <a:cs typeface="+mn-cs"/>
                        </a:rPr>
                        <a:t>after</a:t>
                      </a:r>
                      <a:r>
                        <a:rPr lang="hu-HU" sz="1600" b="1" kern="1200" dirty="0" smtClean="0">
                          <a:solidFill>
                            <a:schemeClr val="lt1"/>
                          </a:solidFill>
                          <a:latin typeface="+mn-lt"/>
                          <a:ea typeface="+mn-ea"/>
                          <a:cs typeface="+mn-cs"/>
                        </a:rPr>
                        <a:t> CRT </a:t>
                      </a:r>
                      <a:r>
                        <a:rPr lang="hu-HU" sz="1600" b="1" kern="1200" dirty="0" err="1" smtClean="0">
                          <a:solidFill>
                            <a:schemeClr val="lt1"/>
                          </a:solidFill>
                          <a:latin typeface="+mn-lt"/>
                          <a:ea typeface="+mn-ea"/>
                          <a:cs typeface="+mn-cs"/>
                        </a:rPr>
                        <a:t>implant</a:t>
                      </a:r>
                      <a:endParaRPr lang="hu-HU" sz="1600" b="1" kern="1200" dirty="0" smtClean="0">
                        <a:solidFill>
                          <a:schemeClr val="lt1"/>
                        </a:solidFill>
                        <a:latin typeface="+mn-lt"/>
                        <a:ea typeface="+mn-ea"/>
                        <a:cs typeface="+mn-cs"/>
                      </a:endParaRPr>
                    </a:p>
                    <a:p>
                      <a:pPr marL="0" algn="ctr" defTabSz="914400" rtl="0" eaLnBrk="1" latinLnBrk="0" hangingPunct="1"/>
                      <a:r>
                        <a:rPr lang="hu-HU" sz="1600" b="1" kern="1200" dirty="0" smtClean="0">
                          <a:solidFill>
                            <a:schemeClr val="lt1"/>
                          </a:solidFill>
                          <a:latin typeface="+mn-lt"/>
                          <a:ea typeface="+mn-ea"/>
                          <a:cs typeface="+mn-cs"/>
                        </a:rPr>
                        <a:t>BIV </a:t>
                      </a:r>
                      <a:r>
                        <a:rPr lang="hu-HU" sz="1600" b="1" kern="1200" dirty="0" err="1" smtClean="0">
                          <a:solidFill>
                            <a:schemeClr val="lt1"/>
                          </a:solidFill>
                          <a:latin typeface="+mn-lt"/>
                          <a:ea typeface="+mn-ea"/>
                          <a:cs typeface="+mn-cs"/>
                        </a:rPr>
                        <a:t>pacing</a:t>
                      </a:r>
                      <a:endParaRPr lang="hu-HU" sz="1600" b="1" kern="1200" dirty="0" smtClean="0">
                        <a:solidFill>
                          <a:schemeClr val="lt1"/>
                        </a:solidFill>
                        <a:latin typeface="+mn-lt"/>
                        <a:ea typeface="+mn-ea"/>
                        <a:cs typeface="+mn-cs"/>
                      </a:endParaRPr>
                    </a:p>
                  </a:txBody>
                  <a:tcPr anchor="ctr">
                    <a:solidFill>
                      <a:schemeClr val="accent1">
                        <a:lumMod val="75000"/>
                      </a:schemeClr>
                    </a:solidFill>
                  </a:tcPr>
                </a:tc>
                <a:extLst>
                  <a:ext uri="{0D108BD9-81ED-4DB2-BD59-A6C34878D82A}">
                    <a16:rowId xmlns:a16="http://schemas.microsoft.com/office/drawing/2014/main" xmlns="" val="10000"/>
                  </a:ext>
                </a:extLst>
              </a:tr>
              <a:tr h="316887">
                <a:tc>
                  <a:txBody>
                    <a:bodyPr/>
                    <a:lstStyle/>
                    <a:p>
                      <a:r>
                        <a:rPr lang="hu-HU" sz="1600" dirty="0" smtClean="0"/>
                        <a:t>LVEF (%)</a:t>
                      </a:r>
                      <a:endParaRPr lang="hu-HU" sz="1600" dirty="0"/>
                    </a:p>
                  </a:txBody>
                  <a:tcPr anchor="ctr"/>
                </a:tc>
                <a:tc>
                  <a:txBody>
                    <a:bodyPr/>
                    <a:lstStyle/>
                    <a:p>
                      <a:pPr algn="ctr"/>
                      <a:r>
                        <a:rPr lang="hu-HU" sz="1600" dirty="0" smtClean="0"/>
                        <a:t>32%</a:t>
                      </a:r>
                      <a:endParaRPr lang="hu-HU" sz="1600" dirty="0"/>
                    </a:p>
                  </a:txBody>
                  <a:tcPr anchor="ctr"/>
                </a:tc>
                <a:tc>
                  <a:txBody>
                    <a:bodyPr/>
                    <a:lstStyle/>
                    <a:p>
                      <a:pPr algn="ctr"/>
                      <a:r>
                        <a:rPr lang="hu-HU" sz="1600" dirty="0" smtClean="0"/>
                        <a:t>32%</a:t>
                      </a:r>
                      <a:endParaRPr lang="hu-HU" sz="1600" dirty="0"/>
                    </a:p>
                  </a:txBody>
                  <a:tcPr anchor="ctr"/>
                </a:tc>
                <a:tc>
                  <a:txBody>
                    <a:bodyPr/>
                    <a:lstStyle/>
                    <a:p>
                      <a:pPr algn="ctr"/>
                      <a:r>
                        <a:rPr lang="hu-HU" sz="1600" dirty="0" smtClean="0"/>
                        <a:t>41%</a:t>
                      </a:r>
                      <a:endParaRPr lang="hu-HU" sz="1600" dirty="0"/>
                    </a:p>
                  </a:txBody>
                  <a:tcPr anchor="ctr"/>
                </a:tc>
                <a:extLst>
                  <a:ext uri="{0D108BD9-81ED-4DB2-BD59-A6C34878D82A}">
                    <a16:rowId xmlns:a16="http://schemas.microsoft.com/office/drawing/2014/main" xmlns="" val="10001"/>
                  </a:ext>
                </a:extLst>
              </a:tr>
              <a:tr h="316887">
                <a:tc>
                  <a:txBody>
                    <a:bodyPr/>
                    <a:lstStyle/>
                    <a:p>
                      <a:r>
                        <a:rPr lang="hu-HU" sz="1600" dirty="0" err="1" smtClean="0"/>
                        <a:t>LVEDVi</a:t>
                      </a:r>
                      <a:r>
                        <a:rPr lang="hu-HU" sz="1600" dirty="0" smtClean="0"/>
                        <a:t> (ml/m</a:t>
                      </a:r>
                      <a:r>
                        <a:rPr lang="hu-HU" sz="1600" baseline="30000" dirty="0" smtClean="0"/>
                        <a:t>2</a:t>
                      </a:r>
                      <a:r>
                        <a:rPr lang="hu-HU" sz="1600" dirty="0" smtClean="0"/>
                        <a:t>)	</a:t>
                      </a:r>
                      <a:endParaRPr lang="hu-HU" sz="1600" dirty="0"/>
                    </a:p>
                  </a:txBody>
                  <a:tcPr anchor="ctr"/>
                </a:tc>
                <a:tc>
                  <a:txBody>
                    <a:bodyPr/>
                    <a:lstStyle/>
                    <a:p>
                      <a:pPr algn="ctr"/>
                      <a:r>
                        <a:rPr lang="hu-HU" sz="1600" dirty="0" smtClean="0"/>
                        <a:t>149</a:t>
                      </a:r>
                      <a:endParaRPr lang="hu-HU" sz="1600" dirty="0"/>
                    </a:p>
                  </a:txBody>
                  <a:tcPr anchor="ctr"/>
                </a:tc>
                <a:tc>
                  <a:txBody>
                    <a:bodyPr/>
                    <a:lstStyle/>
                    <a:p>
                      <a:pPr algn="ctr"/>
                      <a:r>
                        <a:rPr lang="hu-HU" sz="1600" dirty="0" smtClean="0"/>
                        <a:t>85</a:t>
                      </a:r>
                      <a:endParaRPr lang="hu-HU" sz="16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hu-HU" sz="1600" dirty="0" smtClean="0"/>
                        <a:t>90</a:t>
                      </a:r>
                    </a:p>
                  </a:txBody>
                  <a:tcPr anchor="ctr"/>
                </a:tc>
                <a:extLst>
                  <a:ext uri="{0D108BD9-81ED-4DB2-BD59-A6C34878D82A}">
                    <a16:rowId xmlns:a16="http://schemas.microsoft.com/office/drawing/2014/main" xmlns="" val="10002"/>
                  </a:ext>
                </a:extLst>
              </a:tr>
              <a:tr h="316887">
                <a:tc>
                  <a:txBody>
                    <a:bodyPr/>
                    <a:lstStyle/>
                    <a:p>
                      <a:r>
                        <a:rPr lang="hu-HU" sz="1600" dirty="0" err="1" smtClean="0"/>
                        <a:t>LVESVi</a:t>
                      </a:r>
                      <a:r>
                        <a:rPr lang="hu-HU" sz="1600" dirty="0" smtClean="0"/>
                        <a:t> (ml/m</a:t>
                      </a:r>
                      <a:r>
                        <a:rPr lang="hu-HU" sz="1600" baseline="30000" dirty="0" smtClean="0"/>
                        <a:t>2</a:t>
                      </a:r>
                      <a:r>
                        <a:rPr lang="hu-HU" sz="1600" dirty="0" smtClean="0"/>
                        <a:t>)</a:t>
                      </a:r>
                      <a:endParaRPr lang="hu-HU" sz="1600" dirty="0"/>
                    </a:p>
                  </a:txBody>
                  <a:tcPr anchor="ctr"/>
                </a:tc>
                <a:tc>
                  <a:txBody>
                    <a:bodyPr/>
                    <a:lstStyle/>
                    <a:p>
                      <a:pPr algn="ctr"/>
                      <a:r>
                        <a:rPr lang="hu-HU" sz="1600" dirty="0" smtClean="0"/>
                        <a:t>101</a:t>
                      </a:r>
                      <a:endParaRPr lang="hu-HU" sz="1600" dirty="0"/>
                    </a:p>
                  </a:txBody>
                  <a:tcPr anchor="ctr"/>
                </a:tc>
                <a:tc>
                  <a:txBody>
                    <a:bodyPr/>
                    <a:lstStyle/>
                    <a:p>
                      <a:pPr algn="ctr"/>
                      <a:r>
                        <a:rPr lang="hu-HU" sz="1600" dirty="0" smtClean="0"/>
                        <a:t>57</a:t>
                      </a:r>
                      <a:endParaRPr lang="hu-HU" sz="16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hu-HU" sz="1600" dirty="0" smtClean="0"/>
                        <a:t>54</a:t>
                      </a:r>
                    </a:p>
                  </a:txBody>
                  <a:tcPr anchor="ctr"/>
                </a:tc>
                <a:extLst>
                  <a:ext uri="{0D108BD9-81ED-4DB2-BD59-A6C34878D82A}">
                    <a16:rowId xmlns:a16="http://schemas.microsoft.com/office/drawing/2014/main" xmlns="" val="10003"/>
                  </a:ext>
                </a:extLst>
              </a:tr>
              <a:tr h="49486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hu-HU" sz="1600" b="1" kern="1200" dirty="0" err="1" smtClean="0">
                          <a:solidFill>
                            <a:schemeClr val="lt1"/>
                          </a:solidFill>
                          <a:latin typeface="+mn-lt"/>
                          <a:ea typeface="+mn-ea"/>
                          <a:cs typeface="+mn-cs"/>
                        </a:rPr>
                        <a:t>Dyssynchrony</a:t>
                      </a:r>
                      <a:r>
                        <a:rPr lang="hu-HU" sz="1600" b="1" kern="1200" dirty="0" smtClean="0">
                          <a:solidFill>
                            <a:schemeClr val="lt1"/>
                          </a:solidFill>
                          <a:latin typeface="+mn-lt"/>
                          <a:ea typeface="+mn-ea"/>
                          <a:cs typeface="+mn-cs"/>
                        </a:rPr>
                        <a:t> </a:t>
                      </a:r>
                      <a:br>
                        <a:rPr lang="hu-HU" sz="1600" b="1" kern="1200" dirty="0" smtClean="0">
                          <a:solidFill>
                            <a:schemeClr val="lt1"/>
                          </a:solidFill>
                          <a:latin typeface="+mn-lt"/>
                          <a:ea typeface="+mn-ea"/>
                          <a:cs typeface="+mn-cs"/>
                        </a:rPr>
                      </a:br>
                      <a:r>
                        <a:rPr lang="hu-HU" sz="1600" b="1" kern="1200" dirty="0" smtClean="0">
                          <a:solidFill>
                            <a:schemeClr val="lt1"/>
                          </a:solidFill>
                          <a:latin typeface="+mn-lt"/>
                          <a:ea typeface="+mn-ea"/>
                          <a:cs typeface="+mn-cs"/>
                        </a:rPr>
                        <a:t>(</a:t>
                      </a:r>
                      <a:r>
                        <a:rPr lang="el-GR" sz="1600" b="1" kern="1200" dirty="0" smtClean="0">
                          <a:solidFill>
                            <a:schemeClr val="lt1"/>
                          </a:solidFill>
                          <a:latin typeface="+mn-lt"/>
                          <a:ea typeface="+mn-ea"/>
                          <a:cs typeface="+mn-cs"/>
                        </a:rPr>
                        <a:t>Δ </a:t>
                      </a:r>
                      <a:r>
                        <a:rPr lang="hu-HU" sz="1600" b="1" kern="1200" dirty="0" err="1" smtClean="0">
                          <a:solidFill>
                            <a:schemeClr val="lt1"/>
                          </a:solidFill>
                          <a:latin typeface="+mn-lt"/>
                          <a:ea typeface="+mn-ea"/>
                          <a:cs typeface="+mn-cs"/>
                        </a:rPr>
                        <a:t>Time-to</a:t>
                      </a:r>
                      <a:r>
                        <a:rPr lang="hu-HU" sz="1600" b="1" kern="1200" dirty="0" smtClean="0">
                          <a:solidFill>
                            <a:schemeClr val="lt1"/>
                          </a:solidFill>
                          <a:latin typeface="+mn-lt"/>
                          <a:ea typeface="+mn-ea"/>
                          <a:cs typeface="+mn-cs"/>
                        </a:rPr>
                        <a:t> </a:t>
                      </a:r>
                      <a:r>
                        <a:rPr lang="hu-HU" sz="1600" b="1" kern="1200" dirty="0" err="1" smtClean="0">
                          <a:solidFill>
                            <a:schemeClr val="lt1"/>
                          </a:solidFill>
                          <a:latin typeface="+mn-lt"/>
                          <a:ea typeface="+mn-ea"/>
                          <a:cs typeface="+mn-cs"/>
                        </a:rPr>
                        <a:t>peak</a:t>
                      </a:r>
                      <a:r>
                        <a:rPr lang="hu-HU" sz="1600" b="1" kern="1200" dirty="0" smtClean="0">
                          <a:solidFill>
                            <a:schemeClr val="lt1"/>
                          </a:solidFill>
                          <a:latin typeface="+mn-lt"/>
                          <a:ea typeface="+mn-ea"/>
                          <a:cs typeface="+mn-cs"/>
                        </a:rPr>
                        <a:t> </a:t>
                      </a:r>
                      <a:r>
                        <a:rPr lang="hu-HU" sz="1600" b="1" kern="1200" dirty="0" err="1" smtClean="0">
                          <a:solidFill>
                            <a:schemeClr val="lt1"/>
                          </a:solidFill>
                          <a:latin typeface="+mn-lt"/>
                          <a:ea typeface="+mn-ea"/>
                          <a:cs typeface="+mn-cs"/>
                        </a:rPr>
                        <a:t>strain</a:t>
                      </a:r>
                      <a:r>
                        <a:rPr lang="hu-HU" sz="1600" b="1" kern="1200" dirty="0" smtClean="0">
                          <a:solidFill>
                            <a:schemeClr val="lt1"/>
                          </a:solidFill>
                          <a:latin typeface="+mn-lt"/>
                          <a:ea typeface="+mn-ea"/>
                          <a:cs typeface="+mn-cs"/>
                        </a:rPr>
                        <a:t>)</a:t>
                      </a:r>
                    </a:p>
                  </a:txBody>
                  <a:tcPr>
                    <a:solidFill>
                      <a:schemeClr val="accent1">
                        <a:lumMod val="75000"/>
                      </a:schemeClr>
                    </a:solidFill>
                  </a:tcPr>
                </a:tc>
                <a:tc>
                  <a:txBody>
                    <a:bodyPr/>
                    <a:lstStyle/>
                    <a:p>
                      <a:pPr marL="0" algn="ctr" defTabSz="914400" rtl="0" eaLnBrk="1" latinLnBrk="0" hangingPunct="1"/>
                      <a:endParaRPr lang="hu-HU" sz="1600" b="1" kern="1200" dirty="0">
                        <a:solidFill>
                          <a:schemeClr val="lt1"/>
                        </a:solidFill>
                        <a:latin typeface="+mn-lt"/>
                        <a:ea typeface="+mn-ea"/>
                        <a:cs typeface="+mn-cs"/>
                      </a:endParaRPr>
                    </a:p>
                  </a:txBody>
                  <a:tcPr>
                    <a:solidFill>
                      <a:schemeClr val="accent1">
                        <a:lumMod val="75000"/>
                      </a:schemeClr>
                    </a:solidFill>
                  </a:tcPr>
                </a:tc>
                <a:tc>
                  <a:txBody>
                    <a:bodyPr/>
                    <a:lstStyle/>
                    <a:p>
                      <a:pPr marL="0" algn="ctr" defTabSz="914400" rtl="0" eaLnBrk="1" latinLnBrk="0" hangingPunct="1"/>
                      <a:endParaRPr lang="hu-HU" sz="1600" b="1" kern="1200" dirty="0">
                        <a:solidFill>
                          <a:schemeClr val="lt1"/>
                        </a:solidFill>
                        <a:latin typeface="+mn-lt"/>
                        <a:ea typeface="+mn-ea"/>
                        <a:cs typeface="+mn-cs"/>
                      </a:endParaRPr>
                    </a:p>
                  </a:txBody>
                  <a:tcPr>
                    <a:solidFill>
                      <a:schemeClr val="accent1">
                        <a:lumMod val="75000"/>
                      </a:schemeClr>
                    </a:solidFill>
                  </a:tcPr>
                </a:tc>
                <a:tc>
                  <a:txBody>
                    <a:bodyPr/>
                    <a:lstStyle/>
                    <a:p>
                      <a:pPr marL="0" algn="ctr" defTabSz="914400" rtl="0" eaLnBrk="1" latinLnBrk="0" hangingPunct="1"/>
                      <a:endParaRPr lang="hu-HU" sz="1600" b="1" kern="1200" dirty="0">
                        <a:solidFill>
                          <a:schemeClr val="lt1"/>
                        </a:solidFill>
                        <a:latin typeface="+mn-lt"/>
                        <a:ea typeface="+mn-ea"/>
                        <a:cs typeface="+mn-cs"/>
                      </a:endParaRPr>
                    </a:p>
                  </a:txBody>
                  <a:tcPr>
                    <a:solidFill>
                      <a:schemeClr val="accent1">
                        <a:lumMod val="75000"/>
                      </a:schemeClr>
                    </a:solidFill>
                  </a:tcPr>
                </a:tc>
                <a:extLst>
                  <a:ext uri="{0D108BD9-81ED-4DB2-BD59-A6C34878D82A}">
                    <a16:rowId xmlns:a16="http://schemas.microsoft.com/office/drawing/2014/main" xmlns="" val="10004"/>
                  </a:ext>
                </a:extLst>
              </a:tr>
              <a:tr h="316887">
                <a:tc>
                  <a:txBody>
                    <a:bodyPr/>
                    <a:lstStyle/>
                    <a:p>
                      <a:r>
                        <a:rPr lang="hu-HU" sz="1600" dirty="0" smtClean="0"/>
                        <a:t>Basal </a:t>
                      </a:r>
                      <a:r>
                        <a:rPr lang="hu-HU" sz="1600" dirty="0" err="1" smtClean="0"/>
                        <a:t>septal</a:t>
                      </a:r>
                      <a:r>
                        <a:rPr lang="hu-HU" sz="1600" dirty="0" smtClean="0"/>
                        <a:t> – </a:t>
                      </a:r>
                      <a:r>
                        <a:rPr lang="hu-HU" sz="1600" dirty="0" err="1" smtClean="0"/>
                        <a:t>lateral</a:t>
                      </a:r>
                      <a:r>
                        <a:rPr lang="hu-HU" sz="1600" baseline="0" dirty="0" smtClean="0"/>
                        <a:t> </a:t>
                      </a:r>
                      <a:r>
                        <a:rPr lang="hu-HU" sz="1600" dirty="0" smtClean="0"/>
                        <a:t>(</a:t>
                      </a:r>
                      <a:r>
                        <a:rPr lang="hu-HU" sz="1600" dirty="0" err="1" smtClean="0"/>
                        <a:t>ms</a:t>
                      </a:r>
                      <a:r>
                        <a:rPr lang="hu-HU" sz="1600" dirty="0" smtClean="0"/>
                        <a:t>)</a:t>
                      </a:r>
                      <a:endParaRPr lang="hu-HU" sz="1600" dirty="0"/>
                    </a:p>
                  </a:txBody>
                  <a:tcPr anchor="ctr"/>
                </a:tc>
                <a:tc>
                  <a:txBody>
                    <a:bodyPr/>
                    <a:lstStyle/>
                    <a:p>
                      <a:pPr algn="ctr"/>
                      <a:r>
                        <a:rPr lang="hu-HU" sz="1600" dirty="0" smtClean="0"/>
                        <a:t>458</a:t>
                      </a:r>
                      <a:endParaRPr lang="hu-HU" sz="1600" dirty="0"/>
                    </a:p>
                  </a:txBody>
                  <a:tcPr anchor="ctr"/>
                </a:tc>
                <a:tc>
                  <a:txBody>
                    <a:bodyPr/>
                    <a:lstStyle/>
                    <a:p>
                      <a:pPr algn="ctr"/>
                      <a:r>
                        <a:rPr lang="hu-HU" sz="1600" dirty="0" smtClean="0"/>
                        <a:t>344</a:t>
                      </a:r>
                      <a:endParaRPr lang="hu-HU" sz="1600" dirty="0"/>
                    </a:p>
                  </a:txBody>
                  <a:tcPr anchor="ctr"/>
                </a:tc>
                <a:tc>
                  <a:txBody>
                    <a:bodyPr/>
                    <a:lstStyle/>
                    <a:p>
                      <a:pPr algn="ctr"/>
                      <a:r>
                        <a:rPr lang="hu-HU" sz="1600" dirty="0" smtClean="0"/>
                        <a:t>21</a:t>
                      </a:r>
                      <a:endParaRPr lang="hu-HU" sz="1600" dirty="0"/>
                    </a:p>
                  </a:txBody>
                  <a:tcPr anchor="ctr"/>
                </a:tc>
                <a:extLst>
                  <a:ext uri="{0D108BD9-81ED-4DB2-BD59-A6C34878D82A}">
                    <a16:rowId xmlns:a16="http://schemas.microsoft.com/office/drawing/2014/main" xmlns="" val="10005"/>
                  </a:ext>
                </a:extLst>
              </a:tr>
              <a:tr h="494864">
                <a:tc>
                  <a:txBody>
                    <a:bodyPr/>
                    <a:lstStyle/>
                    <a:p>
                      <a:r>
                        <a:rPr lang="hu-HU" sz="1600" dirty="0" err="1" smtClean="0"/>
                        <a:t>Midventricular</a:t>
                      </a:r>
                      <a:r>
                        <a:rPr lang="hu-HU" sz="1600" dirty="0" smtClean="0"/>
                        <a:t> </a:t>
                      </a:r>
                      <a:br>
                        <a:rPr lang="hu-HU" sz="1600" dirty="0" smtClean="0"/>
                      </a:br>
                      <a:r>
                        <a:rPr lang="hu-HU" sz="1600" dirty="0" err="1" smtClean="0"/>
                        <a:t>septal</a:t>
                      </a:r>
                      <a:r>
                        <a:rPr lang="hu-HU" sz="1600" dirty="0" smtClean="0"/>
                        <a:t> - </a:t>
                      </a:r>
                      <a:r>
                        <a:rPr lang="hu-HU" sz="1600" dirty="0" err="1" smtClean="0"/>
                        <a:t>lateral</a:t>
                      </a:r>
                      <a:r>
                        <a:rPr lang="hu-HU" sz="1600" baseline="0" dirty="0" smtClean="0"/>
                        <a:t> </a:t>
                      </a:r>
                      <a:r>
                        <a:rPr lang="hu-HU" sz="1600" dirty="0" smtClean="0"/>
                        <a:t>(</a:t>
                      </a:r>
                      <a:r>
                        <a:rPr lang="hu-HU" sz="1600" dirty="0" err="1" smtClean="0"/>
                        <a:t>ms</a:t>
                      </a:r>
                      <a:r>
                        <a:rPr lang="hu-HU" sz="1600" dirty="0" smtClean="0"/>
                        <a:t>)</a:t>
                      </a:r>
                      <a:endParaRPr lang="hu-HU" sz="1600" dirty="0"/>
                    </a:p>
                  </a:txBody>
                  <a:tcPr anchor="ctr"/>
                </a:tc>
                <a:tc>
                  <a:txBody>
                    <a:bodyPr/>
                    <a:lstStyle/>
                    <a:p>
                      <a:pPr algn="ctr"/>
                      <a:r>
                        <a:rPr lang="hu-HU" sz="1600" dirty="0" smtClean="0"/>
                        <a:t>411</a:t>
                      </a:r>
                      <a:endParaRPr lang="hu-HU" sz="1600" dirty="0"/>
                    </a:p>
                  </a:txBody>
                  <a:tcPr anchor="ctr"/>
                </a:tc>
                <a:tc>
                  <a:txBody>
                    <a:bodyPr/>
                    <a:lstStyle/>
                    <a:p>
                      <a:pPr algn="ctr"/>
                      <a:r>
                        <a:rPr lang="hu-HU" sz="1600" dirty="0" smtClean="0"/>
                        <a:t>387</a:t>
                      </a:r>
                      <a:endParaRPr lang="hu-HU" sz="1600" dirty="0"/>
                    </a:p>
                  </a:txBody>
                  <a:tcPr anchor="ctr"/>
                </a:tc>
                <a:tc>
                  <a:txBody>
                    <a:bodyPr/>
                    <a:lstStyle/>
                    <a:p>
                      <a:pPr algn="ctr"/>
                      <a:r>
                        <a:rPr lang="hu-HU" sz="1600" dirty="0" smtClean="0"/>
                        <a:t>43</a:t>
                      </a:r>
                      <a:endParaRPr lang="hu-HU" sz="1600" dirty="0"/>
                    </a:p>
                  </a:txBody>
                  <a:tcPr anchor="ctr"/>
                </a:tc>
                <a:extLst>
                  <a:ext uri="{0D108BD9-81ED-4DB2-BD59-A6C34878D82A}">
                    <a16:rowId xmlns:a16="http://schemas.microsoft.com/office/drawing/2014/main" xmlns="" val="10006"/>
                  </a:ext>
                </a:extLst>
              </a:tr>
            </a:tbl>
          </a:graphicData>
        </a:graphic>
      </p:graphicFrame>
      <p:pic>
        <p:nvPicPr>
          <p:cNvPr id="8" name="Picture 3" descr="MR munkacsoport transzparent.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93325" y="943254"/>
            <a:ext cx="1303556" cy="982560"/>
          </a:xfrm>
          <a:prstGeom prst="rect">
            <a:avLst/>
          </a:prstGeom>
        </p:spPr>
      </p:pic>
    </p:spTree>
    <p:extLst>
      <p:ext uri="{BB962C8B-B14F-4D97-AF65-F5344CB8AC3E}">
        <p14:creationId xmlns:p14="http://schemas.microsoft.com/office/powerpoint/2010/main" val="366944173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Autofit/>
          </a:bodyPr>
          <a:lstStyle/>
          <a:p>
            <a:pPr algn="l"/>
            <a:r>
              <a:rPr lang="hu-HU" sz="2800" b="1" dirty="0" err="1"/>
              <a:t>Reverse</a:t>
            </a:r>
            <a:r>
              <a:rPr lang="hu-HU" sz="2800" b="1" dirty="0"/>
              <a:t> </a:t>
            </a:r>
            <a:r>
              <a:rPr lang="hu-HU" sz="2800" b="1" dirty="0" err="1"/>
              <a:t>remodeling</a:t>
            </a:r>
            <a:r>
              <a:rPr lang="hu-HU" sz="2800" b="1" dirty="0"/>
              <a:t> </a:t>
            </a:r>
            <a:r>
              <a:rPr lang="hu-HU" sz="2800" b="1" dirty="0" err="1"/>
              <a:t>after</a:t>
            </a:r>
            <a:r>
              <a:rPr lang="hu-HU" sz="2800" b="1" dirty="0"/>
              <a:t> CRT </a:t>
            </a:r>
            <a:r>
              <a:rPr lang="hu-HU" sz="2800" b="1" dirty="0" err="1"/>
              <a:t>implantation</a:t>
            </a:r>
            <a:r>
              <a:rPr lang="hu-HU" sz="2800" b="1" dirty="0"/>
              <a:t> (n=10)</a:t>
            </a:r>
            <a:br>
              <a:rPr lang="hu-HU" sz="2800" b="1" dirty="0"/>
            </a:br>
            <a:endParaRPr lang="en-GB" sz="2800" b="1" dirty="0"/>
          </a:p>
        </p:txBody>
      </p:sp>
      <p:pic>
        <p:nvPicPr>
          <p:cNvPr id="4" name="Picture 2" descr="D:\Users\Cardio\Desktop\HORV_TH^ZOLT_NN__20180103\Baseline 4CH.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3059832" y="913950"/>
            <a:ext cx="1794970" cy="179497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D:\Users\Cardio\Desktop\HORV_TH^ZOLT_NN__20180103\4CH_A00.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7057189" y="908720"/>
            <a:ext cx="1800199" cy="180019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D:\Users\Cardio\Desktop\HORV_TH^ZOLT_NN__20180103\4CH_BIV.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5023792" y="908720"/>
            <a:ext cx="1800200" cy="18002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7" name="Táblázat 6"/>
          <p:cNvGraphicFramePr>
            <a:graphicFrameLocks noGrp="1"/>
          </p:cNvGraphicFramePr>
          <p:nvPr>
            <p:extLst>
              <p:ext uri="{D42A27DB-BD31-4B8C-83A1-F6EECF244321}">
                <p14:modId xmlns:p14="http://schemas.microsoft.com/office/powerpoint/2010/main" val="3517588666"/>
              </p:ext>
            </p:extLst>
          </p:nvPr>
        </p:nvGraphicFramePr>
        <p:xfrm>
          <a:off x="827584" y="2708920"/>
          <a:ext cx="8083739" cy="1828800"/>
        </p:xfrm>
        <a:graphic>
          <a:graphicData uri="http://schemas.openxmlformats.org/drawingml/2006/table">
            <a:tbl>
              <a:tblPr firstRow="1" bandRow="1">
                <a:tableStyleId>{5C22544A-7EE6-4342-B048-85BDC9FD1C3A}</a:tableStyleId>
              </a:tblPr>
              <a:tblGrid>
                <a:gridCol w="2182947">
                  <a:extLst>
                    <a:ext uri="{9D8B030D-6E8A-4147-A177-3AD203B41FA5}">
                      <a16:colId xmlns:a16="http://schemas.microsoft.com/office/drawing/2014/main" xmlns="" val="20000"/>
                    </a:ext>
                  </a:extLst>
                </a:gridCol>
                <a:gridCol w="1908590">
                  <a:extLst>
                    <a:ext uri="{9D8B030D-6E8A-4147-A177-3AD203B41FA5}">
                      <a16:colId xmlns:a16="http://schemas.microsoft.com/office/drawing/2014/main" xmlns="" val="20001"/>
                    </a:ext>
                  </a:extLst>
                </a:gridCol>
                <a:gridCol w="1996101">
                  <a:extLst>
                    <a:ext uri="{9D8B030D-6E8A-4147-A177-3AD203B41FA5}">
                      <a16:colId xmlns:a16="http://schemas.microsoft.com/office/drawing/2014/main" xmlns="" val="20002"/>
                    </a:ext>
                  </a:extLst>
                </a:gridCol>
                <a:gridCol w="1996101">
                  <a:extLst>
                    <a:ext uri="{9D8B030D-6E8A-4147-A177-3AD203B41FA5}">
                      <a16:colId xmlns:a16="http://schemas.microsoft.com/office/drawing/2014/main" xmlns="" val="20003"/>
                    </a:ext>
                  </a:extLst>
                </a:gridCol>
              </a:tblGrid>
              <a:tr h="73102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hu-HU" sz="1600" b="1" kern="1200" dirty="0" err="1" smtClean="0">
                          <a:solidFill>
                            <a:schemeClr val="lt1"/>
                          </a:solidFill>
                          <a:latin typeface="+mn-lt"/>
                          <a:ea typeface="+mn-ea"/>
                          <a:cs typeface="+mn-cs"/>
                        </a:rPr>
                        <a:t>Left</a:t>
                      </a:r>
                      <a:r>
                        <a:rPr lang="hu-HU" sz="1600" b="1" kern="1200" dirty="0" smtClean="0">
                          <a:solidFill>
                            <a:schemeClr val="lt1"/>
                          </a:solidFill>
                          <a:latin typeface="+mn-lt"/>
                          <a:ea typeface="+mn-ea"/>
                          <a:cs typeface="+mn-cs"/>
                        </a:rPr>
                        <a:t> </a:t>
                      </a:r>
                      <a:r>
                        <a:rPr lang="hu-HU" sz="1600" b="1" kern="1200" dirty="0" err="1" smtClean="0">
                          <a:solidFill>
                            <a:schemeClr val="lt1"/>
                          </a:solidFill>
                          <a:latin typeface="+mn-lt"/>
                          <a:ea typeface="+mn-ea"/>
                          <a:cs typeface="+mn-cs"/>
                        </a:rPr>
                        <a:t>ventricular</a:t>
                      </a:r>
                      <a:r>
                        <a:rPr lang="hu-HU" sz="1600" b="1" kern="1200" dirty="0" smtClean="0">
                          <a:solidFill>
                            <a:schemeClr val="lt1"/>
                          </a:solidFill>
                          <a:latin typeface="+mn-lt"/>
                          <a:ea typeface="+mn-ea"/>
                          <a:cs typeface="+mn-cs"/>
                        </a:rPr>
                        <a:t> </a:t>
                      </a:r>
                      <a:r>
                        <a:rPr lang="hu-HU" sz="1600" b="1" kern="1200" dirty="0" err="1" smtClean="0">
                          <a:solidFill>
                            <a:schemeClr val="lt1"/>
                          </a:solidFill>
                          <a:latin typeface="+mn-lt"/>
                          <a:ea typeface="+mn-ea"/>
                          <a:cs typeface="+mn-cs"/>
                        </a:rPr>
                        <a:t>volumes</a:t>
                      </a:r>
                      <a:r>
                        <a:rPr lang="hu-HU" sz="1600" b="1" kern="1200" dirty="0" smtClean="0">
                          <a:solidFill>
                            <a:schemeClr val="lt1"/>
                          </a:solidFill>
                          <a:latin typeface="+mn-lt"/>
                          <a:ea typeface="+mn-ea"/>
                          <a:cs typeface="+mn-cs"/>
                        </a:rPr>
                        <a:t> and </a:t>
                      </a:r>
                      <a:r>
                        <a:rPr lang="hu-HU" sz="1600" b="1" kern="1200" dirty="0" err="1" smtClean="0">
                          <a:solidFill>
                            <a:schemeClr val="lt1"/>
                          </a:solidFill>
                          <a:latin typeface="+mn-lt"/>
                          <a:ea typeface="+mn-ea"/>
                          <a:cs typeface="+mn-cs"/>
                        </a:rPr>
                        <a:t>mass</a:t>
                      </a:r>
                      <a:endParaRPr lang="hu-HU" sz="1600" b="1" kern="1200" dirty="0">
                        <a:solidFill>
                          <a:schemeClr val="lt1"/>
                        </a:solidFill>
                        <a:latin typeface="+mn-lt"/>
                        <a:ea typeface="+mn-ea"/>
                        <a:cs typeface="+mn-cs"/>
                      </a:endParaRPr>
                    </a:p>
                  </a:txBody>
                  <a:tcPr anchor="ctr">
                    <a:solidFill>
                      <a:schemeClr val="accent1">
                        <a:lumMod val="25000"/>
                      </a:schemeClr>
                    </a:solidFill>
                  </a:tcPr>
                </a:tc>
                <a:tc>
                  <a:txBody>
                    <a:bodyPr/>
                    <a:lstStyle/>
                    <a:p>
                      <a:pPr marL="0" algn="ctr" defTabSz="914400" rtl="0" eaLnBrk="1" latinLnBrk="0" hangingPunct="1"/>
                      <a:r>
                        <a:rPr lang="hu-HU" sz="1600" b="1" kern="1200" dirty="0" err="1" smtClean="0">
                          <a:solidFill>
                            <a:schemeClr val="lt1"/>
                          </a:solidFill>
                          <a:latin typeface="+mn-lt"/>
                          <a:ea typeface="+mn-ea"/>
                          <a:cs typeface="+mn-cs"/>
                        </a:rPr>
                        <a:t>Before</a:t>
                      </a:r>
                      <a:r>
                        <a:rPr lang="hu-HU" sz="1600" b="1" kern="1200" dirty="0" smtClean="0">
                          <a:solidFill>
                            <a:schemeClr val="lt1"/>
                          </a:solidFill>
                          <a:latin typeface="+mn-lt"/>
                          <a:ea typeface="+mn-ea"/>
                          <a:cs typeface="+mn-cs"/>
                        </a:rPr>
                        <a:t> CRT</a:t>
                      </a:r>
                      <a:endParaRPr lang="hu-HU" sz="1600" b="1" kern="1200" dirty="0">
                        <a:solidFill>
                          <a:schemeClr val="lt1"/>
                        </a:solidFill>
                        <a:latin typeface="+mn-lt"/>
                        <a:ea typeface="+mn-ea"/>
                        <a:cs typeface="+mn-cs"/>
                      </a:endParaRPr>
                    </a:p>
                  </a:txBody>
                  <a:tcPr anchor="ctr">
                    <a:solidFill>
                      <a:schemeClr val="accent1">
                        <a:lumMod val="25000"/>
                      </a:schemeClr>
                    </a:solidFill>
                  </a:tcPr>
                </a:tc>
                <a:tc>
                  <a:txBody>
                    <a:bodyPr/>
                    <a:lstStyle/>
                    <a:p>
                      <a:pPr marL="0" algn="ctr" defTabSz="914400" rtl="0" eaLnBrk="1" latinLnBrk="0" hangingPunct="1"/>
                      <a:r>
                        <a:rPr lang="hu-HU" sz="1600" b="1" kern="1200" dirty="0" smtClean="0">
                          <a:solidFill>
                            <a:schemeClr val="lt1"/>
                          </a:solidFill>
                          <a:latin typeface="+mn-lt"/>
                          <a:ea typeface="+mn-ea"/>
                          <a:cs typeface="+mn-cs"/>
                        </a:rPr>
                        <a:t>6 </a:t>
                      </a:r>
                      <a:r>
                        <a:rPr lang="hu-HU" sz="1600" b="1" kern="1200" dirty="0" err="1" smtClean="0">
                          <a:solidFill>
                            <a:schemeClr val="lt1"/>
                          </a:solidFill>
                          <a:latin typeface="+mn-lt"/>
                          <a:ea typeface="+mn-ea"/>
                          <a:cs typeface="+mn-cs"/>
                        </a:rPr>
                        <a:t>months</a:t>
                      </a:r>
                      <a:r>
                        <a:rPr lang="hu-HU" sz="1600" b="1" kern="1200" dirty="0" smtClean="0">
                          <a:solidFill>
                            <a:schemeClr val="lt1"/>
                          </a:solidFill>
                          <a:latin typeface="+mn-lt"/>
                          <a:ea typeface="+mn-ea"/>
                          <a:cs typeface="+mn-cs"/>
                        </a:rPr>
                        <a:t> </a:t>
                      </a:r>
                      <a:r>
                        <a:rPr lang="hu-HU" sz="1600" b="1" kern="1200" dirty="0" err="1" smtClean="0">
                          <a:solidFill>
                            <a:schemeClr val="lt1"/>
                          </a:solidFill>
                          <a:latin typeface="+mn-lt"/>
                          <a:ea typeface="+mn-ea"/>
                          <a:cs typeface="+mn-cs"/>
                        </a:rPr>
                        <a:t>after</a:t>
                      </a:r>
                      <a:r>
                        <a:rPr lang="hu-HU" sz="1600" b="1" kern="1200" dirty="0" smtClean="0">
                          <a:solidFill>
                            <a:schemeClr val="lt1"/>
                          </a:solidFill>
                          <a:latin typeface="+mn-lt"/>
                          <a:ea typeface="+mn-ea"/>
                          <a:cs typeface="+mn-cs"/>
                        </a:rPr>
                        <a:t> CRT </a:t>
                      </a:r>
                      <a:r>
                        <a:rPr lang="hu-HU" sz="1600" b="1" kern="1200" dirty="0" err="1" smtClean="0">
                          <a:solidFill>
                            <a:schemeClr val="lt1"/>
                          </a:solidFill>
                          <a:latin typeface="+mn-lt"/>
                          <a:ea typeface="+mn-ea"/>
                          <a:cs typeface="+mn-cs"/>
                        </a:rPr>
                        <a:t>implant</a:t>
                      </a:r>
                      <a:endParaRPr lang="hu-HU" sz="1600" b="1" kern="1200" dirty="0" smtClean="0">
                        <a:solidFill>
                          <a:schemeClr val="lt1"/>
                        </a:solidFill>
                        <a:latin typeface="+mn-lt"/>
                        <a:ea typeface="+mn-ea"/>
                        <a:cs typeface="+mn-cs"/>
                      </a:endParaRPr>
                    </a:p>
                    <a:p>
                      <a:pPr marL="0" algn="ctr" defTabSz="914400" rtl="0" eaLnBrk="1" latinLnBrk="0" hangingPunct="1"/>
                      <a:r>
                        <a:rPr lang="hu-HU" sz="1600" b="1" kern="1200" dirty="0" smtClean="0">
                          <a:solidFill>
                            <a:schemeClr val="lt1"/>
                          </a:solidFill>
                          <a:latin typeface="+mn-lt"/>
                          <a:ea typeface="+mn-ea"/>
                          <a:cs typeface="+mn-cs"/>
                        </a:rPr>
                        <a:t>A00</a:t>
                      </a:r>
                    </a:p>
                  </a:txBody>
                  <a:tcPr anchor="ctr">
                    <a:solidFill>
                      <a:schemeClr val="accent1">
                        <a:lumMod val="25000"/>
                      </a:schemeClr>
                    </a:solidFill>
                  </a:tcPr>
                </a:tc>
                <a:tc>
                  <a:txBody>
                    <a:bodyPr/>
                    <a:lstStyle/>
                    <a:p>
                      <a:pPr marL="0" algn="ctr" defTabSz="914400" rtl="0" eaLnBrk="1" latinLnBrk="0" hangingPunct="1"/>
                      <a:r>
                        <a:rPr lang="hu-HU" sz="1600" b="1" kern="1200" dirty="0" smtClean="0">
                          <a:solidFill>
                            <a:schemeClr val="lt1"/>
                          </a:solidFill>
                          <a:latin typeface="+mn-lt"/>
                          <a:ea typeface="+mn-ea"/>
                          <a:cs typeface="+mn-cs"/>
                        </a:rPr>
                        <a:t>6 </a:t>
                      </a:r>
                      <a:r>
                        <a:rPr lang="hu-HU" sz="1600" b="1" kern="1200" dirty="0" err="1" smtClean="0">
                          <a:solidFill>
                            <a:schemeClr val="lt1"/>
                          </a:solidFill>
                          <a:latin typeface="+mn-lt"/>
                          <a:ea typeface="+mn-ea"/>
                          <a:cs typeface="+mn-cs"/>
                        </a:rPr>
                        <a:t>months</a:t>
                      </a:r>
                      <a:r>
                        <a:rPr lang="hu-HU" sz="1600" b="1" kern="1200" dirty="0" smtClean="0">
                          <a:solidFill>
                            <a:schemeClr val="lt1"/>
                          </a:solidFill>
                          <a:latin typeface="+mn-lt"/>
                          <a:ea typeface="+mn-ea"/>
                          <a:cs typeface="+mn-cs"/>
                        </a:rPr>
                        <a:t> </a:t>
                      </a:r>
                      <a:r>
                        <a:rPr lang="hu-HU" sz="1600" b="1" kern="1200" dirty="0" err="1" smtClean="0">
                          <a:solidFill>
                            <a:schemeClr val="lt1"/>
                          </a:solidFill>
                          <a:latin typeface="+mn-lt"/>
                          <a:ea typeface="+mn-ea"/>
                          <a:cs typeface="+mn-cs"/>
                        </a:rPr>
                        <a:t>after</a:t>
                      </a:r>
                      <a:r>
                        <a:rPr lang="hu-HU" sz="1600" b="1" kern="1200" dirty="0" smtClean="0">
                          <a:solidFill>
                            <a:schemeClr val="lt1"/>
                          </a:solidFill>
                          <a:latin typeface="+mn-lt"/>
                          <a:ea typeface="+mn-ea"/>
                          <a:cs typeface="+mn-cs"/>
                        </a:rPr>
                        <a:t> CRT </a:t>
                      </a:r>
                      <a:r>
                        <a:rPr lang="hu-HU" sz="1600" b="1" kern="1200" dirty="0" err="1" smtClean="0">
                          <a:solidFill>
                            <a:schemeClr val="lt1"/>
                          </a:solidFill>
                          <a:latin typeface="+mn-lt"/>
                          <a:ea typeface="+mn-ea"/>
                          <a:cs typeface="+mn-cs"/>
                        </a:rPr>
                        <a:t>implant</a:t>
                      </a:r>
                      <a:endParaRPr lang="hu-HU" sz="1600" b="1" kern="1200" dirty="0" smtClean="0">
                        <a:solidFill>
                          <a:schemeClr val="lt1"/>
                        </a:solidFill>
                        <a:latin typeface="+mn-lt"/>
                        <a:ea typeface="+mn-ea"/>
                        <a:cs typeface="+mn-cs"/>
                      </a:endParaRPr>
                    </a:p>
                    <a:p>
                      <a:pPr marL="0" algn="ctr" defTabSz="914400" rtl="0" eaLnBrk="1" latinLnBrk="0" hangingPunct="1"/>
                      <a:r>
                        <a:rPr lang="hu-HU" sz="1600" b="1" kern="1200" dirty="0" smtClean="0">
                          <a:solidFill>
                            <a:schemeClr val="lt1"/>
                          </a:solidFill>
                          <a:latin typeface="+mn-lt"/>
                          <a:ea typeface="+mn-ea"/>
                          <a:cs typeface="+mn-cs"/>
                        </a:rPr>
                        <a:t>BIV</a:t>
                      </a:r>
                      <a:r>
                        <a:rPr lang="hu-HU" sz="1600" b="1" kern="1200" baseline="0" dirty="0" smtClean="0">
                          <a:solidFill>
                            <a:schemeClr val="lt1"/>
                          </a:solidFill>
                          <a:latin typeface="+mn-lt"/>
                          <a:ea typeface="+mn-ea"/>
                          <a:cs typeface="+mn-cs"/>
                        </a:rPr>
                        <a:t> </a:t>
                      </a:r>
                      <a:r>
                        <a:rPr lang="hu-HU" sz="1600" b="1" kern="1200" baseline="0" dirty="0" err="1" smtClean="0">
                          <a:solidFill>
                            <a:schemeClr val="lt1"/>
                          </a:solidFill>
                          <a:latin typeface="+mn-lt"/>
                          <a:ea typeface="+mn-ea"/>
                          <a:cs typeface="+mn-cs"/>
                        </a:rPr>
                        <a:t>pacing</a:t>
                      </a:r>
                      <a:endParaRPr lang="hu-HU" sz="1600" b="1" kern="1200" dirty="0">
                        <a:solidFill>
                          <a:schemeClr val="lt1"/>
                        </a:solidFill>
                        <a:latin typeface="+mn-lt"/>
                        <a:ea typeface="+mn-ea"/>
                        <a:cs typeface="+mn-cs"/>
                      </a:endParaRPr>
                    </a:p>
                  </a:txBody>
                  <a:tcPr anchor="ctr">
                    <a:solidFill>
                      <a:schemeClr val="accent1">
                        <a:lumMod val="25000"/>
                      </a:schemeClr>
                    </a:solidFill>
                  </a:tcPr>
                </a:tc>
                <a:extLst>
                  <a:ext uri="{0D108BD9-81ED-4DB2-BD59-A6C34878D82A}">
                    <a16:rowId xmlns:a16="http://schemas.microsoft.com/office/drawing/2014/main" xmlns="" val="10000"/>
                  </a:ext>
                </a:extLst>
              </a:tr>
              <a:tr h="297823">
                <a:tc>
                  <a:txBody>
                    <a:bodyPr/>
                    <a:lstStyle/>
                    <a:p>
                      <a:r>
                        <a:rPr lang="hu-HU" sz="1600" dirty="0" err="1" smtClean="0"/>
                        <a:t>LVEDVi</a:t>
                      </a:r>
                      <a:r>
                        <a:rPr lang="hu-HU" sz="1600" dirty="0" smtClean="0"/>
                        <a:t> (ml/m</a:t>
                      </a:r>
                      <a:r>
                        <a:rPr lang="hu-HU" sz="1600" baseline="30000" dirty="0" smtClean="0"/>
                        <a:t>2</a:t>
                      </a:r>
                      <a:r>
                        <a:rPr lang="hu-HU" sz="1600" dirty="0" smtClean="0"/>
                        <a:t>)	</a:t>
                      </a:r>
                      <a:endParaRPr lang="hu-HU" sz="1600" dirty="0"/>
                    </a:p>
                  </a:txBody>
                  <a:tcPr anchor="ctr"/>
                </a:tc>
                <a:tc>
                  <a:txBody>
                    <a:bodyPr/>
                    <a:lstStyle/>
                    <a:p>
                      <a:pPr algn="ctr"/>
                      <a:r>
                        <a:rPr lang="hu-HU" sz="1600" dirty="0" smtClean="0"/>
                        <a:t>151±16</a:t>
                      </a:r>
                      <a:endParaRPr lang="hu-HU" sz="16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hu-HU" sz="1600" dirty="0" smtClean="0"/>
                        <a:t>93±19</a:t>
                      </a:r>
                    </a:p>
                  </a:txBody>
                  <a:tcPr anchor="ctr"/>
                </a:tc>
                <a:tc>
                  <a:txBody>
                    <a:bodyPr/>
                    <a:lstStyle/>
                    <a:p>
                      <a:pPr algn="ctr"/>
                      <a:r>
                        <a:rPr lang="hu-HU" sz="1600" dirty="0" smtClean="0"/>
                        <a:t>93±15</a:t>
                      </a:r>
                      <a:endParaRPr lang="hu-HU" sz="1600" dirty="0"/>
                    </a:p>
                  </a:txBody>
                  <a:tcPr anchor="ctr"/>
                </a:tc>
                <a:extLst>
                  <a:ext uri="{0D108BD9-81ED-4DB2-BD59-A6C34878D82A}">
                    <a16:rowId xmlns:a16="http://schemas.microsoft.com/office/drawing/2014/main" xmlns="" val="10001"/>
                  </a:ext>
                </a:extLst>
              </a:tr>
              <a:tr h="297823">
                <a:tc>
                  <a:txBody>
                    <a:bodyPr/>
                    <a:lstStyle/>
                    <a:p>
                      <a:r>
                        <a:rPr lang="hu-HU" sz="1600" dirty="0" err="1" smtClean="0"/>
                        <a:t>LVESVi</a:t>
                      </a:r>
                      <a:r>
                        <a:rPr lang="hu-HU" sz="1600" dirty="0" smtClean="0"/>
                        <a:t> (ml/m</a:t>
                      </a:r>
                      <a:r>
                        <a:rPr lang="hu-HU" sz="1600" baseline="30000" dirty="0" smtClean="0"/>
                        <a:t>2</a:t>
                      </a:r>
                      <a:r>
                        <a:rPr lang="hu-HU" sz="1600" dirty="0" smtClean="0"/>
                        <a:t>)</a:t>
                      </a:r>
                      <a:endParaRPr lang="hu-HU" sz="1600" dirty="0"/>
                    </a:p>
                  </a:txBody>
                  <a:tcPr anchor="ctr"/>
                </a:tc>
                <a:tc>
                  <a:txBody>
                    <a:bodyPr/>
                    <a:lstStyle/>
                    <a:p>
                      <a:pPr algn="ctr"/>
                      <a:r>
                        <a:rPr lang="hu-HU" sz="1600" dirty="0" smtClean="0"/>
                        <a:t>108±20</a:t>
                      </a:r>
                      <a:endParaRPr lang="hu-HU" sz="16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hu-HU" sz="1600" dirty="0" smtClean="0"/>
                        <a:t>58±12</a:t>
                      </a:r>
                    </a:p>
                  </a:txBody>
                  <a:tcPr anchor="ctr"/>
                </a:tc>
                <a:tc>
                  <a:txBody>
                    <a:bodyPr/>
                    <a:lstStyle/>
                    <a:p>
                      <a:pPr algn="ctr"/>
                      <a:r>
                        <a:rPr lang="hu-HU" sz="1600" dirty="0" smtClean="0"/>
                        <a:t>52±12</a:t>
                      </a:r>
                      <a:endParaRPr lang="hu-HU" sz="1600" dirty="0"/>
                    </a:p>
                  </a:txBody>
                  <a:tcPr anchor="ctr"/>
                </a:tc>
                <a:extLst>
                  <a:ext uri="{0D108BD9-81ED-4DB2-BD59-A6C34878D82A}">
                    <a16:rowId xmlns:a16="http://schemas.microsoft.com/office/drawing/2014/main" xmlns="" val="10002"/>
                  </a:ext>
                </a:extLst>
              </a:tr>
              <a:tr h="297823">
                <a:tc>
                  <a:txBody>
                    <a:bodyPr/>
                    <a:lstStyle/>
                    <a:p>
                      <a:r>
                        <a:rPr lang="hu-HU" sz="1600" dirty="0" smtClean="0"/>
                        <a:t>LVEF (%)</a:t>
                      </a:r>
                      <a:endParaRPr lang="hu-HU" sz="1600" dirty="0"/>
                    </a:p>
                  </a:txBody>
                  <a:tcPr anchor="ctr"/>
                </a:tc>
                <a:tc>
                  <a:txBody>
                    <a:bodyPr/>
                    <a:lstStyle/>
                    <a:p>
                      <a:pPr algn="ctr"/>
                      <a:r>
                        <a:rPr lang="hu-HU" sz="1600" dirty="0" smtClean="0"/>
                        <a:t>27±5</a:t>
                      </a:r>
                      <a:endParaRPr lang="hu-HU" sz="1600" dirty="0"/>
                    </a:p>
                  </a:txBody>
                  <a:tcPr anchor="ctr"/>
                </a:tc>
                <a:tc>
                  <a:txBody>
                    <a:bodyPr/>
                    <a:lstStyle/>
                    <a:p>
                      <a:pPr algn="ctr"/>
                      <a:r>
                        <a:rPr lang="hu-HU" sz="1600" dirty="0" smtClean="0"/>
                        <a:t>38±5</a:t>
                      </a:r>
                      <a:endParaRPr lang="hu-HU" sz="1600" dirty="0"/>
                    </a:p>
                  </a:txBody>
                  <a:tcPr anchor="ctr"/>
                </a:tc>
                <a:tc>
                  <a:txBody>
                    <a:bodyPr/>
                    <a:lstStyle/>
                    <a:p>
                      <a:pPr algn="ctr"/>
                      <a:r>
                        <a:rPr lang="hu-HU" sz="1600" dirty="0" smtClean="0"/>
                        <a:t>45±5</a:t>
                      </a:r>
                      <a:endParaRPr lang="hu-HU" sz="1600" dirty="0"/>
                    </a:p>
                  </a:txBody>
                  <a:tcPr anchor="ctr"/>
                </a:tc>
                <a:extLst>
                  <a:ext uri="{0D108BD9-81ED-4DB2-BD59-A6C34878D82A}">
                    <a16:rowId xmlns:a16="http://schemas.microsoft.com/office/drawing/2014/main" xmlns="" val="10003"/>
                  </a:ext>
                </a:extLst>
              </a:tr>
            </a:tbl>
          </a:graphicData>
        </a:graphic>
      </p:graphicFrame>
      <p:sp>
        <p:nvSpPr>
          <p:cNvPr id="9" name="Téglalap 8"/>
          <p:cNvSpPr/>
          <p:nvPr/>
        </p:nvSpPr>
        <p:spPr>
          <a:xfrm>
            <a:off x="457200" y="5688632"/>
            <a:ext cx="8686800" cy="116936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8" name="Táblázat 7"/>
          <p:cNvGraphicFramePr>
            <a:graphicFrameLocks noGrp="1"/>
          </p:cNvGraphicFramePr>
          <p:nvPr>
            <p:extLst>
              <p:ext uri="{D42A27DB-BD31-4B8C-83A1-F6EECF244321}">
                <p14:modId xmlns:p14="http://schemas.microsoft.com/office/powerpoint/2010/main" val="2719052356"/>
              </p:ext>
            </p:extLst>
          </p:nvPr>
        </p:nvGraphicFramePr>
        <p:xfrm>
          <a:off x="710344" y="4580720"/>
          <a:ext cx="8280920" cy="1944624"/>
        </p:xfrm>
        <a:graphic>
          <a:graphicData uri="http://schemas.openxmlformats.org/drawingml/2006/table">
            <a:tbl>
              <a:tblPr firstRow="1" bandRow="1">
                <a:tableStyleId>{5C22544A-7EE6-4342-B048-85BDC9FD1C3A}</a:tableStyleId>
              </a:tblPr>
              <a:tblGrid>
                <a:gridCol w="3886710">
                  <a:extLst>
                    <a:ext uri="{9D8B030D-6E8A-4147-A177-3AD203B41FA5}">
                      <a16:colId xmlns:a16="http://schemas.microsoft.com/office/drawing/2014/main" xmlns="" val="20000"/>
                    </a:ext>
                  </a:extLst>
                </a:gridCol>
                <a:gridCol w="1922467">
                  <a:extLst>
                    <a:ext uri="{9D8B030D-6E8A-4147-A177-3AD203B41FA5}">
                      <a16:colId xmlns:a16="http://schemas.microsoft.com/office/drawing/2014/main" xmlns="" val="20001"/>
                    </a:ext>
                  </a:extLst>
                </a:gridCol>
                <a:gridCol w="2471743">
                  <a:extLst>
                    <a:ext uri="{9D8B030D-6E8A-4147-A177-3AD203B41FA5}">
                      <a16:colId xmlns:a16="http://schemas.microsoft.com/office/drawing/2014/main" xmlns="" val="20002"/>
                    </a:ext>
                  </a:extLst>
                </a:gridCol>
              </a:tblGrid>
              <a:tr h="419074">
                <a:tc>
                  <a:txBody>
                    <a:bodyPr/>
                    <a:lstStyle/>
                    <a:p>
                      <a:pPr marL="0" algn="ctr" defTabSz="914400" rtl="0" eaLnBrk="1" latinLnBrk="0" hangingPunct="1"/>
                      <a:r>
                        <a:rPr lang="hu-HU" sz="1600" b="1" kern="1200" dirty="0" smtClean="0">
                          <a:solidFill>
                            <a:schemeClr val="bg1"/>
                          </a:solidFill>
                          <a:latin typeface="+mn-lt"/>
                          <a:ea typeface="+mn-ea"/>
                          <a:cs typeface="+mn-cs"/>
                        </a:rPr>
                        <a:t>LV </a:t>
                      </a:r>
                      <a:r>
                        <a:rPr lang="hu-HU" sz="1600" b="1" kern="1200" dirty="0" err="1" smtClean="0">
                          <a:solidFill>
                            <a:schemeClr val="bg1"/>
                          </a:solidFill>
                          <a:latin typeface="+mn-lt"/>
                          <a:ea typeface="+mn-ea"/>
                          <a:cs typeface="+mn-cs"/>
                        </a:rPr>
                        <a:t>geometry</a:t>
                      </a:r>
                      <a:endParaRPr lang="hu-HU" sz="1600" b="1" kern="1200" dirty="0">
                        <a:solidFill>
                          <a:schemeClr val="bg1"/>
                        </a:solidFill>
                        <a:latin typeface="+mn-lt"/>
                        <a:ea typeface="+mn-ea"/>
                        <a:cs typeface="+mn-cs"/>
                      </a:endParaRPr>
                    </a:p>
                  </a:txBody>
                  <a:tcPr anchor="ctr">
                    <a:solidFill>
                      <a:schemeClr val="accent1">
                        <a:lumMod val="25000"/>
                      </a:schemeClr>
                    </a:solidFill>
                  </a:tcPr>
                </a:tc>
                <a:tc>
                  <a:txBody>
                    <a:bodyPr/>
                    <a:lstStyle/>
                    <a:p>
                      <a:pPr marL="0" algn="ctr" defTabSz="914400" rtl="0" eaLnBrk="1" latinLnBrk="0" hangingPunct="1"/>
                      <a:r>
                        <a:rPr lang="hu-HU" sz="1600" b="1" kern="1200" dirty="0" err="1" smtClean="0">
                          <a:solidFill>
                            <a:schemeClr val="lt1"/>
                          </a:solidFill>
                          <a:latin typeface="+mn-lt"/>
                          <a:ea typeface="+mn-ea"/>
                          <a:cs typeface="+mn-cs"/>
                        </a:rPr>
                        <a:t>Before</a:t>
                      </a:r>
                      <a:r>
                        <a:rPr lang="hu-HU" sz="1600" b="1" kern="1200" dirty="0" smtClean="0">
                          <a:solidFill>
                            <a:schemeClr val="lt1"/>
                          </a:solidFill>
                          <a:latin typeface="+mn-lt"/>
                          <a:ea typeface="+mn-ea"/>
                          <a:cs typeface="+mn-cs"/>
                        </a:rPr>
                        <a:t> CRT</a:t>
                      </a:r>
                      <a:endParaRPr lang="hu-HU" sz="1600" b="1" kern="1200" dirty="0">
                        <a:solidFill>
                          <a:schemeClr val="lt1"/>
                        </a:solidFill>
                        <a:latin typeface="+mn-lt"/>
                        <a:ea typeface="+mn-ea"/>
                        <a:cs typeface="+mn-cs"/>
                      </a:endParaRPr>
                    </a:p>
                  </a:txBody>
                  <a:tcPr anchor="ctr">
                    <a:solidFill>
                      <a:schemeClr val="accent1">
                        <a:lumMod val="25000"/>
                      </a:schemeClr>
                    </a:solidFill>
                  </a:tcPr>
                </a:tc>
                <a:tc>
                  <a:txBody>
                    <a:bodyPr/>
                    <a:lstStyle/>
                    <a:p>
                      <a:pPr marL="0" algn="ctr" defTabSz="914400" rtl="0" eaLnBrk="1" latinLnBrk="0" hangingPunct="1"/>
                      <a:r>
                        <a:rPr lang="hu-HU" sz="1600" b="1" kern="1200" dirty="0" smtClean="0">
                          <a:solidFill>
                            <a:schemeClr val="lt1"/>
                          </a:solidFill>
                          <a:latin typeface="+mn-lt"/>
                          <a:ea typeface="+mn-ea"/>
                          <a:cs typeface="+mn-cs"/>
                        </a:rPr>
                        <a:t>6 </a:t>
                      </a:r>
                      <a:r>
                        <a:rPr lang="hu-HU" sz="1600" b="1" kern="1200" dirty="0" err="1" smtClean="0">
                          <a:solidFill>
                            <a:schemeClr val="lt1"/>
                          </a:solidFill>
                          <a:latin typeface="+mn-lt"/>
                          <a:ea typeface="+mn-ea"/>
                          <a:cs typeface="+mn-cs"/>
                        </a:rPr>
                        <a:t>months</a:t>
                      </a:r>
                      <a:r>
                        <a:rPr lang="hu-HU" sz="1600" b="1" kern="1200" dirty="0" smtClean="0">
                          <a:solidFill>
                            <a:schemeClr val="lt1"/>
                          </a:solidFill>
                          <a:latin typeface="+mn-lt"/>
                          <a:ea typeface="+mn-ea"/>
                          <a:cs typeface="+mn-cs"/>
                        </a:rPr>
                        <a:t> </a:t>
                      </a:r>
                      <a:r>
                        <a:rPr lang="hu-HU" sz="1600" b="1" kern="1200" dirty="0" err="1" smtClean="0">
                          <a:solidFill>
                            <a:schemeClr val="lt1"/>
                          </a:solidFill>
                          <a:latin typeface="+mn-lt"/>
                          <a:ea typeface="+mn-ea"/>
                          <a:cs typeface="+mn-cs"/>
                        </a:rPr>
                        <a:t>after</a:t>
                      </a:r>
                      <a:r>
                        <a:rPr lang="hu-HU" sz="1600" b="1" kern="1200" dirty="0" smtClean="0">
                          <a:solidFill>
                            <a:schemeClr val="lt1"/>
                          </a:solidFill>
                          <a:latin typeface="+mn-lt"/>
                          <a:ea typeface="+mn-ea"/>
                          <a:cs typeface="+mn-cs"/>
                        </a:rPr>
                        <a:t> CRT </a:t>
                      </a:r>
                      <a:r>
                        <a:rPr lang="hu-HU" sz="1600" b="1" kern="1200" dirty="0" err="1" smtClean="0">
                          <a:solidFill>
                            <a:schemeClr val="lt1"/>
                          </a:solidFill>
                          <a:latin typeface="+mn-lt"/>
                          <a:ea typeface="+mn-ea"/>
                          <a:cs typeface="+mn-cs"/>
                        </a:rPr>
                        <a:t>implant</a:t>
                      </a:r>
                      <a:endParaRPr lang="hu-HU" sz="1600" b="1" kern="1200" dirty="0" smtClean="0">
                        <a:solidFill>
                          <a:schemeClr val="lt1"/>
                        </a:solidFill>
                        <a:latin typeface="+mn-lt"/>
                        <a:ea typeface="+mn-ea"/>
                        <a:cs typeface="+mn-cs"/>
                      </a:endParaRPr>
                    </a:p>
                    <a:p>
                      <a:pPr marL="0" algn="ctr" defTabSz="914400" rtl="0" eaLnBrk="1" latinLnBrk="0" hangingPunct="1"/>
                      <a:r>
                        <a:rPr lang="hu-HU" sz="1600" b="1" kern="1200" dirty="0" smtClean="0">
                          <a:solidFill>
                            <a:schemeClr val="lt1"/>
                          </a:solidFill>
                          <a:latin typeface="+mn-lt"/>
                          <a:ea typeface="+mn-ea"/>
                          <a:cs typeface="+mn-cs"/>
                        </a:rPr>
                        <a:t>BIV </a:t>
                      </a:r>
                      <a:r>
                        <a:rPr lang="hu-HU" sz="1600" b="1" kern="1200" dirty="0" err="1" smtClean="0">
                          <a:solidFill>
                            <a:schemeClr val="lt1"/>
                          </a:solidFill>
                          <a:latin typeface="+mn-lt"/>
                          <a:ea typeface="+mn-ea"/>
                          <a:cs typeface="+mn-cs"/>
                        </a:rPr>
                        <a:t>pacing</a:t>
                      </a:r>
                      <a:endParaRPr lang="hu-HU" sz="1600" b="1" kern="1200" dirty="0">
                        <a:solidFill>
                          <a:schemeClr val="lt1"/>
                        </a:solidFill>
                        <a:latin typeface="+mn-lt"/>
                        <a:ea typeface="+mn-ea"/>
                        <a:cs typeface="+mn-cs"/>
                      </a:endParaRPr>
                    </a:p>
                  </a:txBody>
                  <a:tcPr anchor="ctr">
                    <a:solidFill>
                      <a:schemeClr val="accent1">
                        <a:lumMod val="25000"/>
                      </a:schemeClr>
                    </a:solidFill>
                  </a:tcPr>
                </a:tc>
                <a:extLst>
                  <a:ext uri="{0D108BD9-81ED-4DB2-BD59-A6C34878D82A}">
                    <a16:rowId xmlns:a16="http://schemas.microsoft.com/office/drawing/2014/main" xmlns="" val="10000"/>
                  </a:ext>
                </a:extLst>
              </a:tr>
              <a:tr h="268354">
                <a:tc>
                  <a:txBody>
                    <a:bodyPr/>
                    <a:lstStyle/>
                    <a:p>
                      <a:pPr>
                        <a:lnSpc>
                          <a:spcPct val="115000"/>
                        </a:lnSpc>
                        <a:spcAft>
                          <a:spcPts val="0"/>
                        </a:spcAft>
                      </a:pPr>
                      <a:r>
                        <a:rPr lang="hu-HU" sz="1600" dirty="0" err="1" smtClean="0">
                          <a:effectLst/>
                          <a:latin typeface="Calibri"/>
                          <a:ea typeface="Calibri"/>
                          <a:cs typeface="Times New Roman"/>
                        </a:rPr>
                        <a:t>Relative</a:t>
                      </a:r>
                      <a:r>
                        <a:rPr lang="hu-HU" sz="1600" baseline="0" dirty="0" smtClean="0">
                          <a:effectLst/>
                          <a:latin typeface="Calibri"/>
                          <a:ea typeface="Calibri"/>
                          <a:cs typeface="Times New Roman"/>
                        </a:rPr>
                        <a:t> </a:t>
                      </a:r>
                      <a:r>
                        <a:rPr lang="hu-HU" sz="1600" baseline="0" dirty="0" err="1" smtClean="0">
                          <a:effectLst/>
                          <a:latin typeface="Calibri"/>
                          <a:ea typeface="Calibri"/>
                          <a:cs typeface="Times New Roman"/>
                        </a:rPr>
                        <a:t>wall</a:t>
                      </a:r>
                      <a:r>
                        <a:rPr lang="hu-HU" sz="1600" baseline="0" dirty="0" smtClean="0">
                          <a:effectLst/>
                          <a:latin typeface="Calibri"/>
                          <a:ea typeface="Calibri"/>
                          <a:cs typeface="Times New Roman"/>
                        </a:rPr>
                        <a:t> </a:t>
                      </a:r>
                      <a:r>
                        <a:rPr lang="hu-HU" sz="1600" baseline="0" dirty="0" err="1" smtClean="0">
                          <a:effectLst/>
                          <a:latin typeface="Calibri"/>
                          <a:ea typeface="Calibri"/>
                          <a:cs typeface="Times New Roman"/>
                        </a:rPr>
                        <a:t>thickness</a:t>
                      </a:r>
                      <a:r>
                        <a:rPr lang="hu-HU" sz="1600" baseline="0" dirty="0" smtClean="0">
                          <a:effectLst/>
                          <a:latin typeface="Calibri"/>
                          <a:ea typeface="Calibri"/>
                          <a:cs typeface="Times New Roman"/>
                        </a:rPr>
                        <a:t> </a:t>
                      </a:r>
                      <a:r>
                        <a:rPr lang="hu-HU" sz="1600" dirty="0" smtClean="0">
                          <a:effectLst/>
                          <a:latin typeface="Calibri"/>
                          <a:ea typeface="Calibri"/>
                          <a:cs typeface="Times New Roman"/>
                        </a:rPr>
                        <a:t> (2xEDWT/SA </a:t>
                      </a:r>
                      <a:r>
                        <a:rPr lang="hu-HU" sz="1600" dirty="0" err="1" smtClean="0">
                          <a:effectLst/>
                          <a:latin typeface="Calibri"/>
                          <a:ea typeface="Calibri"/>
                          <a:cs typeface="Times New Roman"/>
                        </a:rPr>
                        <a:t>diameter</a:t>
                      </a:r>
                      <a:r>
                        <a:rPr lang="hu-HU" sz="1600" dirty="0" smtClean="0">
                          <a:effectLst/>
                          <a:latin typeface="Calibri"/>
                          <a:ea typeface="Calibri"/>
                          <a:cs typeface="Times New Roman"/>
                        </a:rPr>
                        <a:t>)</a:t>
                      </a:r>
                      <a:endParaRPr lang="en-GB" sz="1600" dirty="0">
                        <a:effectLst/>
                        <a:latin typeface="Calibri"/>
                        <a:ea typeface="Calibri"/>
                        <a:cs typeface="Times New Roman"/>
                      </a:endParaRPr>
                    </a:p>
                  </a:txBody>
                  <a:tcPr marL="68580" marR="68580" marT="0" marB="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hu-HU" sz="1600" kern="1200" dirty="0" smtClean="0">
                          <a:solidFill>
                            <a:schemeClr val="dk1"/>
                          </a:solidFill>
                          <a:latin typeface="+mn-lt"/>
                          <a:ea typeface="+mn-ea"/>
                          <a:cs typeface="+mn-cs"/>
                        </a:rPr>
                        <a:t>0.32</a:t>
                      </a:r>
                      <a:r>
                        <a:rPr lang="hu-HU" sz="1600" dirty="0" smtClean="0"/>
                        <a:t>±0.07</a:t>
                      </a:r>
                      <a:endParaRPr lang="en-GB" sz="1600" kern="1200" dirty="0">
                        <a:solidFill>
                          <a:schemeClr val="dk1"/>
                        </a:solidFill>
                        <a:latin typeface="+mn-lt"/>
                        <a:ea typeface="+mn-ea"/>
                        <a:cs typeface="+mn-cs"/>
                      </a:endParaRPr>
                    </a:p>
                  </a:txBody>
                  <a:tcPr marL="68580" marR="68580" marT="0" marB="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hu-HU" sz="1600" kern="1200" dirty="0" smtClean="0">
                          <a:solidFill>
                            <a:schemeClr val="dk1"/>
                          </a:solidFill>
                          <a:latin typeface="+mn-lt"/>
                          <a:ea typeface="+mn-ea"/>
                          <a:cs typeface="+mn-cs"/>
                        </a:rPr>
                        <a:t>0.45</a:t>
                      </a:r>
                      <a:r>
                        <a:rPr lang="hu-HU" sz="1600" dirty="0" smtClean="0"/>
                        <a:t>±0.06</a:t>
                      </a:r>
                      <a:endParaRPr lang="en-GB" sz="1600" kern="1200" dirty="0">
                        <a:solidFill>
                          <a:schemeClr val="dk1"/>
                        </a:solidFill>
                        <a:latin typeface="+mn-lt"/>
                        <a:ea typeface="+mn-ea"/>
                        <a:cs typeface="+mn-cs"/>
                      </a:endParaRPr>
                    </a:p>
                  </a:txBody>
                  <a:tcPr marL="68580" marR="68580" marT="0" marB="0"/>
                </a:tc>
                <a:extLst>
                  <a:ext uri="{0D108BD9-81ED-4DB2-BD59-A6C34878D82A}">
                    <a16:rowId xmlns:a16="http://schemas.microsoft.com/office/drawing/2014/main" xmlns="" val="10001"/>
                  </a:ext>
                </a:extLst>
              </a:tr>
              <a:tr h="268354">
                <a:tc>
                  <a:txBody>
                    <a:bodyPr/>
                    <a:lstStyle/>
                    <a:p>
                      <a:pPr>
                        <a:lnSpc>
                          <a:spcPct val="115000"/>
                        </a:lnSpc>
                        <a:spcAft>
                          <a:spcPts val="0"/>
                        </a:spcAft>
                      </a:pPr>
                      <a:r>
                        <a:rPr lang="hu-HU" sz="1600" dirty="0" smtClean="0">
                          <a:effectLst/>
                          <a:latin typeface="Calibri"/>
                          <a:ea typeface="Calibri"/>
                          <a:cs typeface="Times New Roman"/>
                        </a:rPr>
                        <a:t>2D </a:t>
                      </a:r>
                      <a:r>
                        <a:rPr lang="hu-HU" sz="1600" dirty="0" err="1" smtClean="0">
                          <a:effectLst/>
                          <a:latin typeface="Calibri"/>
                          <a:ea typeface="Calibri"/>
                          <a:cs typeface="Times New Roman"/>
                        </a:rPr>
                        <a:t>sphericity</a:t>
                      </a:r>
                      <a:r>
                        <a:rPr lang="hu-HU" sz="1600" dirty="0" smtClean="0">
                          <a:effectLst/>
                          <a:latin typeface="Calibri"/>
                          <a:ea typeface="Calibri"/>
                          <a:cs typeface="Times New Roman"/>
                        </a:rPr>
                        <a:t> index (SA /LA </a:t>
                      </a:r>
                      <a:r>
                        <a:rPr lang="hu-HU" sz="1600" dirty="0" err="1" smtClean="0">
                          <a:effectLst/>
                          <a:latin typeface="Calibri"/>
                          <a:ea typeface="Calibri"/>
                          <a:cs typeface="Times New Roman"/>
                        </a:rPr>
                        <a:t>diameter</a:t>
                      </a:r>
                      <a:r>
                        <a:rPr lang="hu-HU" sz="1600" dirty="0" smtClean="0">
                          <a:effectLst/>
                          <a:latin typeface="Calibri"/>
                          <a:ea typeface="Calibri"/>
                          <a:cs typeface="Times New Roman"/>
                        </a:rPr>
                        <a:t>)</a:t>
                      </a:r>
                      <a:endParaRPr lang="en-GB" sz="1600" dirty="0">
                        <a:effectLst/>
                        <a:latin typeface="Calibri"/>
                        <a:ea typeface="Calibri"/>
                        <a:cs typeface="Times New Roman"/>
                      </a:endParaRPr>
                    </a:p>
                  </a:txBody>
                  <a:tcPr marL="68580" marR="68580" marT="0" marB="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hu-HU" sz="1600" kern="1200" dirty="0" smtClean="0">
                          <a:solidFill>
                            <a:schemeClr val="dk1"/>
                          </a:solidFill>
                          <a:latin typeface="+mn-lt"/>
                          <a:ea typeface="+mn-ea"/>
                          <a:cs typeface="+mn-cs"/>
                        </a:rPr>
                        <a:t>0.71</a:t>
                      </a:r>
                      <a:r>
                        <a:rPr lang="hu-HU" sz="1600" dirty="0" smtClean="0"/>
                        <a:t>±0.09</a:t>
                      </a:r>
                      <a:endParaRPr lang="en-GB" sz="1600" kern="1200" dirty="0">
                        <a:solidFill>
                          <a:schemeClr val="dk1"/>
                        </a:solidFill>
                        <a:latin typeface="+mn-lt"/>
                        <a:ea typeface="+mn-ea"/>
                        <a:cs typeface="+mn-cs"/>
                      </a:endParaRPr>
                    </a:p>
                  </a:txBody>
                  <a:tcPr marL="68580" marR="68580" marT="0" marB="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hu-HU" sz="1600" kern="1200" dirty="0" smtClean="0">
                          <a:solidFill>
                            <a:schemeClr val="dk1"/>
                          </a:solidFill>
                          <a:latin typeface="+mn-lt"/>
                          <a:ea typeface="+mn-ea"/>
                          <a:cs typeface="+mn-cs"/>
                        </a:rPr>
                        <a:t>0.6</a:t>
                      </a:r>
                      <a:r>
                        <a:rPr lang="hu-HU" sz="1600" dirty="0" smtClean="0"/>
                        <a:t>±0.1</a:t>
                      </a:r>
                      <a:endParaRPr lang="en-GB" sz="1600" kern="1200" dirty="0">
                        <a:solidFill>
                          <a:schemeClr val="dk1"/>
                        </a:solidFill>
                        <a:latin typeface="+mn-lt"/>
                        <a:ea typeface="+mn-ea"/>
                        <a:cs typeface="+mn-cs"/>
                      </a:endParaRPr>
                    </a:p>
                  </a:txBody>
                  <a:tcPr marL="68580" marR="68580" marT="0" marB="0"/>
                </a:tc>
                <a:extLst>
                  <a:ext uri="{0D108BD9-81ED-4DB2-BD59-A6C34878D82A}">
                    <a16:rowId xmlns:a16="http://schemas.microsoft.com/office/drawing/2014/main" xmlns="" val="10002"/>
                  </a:ext>
                </a:extLst>
              </a:tr>
              <a:tr h="268354">
                <a:tc>
                  <a:txBody>
                    <a:bodyPr/>
                    <a:lstStyle/>
                    <a:p>
                      <a:pPr>
                        <a:lnSpc>
                          <a:spcPct val="115000"/>
                        </a:lnSpc>
                        <a:spcAft>
                          <a:spcPts val="0"/>
                        </a:spcAft>
                      </a:pPr>
                      <a:r>
                        <a:rPr lang="hu-HU" sz="1600" dirty="0" smtClean="0">
                          <a:effectLst/>
                          <a:latin typeface="Calibri"/>
                          <a:ea typeface="Calibri"/>
                          <a:cs typeface="Times New Roman"/>
                        </a:rPr>
                        <a:t>3D </a:t>
                      </a:r>
                      <a:r>
                        <a:rPr lang="hu-HU" sz="1600" dirty="0" err="1" smtClean="0">
                          <a:effectLst/>
                          <a:latin typeface="Calibri"/>
                          <a:ea typeface="Calibri"/>
                          <a:cs typeface="Times New Roman"/>
                        </a:rPr>
                        <a:t>sphericity</a:t>
                      </a:r>
                      <a:r>
                        <a:rPr lang="hu-HU" sz="1600" dirty="0" smtClean="0">
                          <a:effectLst/>
                          <a:latin typeface="Calibri"/>
                          <a:ea typeface="Calibri"/>
                          <a:cs typeface="Times New Roman"/>
                        </a:rPr>
                        <a:t> </a:t>
                      </a:r>
                      <a:r>
                        <a:rPr lang="hu-HU" sz="1600" kern="1200" dirty="0" smtClean="0">
                          <a:solidFill>
                            <a:schemeClr val="dk1"/>
                          </a:solidFill>
                          <a:effectLst/>
                          <a:latin typeface="Calibri"/>
                          <a:ea typeface="Calibri"/>
                          <a:cs typeface="Times New Roman"/>
                        </a:rPr>
                        <a:t>index (</a:t>
                      </a:r>
                      <a:r>
                        <a:rPr lang="en-GB" sz="1600" kern="1200" dirty="0" smtClean="0">
                          <a:solidFill>
                            <a:schemeClr val="dk1"/>
                          </a:solidFill>
                          <a:effectLst/>
                          <a:latin typeface="Calibri"/>
                          <a:ea typeface="Calibri"/>
                          <a:cs typeface="Times New Roman"/>
                        </a:rPr>
                        <a:t>EDV/(4/3</a:t>
                      </a:r>
                      <a:r>
                        <a:rPr lang="hu-HU" sz="1600" kern="1200" dirty="0" smtClean="0">
                          <a:solidFill>
                            <a:schemeClr val="dk1"/>
                          </a:solidFill>
                          <a:effectLst/>
                          <a:latin typeface="Calibri"/>
                          <a:ea typeface="Calibri"/>
                          <a:cs typeface="Times New Roman"/>
                        </a:rPr>
                        <a:t>x</a:t>
                      </a:r>
                      <a:r>
                        <a:rPr lang="el-GR" sz="1600" kern="1200" dirty="0" smtClean="0">
                          <a:solidFill>
                            <a:schemeClr val="dk1"/>
                          </a:solidFill>
                          <a:effectLst/>
                          <a:latin typeface="Calibri"/>
                          <a:ea typeface="Calibri"/>
                          <a:cs typeface="Times New Roman"/>
                        </a:rPr>
                        <a:t>π</a:t>
                      </a:r>
                      <a:r>
                        <a:rPr lang="hu-HU" sz="1600" kern="1200" dirty="0" smtClean="0">
                          <a:solidFill>
                            <a:schemeClr val="dk1"/>
                          </a:solidFill>
                          <a:effectLst/>
                          <a:latin typeface="Calibri"/>
                          <a:ea typeface="Calibri"/>
                          <a:cs typeface="Times New Roman"/>
                        </a:rPr>
                        <a:t>x</a:t>
                      </a:r>
                      <a:r>
                        <a:rPr lang="el-GR" sz="1600" kern="1200" dirty="0" smtClean="0">
                          <a:solidFill>
                            <a:schemeClr val="dk1"/>
                          </a:solidFill>
                          <a:effectLst/>
                          <a:latin typeface="Calibri"/>
                          <a:ea typeface="Calibri"/>
                          <a:cs typeface="Times New Roman"/>
                        </a:rPr>
                        <a:t>(</a:t>
                      </a:r>
                      <a:r>
                        <a:rPr lang="en-GB" sz="1600" kern="1200" dirty="0" smtClean="0">
                          <a:solidFill>
                            <a:schemeClr val="dk1"/>
                          </a:solidFill>
                          <a:effectLst/>
                          <a:latin typeface="Calibri"/>
                          <a:ea typeface="Calibri"/>
                          <a:cs typeface="Times New Roman"/>
                        </a:rPr>
                        <a:t>D/2)3)</a:t>
                      </a:r>
                      <a:r>
                        <a:rPr lang="hu-HU" sz="1600" kern="1200" dirty="0" smtClean="0">
                          <a:solidFill>
                            <a:schemeClr val="dk1"/>
                          </a:solidFill>
                          <a:effectLst/>
                          <a:latin typeface="Calibri"/>
                          <a:ea typeface="Calibri"/>
                          <a:cs typeface="Times New Roman"/>
                        </a:rPr>
                        <a:t>)</a:t>
                      </a:r>
                      <a:endParaRPr lang="en-GB" sz="1600" kern="1200" dirty="0">
                        <a:solidFill>
                          <a:schemeClr val="dk1"/>
                        </a:solidFill>
                        <a:effectLst/>
                        <a:latin typeface="Calibri"/>
                        <a:ea typeface="Calibri"/>
                        <a:cs typeface="Times New Roman"/>
                      </a:endParaRPr>
                    </a:p>
                  </a:txBody>
                  <a:tcPr marL="68580" marR="68580" marT="0" marB="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hu-HU" sz="1600" kern="1200" dirty="0" smtClean="0">
                          <a:solidFill>
                            <a:schemeClr val="dk1"/>
                          </a:solidFill>
                          <a:latin typeface="+mn-lt"/>
                          <a:ea typeface="+mn-ea"/>
                          <a:cs typeface="+mn-cs"/>
                        </a:rPr>
                        <a:t>0.61</a:t>
                      </a:r>
                      <a:r>
                        <a:rPr lang="hu-HU" sz="1600" dirty="0" smtClean="0"/>
                        <a:t>±0.14</a:t>
                      </a:r>
                      <a:endParaRPr lang="en-GB" sz="1600" kern="1200" dirty="0">
                        <a:solidFill>
                          <a:schemeClr val="dk1"/>
                        </a:solidFill>
                        <a:latin typeface="+mn-lt"/>
                        <a:ea typeface="+mn-ea"/>
                        <a:cs typeface="+mn-cs"/>
                      </a:endParaRPr>
                    </a:p>
                  </a:txBody>
                  <a:tcPr marL="68580" marR="68580" marT="0" marB="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hu-HU" sz="1600" kern="1200" dirty="0" smtClean="0">
                          <a:solidFill>
                            <a:schemeClr val="dk1"/>
                          </a:solidFill>
                          <a:latin typeface="+mn-lt"/>
                          <a:ea typeface="+mn-ea"/>
                          <a:cs typeface="+mn-cs"/>
                        </a:rPr>
                        <a:t>0.48</a:t>
                      </a:r>
                      <a:r>
                        <a:rPr lang="hu-HU" sz="1600" dirty="0" smtClean="0"/>
                        <a:t>±0.14</a:t>
                      </a:r>
                      <a:endParaRPr lang="en-GB" sz="1600" kern="1200" dirty="0">
                        <a:solidFill>
                          <a:schemeClr val="dk1"/>
                        </a:solidFill>
                        <a:latin typeface="+mn-lt"/>
                        <a:ea typeface="+mn-ea"/>
                        <a:cs typeface="+mn-cs"/>
                      </a:endParaRPr>
                    </a:p>
                  </a:txBody>
                  <a:tcPr marL="68580" marR="68580" marT="0" marB="0"/>
                </a:tc>
                <a:extLst>
                  <a:ext uri="{0D108BD9-81ED-4DB2-BD59-A6C34878D82A}">
                    <a16:rowId xmlns:a16="http://schemas.microsoft.com/office/drawing/2014/main" xmlns="" val="10003"/>
                  </a:ext>
                </a:extLst>
              </a:tr>
            </a:tbl>
          </a:graphicData>
        </a:graphic>
      </p:graphicFrame>
      <p:pic>
        <p:nvPicPr>
          <p:cNvPr id="10" name="Picture 3" descr="MR munkacsoport transzparent.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06738" y="1216053"/>
            <a:ext cx="1303556" cy="982560"/>
          </a:xfrm>
          <a:prstGeom prst="rect">
            <a:avLst/>
          </a:prstGeom>
        </p:spPr>
      </p:pic>
    </p:spTree>
    <p:extLst>
      <p:ext uri="{BB962C8B-B14F-4D97-AF65-F5344CB8AC3E}">
        <p14:creationId xmlns:p14="http://schemas.microsoft.com/office/powerpoint/2010/main" val="328300073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827584" y="2276872"/>
            <a:ext cx="8496944" cy="1631216"/>
          </a:xfrm>
          <a:prstGeom prst="rect">
            <a:avLst/>
          </a:prstGeom>
          <a:noFill/>
        </p:spPr>
        <p:txBody>
          <a:bodyPr wrap="square" rtlCol="0">
            <a:spAutoFit/>
          </a:bodyPr>
          <a:lstStyle/>
          <a:p>
            <a:r>
              <a:rPr lang="en-US" sz="3200" b="1" dirty="0" smtClean="0">
                <a:solidFill>
                  <a:srgbClr val="264796"/>
                </a:solidFill>
                <a:latin typeface="Bookman Old Style"/>
                <a:cs typeface="Bookman Old Style"/>
              </a:rPr>
              <a:t>Is there a specific population within </a:t>
            </a:r>
            <a:endParaRPr lang="hu-HU" sz="3200" b="1" dirty="0" smtClean="0">
              <a:solidFill>
                <a:srgbClr val="264796"/>
              </a:solidFill>
              <a:latin typeface="Bookman Old Style"/>
              <a:cs typeface="Bookman Old Style"/>
            </a:endParaRPr>
          </a:p>
          <a:p>
            <a:r>
              <a:rPr lang="en-US" sz="3600" b="1" dirty="0" smtClean="0">
                <a:latin typeface="Bookman Old Style"/>
                <a:cs typeface="Bookman Old Style"/>
              </a:rPr>
              <a:t>non-LBBB</a:t>
            </a:r>
            <a:r>
              <a:rPr lang="en-US" sz="3200" b="1" dirty="0" smtClean="0">
                <a:solidFill>
                  <a:srgbClr val="264796"/>
                </a:solidFill>
                <a:latin typeface="Bookman Old Style"/>
                <a:cs typeface="Bookman Old Style"/>
              </a:rPr>
              <a:t> that may benefit from implantation of a CRT-D?</a:t>
            </a:r>
            <a:endParaRPr lang="en-US" sz="3200" b="1" dirty="0">
              <a:solidFill>
                <a:srgbClr val="264796"/>
              </a:solidFill>
              <a:latin typeface="Bookman Old Style"/>
              <a:cs typeface="Bookman Old Style"/>
            </a:endParaRPr>
          </a:p>
        </p:txBody>
      </p:sp>
    </p:spTree>
    <p:extLst>
      <p:ext uri="{BB962C8B-B14F-4D97-AF65-F5344CB8AC3E}">
        <p14:creationId xmlns:p14="http://schemas.microsoft.com/office/powerpoint/2010/main" val="86141591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pPr algn="l"/>
            <a:r>
              <a:rPr lang="en-US" b="1" dirty="0"/>
              <a:t>Patients with prolonged PR-interval</a:t>
            </a:r>
            <a:br>
              <a:rPr lang="en-US" b="1" dirty="0"/>
            </a:br>
            <a:endParaRPr lang="en-GB" dirty="0"/>
          </a:p>
        </p:txBody>
      </p:sp>
      <p:sp>
        <p:nvSpPr>
          <p:cNvPr id="4" name="AutoShape 10"/>
          <p:cNvSpPr>
            <a:spLocks noChangeArrowheads="1"/>
          </p:cNvSpPr>
          <p:nvPr/>
        </p:nvSpPr>
        <p:spPr bwMode="auto">
          <a:xfrm>
            <a:off x="1219200" y="2676408"/>
            <a:ext cx="685800" cy="1524000"/>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dirty="0"/>
          </a:p>
        </p:txBody>
      </p:sp>
      <p:sp>
        <p:nvSpPr>
          <p:cNvPr id="5" name="AutoShape 11"/>
          <p:cNvSpPr>
            <a:spLocks noChangeArrowheads="1"/>
          </p:cNvSpPr>
          <p:nvPr/>
        </p:nvSpPr>
        <p:spPr bwMode="auto">
          <a:xfrm>
            <a:off x="1630288" y="3133608"/>
            <a:ext cx="381000" cy="1066800"/>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dirty="0"/>
          </a:p>
        </p:txBody>
      </p:sp>
      <p:sp>
        <p:nvSpPr>
          <p:cNvPr id="6" name="Freeform 12" descr="Diagonal dunkel nach oben"/>
          <p:cNvSpPr>
            <a:spLocks/>
          </p:cNvSpPr>
          <p:nvPr/>
        </p:nvSpPr>
        <p:spPr bwMode="auto">
          <a:xfrm>
            <a:off x="2895600" y="4200408"/>
            <a:ext cx="533400" cy="838200"/>
          </a:xfrm>
          <a:custGeom>
            <a:avLst/>
            <a:gdLst>
              <a:gd name="T0" fmla="*/ 0 w 336"/>
              <a:gd name="T1" fmla="*/ 0 h 344"/>
              <a:gd name="T2" fmla="*/ 96 w 336"/>
              <a:gd name="T3" fmla="*/ 240 h 344"/>
              <a:gd name="T4" fmla="*/ 192 w 336"/>
              <a:gd name="T5" fmla="*/ 336 h 344"/>
              <a:gd name="T6" fmla="*/ 288 w 336"/>
              <a:gd name="T7" fmla="*/ 192 h 344"/>
              <a:gd name="T8" fmla="*/ 336 w 336"/>
              <a:gd name="T9" fmla="*/ 0 h 344"/>
            </a:gdLst>
            <a:ahLst/>
            <a:cxnLst>
              <a:cxn ang="0">
                <a:pos x="T0" y="T1"/>
              </a:cxn>
              <a:cxn ang="0">
                <a:pos x="T2" y="T3"/>
              </a:cxn>
              <a:cxn ang="0">
                <a:pos x="T4" y="T5"/>
              </a:cxn>
              <a:cxn ang="0">
                <a:pos x="T6" y="T7"/>
              </a:cxn>
              <a:cxn ang="0">
                <a:pos x="T8" y="T9"/>
              </a:cxn>
            </a:cxnLst>
            <a:rect l="0" t="0" r="r" b="b"/>
            <a:pathLst>
              <a:path w="336" h="344">
                <a:moveTo>
                  <a:pt x="0" y="0"/>
                </a:moveTo>
                <a:cubicBezTo>
                  <a:pt x="32" y="92"/>
                  <a:pt x="64" y="184"/>
                  <a:pt x="96" y="240"/>
                </a:cubicBezTo>
                <a:cubicBezTo>
                  <a:pt x="128" y="296"/>
                  <a:pt x="160" y="344"/>
                  <a:pt x="192" y="336"/>
                </a:cubicBezTo>
                <a:cubicBezTo>
                  <a:pt x="224" y="328"/>
                  <a:pt x="264" y="248"/>
                  <a:pt x="288" y="192"/>
                </a:cubicBezTo>
                <a:cubicBezTo>
                  <a:pt x="312" y="136"/>
                  <a:pt x="324" y="68"/>
                  <a:pt x="336" y="0"/>
                </a:cubicBezTo>
              </a:path>
            </a:pathLst>
          </a:custGeom>
          <a:pattFill prst="dkUpDiag">
            <a:fgClr>
              <a:schemeClr val="tx1"/>
            </a:fgClr>
            <a:bgClr>
              <a:srgbClr val="FFFFFF"/>
            </a:bgClr>
          </a:patt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dirty="0"/>
          </a:p>
        </p:txBody>
      </p:sp>
      <p:sp>
        <p:nvSpPr>
          <p:cNvPr id="7" name="Freeform 13"/>
          <p:cNvSpPr>
            <a:spLocks/>
          </p:cNvSpPr>
          <p:nvPr/>
        </p:nvSpPr>
        <p:spPr bwMode="auto">
          <a:xfrm>
            <a:off x="2206352" y="4200408"/>
            <a:ext cx="533400" cy="228600"/>
          </a:xfrm>
          <a:custGeom>
            <a:avLst/>
            <a:gdLst>
              <a:gd name="T0" fmla="*/ 0 w 336"/>
              <a:gd name="T1" fmla="*/ 0 h 344"/>
              <a:gd name="T2" fmla="*/ 96 w 336"/>
              <a:gd name="T3" fmla="*/ 240 h 344"/>
              <a:gd name="T4" fmla="*/ 192 w 336"/>
              <a:gd name="T5" fmla="*/ 336 h 344"/>
              <a:gd name="T6" fmla="*/ 288 w 336"/>
              <a:gd name="T7" fmla="*/ 192 h 344"/>
              <a:gd name="T8" fmla="*/ 336 w 336"/>
              <a:gd name="T9" fmla="*/ 0 h 344"/>
            </a:gdLst>
            <a:ahLst/>
            <a:cxnLst>
              <a:cxn ang="0">
                <a:pos x="T0" y="T1"/>
              </a:cxn>
              <a:cxn ang="0">
                <a:pos x="T2" y="T3"/>
              </a:cxn>
              <a:cxn ang="0">
                <a:pos x="T4" y="T5"/>
              </a:cxn>
              <a:cxn ang="0">
                <a:pos x="T6" y="T7"/>
              </a:cxn>
              <a:cxn ang="0">
                <a:pos x="T8" y="T9"/>
              </a:cxn>
            </a:cxnLst>
            <a:rect l="0" t="0" r="r" b="b"/>
            <a:pathLst>
              <a:path w="336" h="344">
                <a:moveTo>
                  <a:pt x="0" y="0"/>
                </a:moveTo>
                <a:cubicBezTo>
                  <a:pt x="32" y="92"/>
                  <a:pt x="64" y="184"/>
                  <a:pt x="96" y="240"/>
                </a:cubicBezTo>
                <a:cubicBezTo>
                  <a:pt x="128" y="296"/>
                  <a:pt x="160" y="344"/>
                  <a:pt x="192" y="336"/>
                </a:cubicBezTo>
                <a:cubicBezTo>
                  <a:pt x="224" y="328"/>
                  <a:pt x="264" y="248"/>
                  <a:pt x="288" y="192"/>
                </a:cubicBezTo>
                <a:cubicBezTo>
                  <a:pt x="312" y="136"/>
                  <a:pt x="324" y="68"/>
                  <a:pt x="336" y="0"/>
                </a:cubicBezTo>
              </a:path>
            </a:pathLst>
          </a:custGeom>
          <a:solidFill>
            <a:schemeClr val="hlink"/>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dirty="0"/>
          </a:p>
        </p:txBody>
      </p:sp>
      <p:cxnSp>
        <p:nvCxnSpPr>
          <p:cNvPr id="8" name="AutoShape 15"/>
          <p:cNvCxnSpPr>
            <a:cxnSpLocks noChangeShapeType="1"/>
          </p:cNvCxnSpPr>
          <p:nvPr/>
        </p:nvCxnSpPr>
        <p:spPr bwMode="auto">
          <a:xfrm rot="5400000" flipH="1" flipV="1">
            <a:off x="3031036" y="1992348"/>
            <a:ext cx="104775" cy="838200"/>
          </a:xfrm>
          <a:prstGeom prst="curvedConnector5">
            <a:avLst>
              <a:gd name="adj1" fmla="val 1028787"/>
              <a:gd name="adj2" fmla="val 40907"/>
              <a:gd name="adj3" fmla="val -263639"/>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 name="Freeform 17"/>
          <p:cNvSpPr>
            <a:spLocks/>
          </p:cNvSpPr>
          <p:nvPr/>
        </p:nvSpPr>
        <p:spPr bwMode="auto">
          <a:xfrm>
            <a:off x="1365749" y="2310390"/>
            <a:ext cx="231775" cy="120650"/>
          </a:xfrm>
          <a:custGeom>
            <a:avLst/>
            <a:gdLst>
              <a:gd name="T0" fmla="*/ 0 w 146"/>
              <a:gd name="T1" fmla="*/ 75 h 76"/>
              <a:gd name="T2" fmla="*/ 2 w 146"/>
              <a:gd name="T3" fmla="*/ 48 h 76"/>
              <a:gd name="T4" fmla="*/ 11 w 146"/>
              <a:gd name="T5" fmla="*/ 21 h 76"/>
              <a:gd name="T6" fmla="*/ 21 w 146"/>
              <a:gd name="T7" fmla="*/ 5 h 76"/>
              <a:gd name="T8" fmla="*/ 35 w 146"/>
              <a:gd name="T9" fmla="*/ 0 h 76"/>
              <a:gd name="T10" fmla="*/ 48 w 146"/>
              <a:gd name="T11" fmla="*/ 0 h 76"/>
              <a:gd name="T12" fmla="*/ 62 w 146"/>
              <a:gd name="T13" fmla="*/ 5 h 76"/>
              <a:gd name="T14" fmla="*/ 70 w 146"/>
              <a:gd name="T15" fmla="*/ 5 h 76"/>
              <a:gd name="T16" fmla="*/ 72 w 146"/>
              <a:gd name="T17" fmla="*/ 5 h 76"/>
              <a:gd name="T18" fmla="*/ 75 w 146"/>
              <a:gd name="T19" fmla="*/ 10 h 76"/>
              <a:gd name="T20" fmla="*/ 83 w 146"/>
              <a:gd name="T21" fmla="*/ 10 h 76"/>
              <a:gd name="T22" fmla="*/ 94 w 146"/>
              <a:gd name="T23" fmla="*/ 10 h 76"/>
              <a:gd name="T24" fmla="*/ 107 w 146"/>
              <a:gd name="T25" fmla="*/ 10 h 76"/>
              <a:gd name="T26" fmla="*/ 121 w 146"/>
              <a:gd name="T27" fmla="*/ 16 h 76"/>
              <a:gd name="T28" fmla="*/ 134 w 146"/>
              <a:gd name="T29" fmla="*/ 32 h 76"/>
              <a:gd name="T30" fmla="*/ 142 w 146"/>
              <a:gd name="T31" fmla="*/ 53 h 76"/>
              <a:gd name="T32" fmla="*/ 145 w 146"/>
              <a:gd name="T33" fmla="*/ 75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6" h="76">
                <a:moveTo>
                  <a:pt x="0" y="75"/>
                </a:moveTo>
                <a:lnTo>
                  <a:pt x="2" y="48"/>
                </a:lnTo>
                <a:lnTo>
                  <a:pt x="11" y="21"/>
                </a:lnTo>
                <a:lnTo>
                  <a:pt x="21" y="5"/>
                </a:lnTo>
                <a:lnTo>
                  <a:pt x="35" y="0"/>
                </a:lnTo>
                <a:lnTo>
                  <a:pt x="48" y="0"/>
                </a:lnTo>
                <a:lnTo>
                  <a:pt x="62" y="5"/>
                </a:lnTo>
                <a:lnTo>
                  <a:pt x="70" y="5"/>
                </a:lnTo>
                <a:lnTo>
                  <a:pt x="72" y="5"/>
                </a:lnTo>
                <a:lnTo>
                  <a:pt x="75" y="10"/>
                </a:lnTo>
                <a:lnTo>
                  <a:pt x="83" y="10"/>
                </a:lnTo>
                <a:lnTo>
                  <a:pt x="94" y="10"/>
                </a:lnTo>
                <a:lnTo>
                  <a:pt x="107" y="10"/>
                </a:lnTo>
                <a:lnTo>
                  <a:pt x="121" y="16"/>
                </a:lnTo>
                <a:lnTo>
                  <a:pt x="134" y="32"/>
                </a:lnTo>
                <a:lnTo>
                  <a:pt x="142" y="53"/>
                </a:lnTo>
                <a:lnTo>
                  <a:pt x="145" y="75"/>
                </a:lnTo>
              </a:path>
            </a:pathLst>
          </a:custGeom>
          <a:noFill/>
          <a:ln w="28575" cap="rnd" cmpd="sng">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dirty="0"/>
          </a:p>
        </p:txBody>
      </p:sp>
      <p:sp>
        <p:nvSpPr>
          <p:cNvPr id="10" name="Line 18"/>
          <p:cNvSpPr>
            <a:spLocks noChangeShapeType="1"/>
          </p:cNvSpPr>
          <p:nvPr/>
        </p:nvSpPr>
        <p:spPr bwMode="auto">
          <a:xfrm>
            <a:off x="1292696" y="2416058"/>
            <a:ext cx="762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dirty="0"/>
          </a:p>
        </p:txBody>
      </p:sp>
      <p:sp>
        <p:nvSpPr>
          <p:cNvPr id="11" name="Line 40"/>
          <p:cNvSpPr>
            <a:spLocks noChangeShapeType="1"/>
          </p:cNvSpPr>
          <p:nvPr/>
        </p:nvSpPr>
        <p:spPr bwMode="auto">
          <a:xfrm>
            <a:off x="838200" y="4200408"/>
            <a:ext cx="28194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dirty="0"/>
          </a:p>
        </p:txBody>
      </p:sp>
      <p:sp>
        <p:nvSpPr>
          <p:cNvPr id="12" name="Line 16"/>
          <p:cNvSpPr>
            <a:spLocks noChangeShapeType="1"/>
          </p:cNvSpPr>
          <p:nvPr/>
        </p:nvSpPr>
        <p:spPr bwMode="auto">
          <a:xfrm flipV="1">
            <a:off x="1597496" y="2438339"/>
            <a:ext cx="1066800" cy="952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dirty="0"/>
          </a:p>
        </p:txBody>
      </p:sp>
      <p:sp>
        <p:nvSpPr>
          <p:cNvPr id="13" name="Pfeil nach rechts 24"/>
          <p:cNvSpPr/>
          <p:nvPr/>
        </p:nvSpPr>
        <p:spPr>
          <a:xfrm>
            <a:off x="4150568" y="2800083"/>
            <a:ext cx="648072" cy="1091749"/>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4" name="AutoShape 10"/>
          <p:cNvSpPr>
            <a:spLocks noChangeArrowheads="1"/>
          </p:cNvSpPr>
          <p:nvPr/>
        </p:nvSpPr>
        <p:spPr bwMode="auto">
          <a:xfrm>
            <a:off x="5518720" y="2653042"/>
            <a:ext cx="685800" cy="1524000"/>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dirty="0"/>
          </a:p>
        </p:txBody>
      </p:sp>
      <p:sp>
        <p:nvSpPr>
          <p:cNvPr id="15" name="AutoShape 11"/>
          <p:cNvSpPr>
            <a:spLocks noChangeArrowheads="1"/>
          </p:cNvSpPr>
          <p:nvPr/>
        </p:nvSpPr>
        <p:spPr bwMode="auto">
          <a:xfrm>
            <a:off x="6310808" y="3110242"/>
            <a:ext cx="381000" cy="1066800"/>
          </a:xfrm>
          <a:prstGeom prst="triangle">
            <a:avLst>
              <a:gd name="adj" fmla="val 50000"/>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dirty="0"/>
          </a:p>
        </p:txBody>
      </p:sp>
      <p:sp>
        <p:nvSpPr>
          <p:cNvPr id="16" name="Freeform 12" descr="Diagonal dunkel nach oben"/>
          <p:cNvSpPr>
            <a:spLocks/>
          </p:cNvSpPr>
          <p:nvPr/>
        </p:nvSpPr>
        <p:spPr bwMode="auto">
          <a:xfrm>
            <a:off x="6886872" y="4177042"/>
            <a:ext cx="533400" cy="838200"/>
          </a:xfrm>
          <a:custGeom>
            <a:avLst/>
            <a:gdLst>
              <a:gd name="T0" fmla="*/ 0 w 336"/>
              <a:gd name="T1" fmla="*/ 0 h 344"/>
              <a:gd name="T2" fmla="*/ 96 w 336"/>
              <a:gd name="T3" fmla="*/ 240 h 344"/>
              <a:gd name="T4" fmla="*/ 192 w 336"/>
              <a:gd name="T5" fmla="*/ 336 h 344"/>
              <a:gd name="T6" fmla="*/ 288 w 336"/>
              <a:gd name="T7" fmla="*/ 192 h 344"/>
              <a:gd name="T8" fmla="*/ 336 w 336"/>
              <a:gd name="T9" fmla="*/ 0 h 344"/>
            </a:gdLst>
            <a:ahLst/>
            <a:cxnLst>
              <a:cxn ang="0">
                <a:pos x="T0" y="T1"/>
              </a:cxn>
              <a:cxn ang="0">
                <a:pos x="T2" y="T3"/>
              </a:cxn>
              <a:cxn ang="0">
                <a:pos x="T4" y="T5"/>
              </a:cxn>
              <a:cxn ang="0">
                <a:pos x="T6" y="T7"/>
              </a:cxn>
              <a:cxn ang="0">
                <a:pos x="T8" y="T9"/>
              </a:cxn>
            </a:cxnLst>
            <a:rect l="0" t="0" r="r" b="b"/>
            <a:pathLst>
              <a:path w="336" h="344">
                <a:moveTo>
                  <a:pt x="0" y="0"/>
                </a:moveTo>
                <a:cubicBezTo>
                  <a:pt x="32" y="92"/>
                  <a:pt x="64" y="184"/>
                  <a:pt x="96" y="240"/>
                </a:cubicBezTo>
                <a:cubicBezTo>
                  <a:pt x="128" y="296"/>
                  <a:pt x="160" y="344"/>
                  <a:pt x="192" y="336"/>
                </a:cubicBezTo>
                <a:cubicBezTo>
                  <a:pt x="224" y="328"/>
                  <a:pt x="264" y="248"/>
                  <a:pt x="288" y="192"/>
                </a:cubicBezTo>
                <a:cubicBezTo>
                  <a:pt x="312" y="136"/>
                  <a:pt x="324" y="68"/>
                  <a:pt x="336" y="0"/>
                </a:cubicBezTo>
              </a:path>
            </a:pathLst>
          </a:custGeom>
          <a:pattFill prst="dkUpDiag">
            <a:fgClr>
              <a:schemeClr val="tx1"/>
            </a:fgClr>
            <a:bgClr>
              <a:srgbClr val="FFFFFF"/>
            </a:bgClr>
          </a:patt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dirty="0"/>
          </a:p>
        </p:txBody>
      </p:sp>
      <p:sp>
        <p:nvSpPr>
          <p:cNvPr id="17" name="Line 40"/>
          <p:cNvSpPr>
            <a:spLocks noChangeShapeType="1"/>
          </p:cNvSpPr>
          <p:nvPr/>
        </p:nvSpPr>
        <p:spPr bwMode="auto">
          <a:xfrm>
            <a:off x="5507632" y="4177042"/>
            <a:ext cx="28194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dirty="0"/>
          </a:p>
        </p:txBody>
      </p:sp>
      <p:sp>
        <p:nvSpPr>
          <p:cNvPr id="18" name="Line 16"/>
          <p:cNvSpPr>
            <a:spLocks noChangeShapeType="1"/>
          </p:cNvSpPr>
          <p:nvPr/>
        </p:nvSpPr>
        <p:spPr bwMode="auto">
          <a:xfrm>
            <a:off x="6271346" y="2424442"/>
            <a:ext cx="381000" cy="160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dirty="0"/>
          </a:p>
        </p:txBody>
      </p:sp>
      <p:sp>
        <p:nvSpPr>
          <p:cNvPr id="19" name="Freeform 17"/>
          <p:cNvSpPr>
            <a:spLocks/>
          </p:cNvSpPr>
          <p:nvPr/>
        </p:nvSpPr>
        <p:spPr bwMode="auto">
          <a:xfrm>
            <a:off x="6039599" y="2287024"/>
            <a:ext cx="231775" cy="120650"/>
          </a:xfrm>
          <a:custGeom>
            <a:avLst/>
            <a:gdLst>
              <a:gd name="T0" fmla="*/ 0 w 146"/>
              <a:gd name="T1" fmla="*/ 75 h 76"/>
              <a:gd name="T2" fmla="*/ 2 w 146"/>
              <a:gd name="T3" fmla="*/ 48 h 76"/>
              <a:gd name="T4" fmla="*/ 11 w 146"/>
              <a:gd name="T5" fmla="*/ 21 h 76"/>
              <a:gd name="T6" fmla="*/ 21 w 146"/>
              <a:gd name="T7" fmla="*/ 5 h 76"/>
              <a:gd name="T8" fmla="*/ 35 w 146"/>
              <a:gd name="T9" fmla="*/ 0 h 76"/>
              <a:gd name="T10" fmla="*/ 48 w 146"/>
              <a:gd name="T11" fmla="*/ 0 h 76"/>
              <a:gd name="T12" fmla="*/ 62 w 146"/>
              <a:gd name="T13" fmla="*/ 5 h 76"/>
              <a:gd name="T14" fmla="*/ 70 w 146"/>
              <a:gd name="T15" fmla="*/ 5 h 76"/>
              <a:gd name="T16" fmla="*/ 72 w 146"/>
              <a:gd name="T17" fmla="*/ 5 h 76"/>
              <a:gd name="T18" fmla="*/ 75 w 146"/>
              <a:gd name="T19" fmla="*/ 10 h 76"/>
              <a:gd name="T20" fmla="*/ 83 w 146"/>
              <a:gd name="T21" fmla="*/ 10 h 76"/>
              <a:gd name="T22" fmla="*/ 94 w 146"/>
              <a:gd name="T23" fmla="*/ 10 h 76"/>
              <a:gd name="T24" fmla="*/ 107 w 146"/>
              <a:gd name="T25" fmla="*/ 10 h 76"/>
              <a:gd name="T26" fmla="*/ 121 w 146"/>
              <a:gd name="T27" fmla="*/ 16 h 76"/>
              <a:gd name="T28" fmla="*/ 134 w 146"/>
              <a:gd name="T29" fmla="*/ 32 h 76"/>
              <a:gd name="T30" fmla="*/ 142 w 146"/>
              <a:gd name="T31" fmla="*/ 53 h 76"/>
              <a:gd name="T32" fmla="*/ 145 w 146"/>
              <a:gd name="T33" fmla="*/ 75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6" h="76">
                <a:moveTo>
                  <a:pt x="0" y="75"/>
                </a:moveTo>
                <a:lnTo>
                  <a:pt x="2" y="48"/>
                </a:lnTo>
                <a:lnTo>
                  <a:pt x="11" y="21"/>
                </a:lnTo>
                <a:lnTo>
                  <a:pt x="21" y="5"/>
                </a:lnTo>
                <a:lnTo>
                  <a:pt x="35" y="0"/>
                </a:lnTo>
                <a:lnTo>
                  <a:pt x="48" y="0"/>
                </a:lnTo>
                <a:lnTo>
                  <a:pt x="62" y="5"/>
                </a:lnTo>
                <a:lnTo>
                  <a:pt x="70" y="5"/>
                </a:lnTo>
                <a:lnTo>
                  <a:pt x="72" y="5"/>
                </a:lnTo>
                <a:lnTo>
                  <a:pt x="75" y="10"/>
                </a:lnTo>
                <a:lnTo>
                  <a:pt x="83" y="10"/>
                </a:lnTo>
                <a:lnTo>
                  <a:pt x="94" y="10"/>
                </a:lnTo>
                <a:lnTo>
                  <a:pt x="107" y="10"/>
                </a:lnTo>
                <a:lnTo>
                  <a:pt x="121" y="16"/>
                </a:lnTo>
                <a:lnTo>
                  <a:pt x="134" y="32"/>
                </a:lnTo>
                <a:lnTo>
                  <a:pt x="142" y="53"/>
                </a:lnTo>
                <a:lnTo>
                  <a:pt x="145" y="75"/>
                </a:lnTo>
              </a:path>
            </a:pathLst>
          </a:custGeom>
          <a:noFill/>
          <a:ln w="28575" cap="rnd" cmpd="sng">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dirty="0"/>
          </a:p>
        </p:txBody>
      </p:sp>
      <p:sp>
        <p:nvSpPr>
          <p:cNvPr id="20" name="Line 18"/>
          <p:cNvSpPr>
            <a:spLocks noChangeShapeType="1"/>
          </p:cNvSpPr>
          <p:nvPr/>
        </p:nvSpPr>
        <p:spPr bwMode="auto">
          <a:xfrm>
            <a:off x="5966546" y="2392692"/>
            <a:ext cx="762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dirty="0"/>
          </a:p>
        </p:txBody>
      </p:sp>
      <p:sp>
        <p:nvSpPr>
          <p:cNvPr id="21" name="Freihandform 21"/>
          <p:cNvSpPr/>
          <p:nvPr/>
        </p:nvSpPr>
        <p:spPr>
          <a:xfrm>
            <a:off x="6646928" y="1371600"/>
            <a:ext cx="1392072" cy="1428531"/>
          </a:xfrm>
          <a:custGeom>
            <a:avLst/>
            <a:gdLst>
              <a:gd name="connsiteX0" fmla="*/ 0 w 1392072"/>
              <a:gd name="connsiteY0" fmla="*/ 1068303 h 1428531"/>
              <a:gd name="connsiteX1" fmla="*/ 68239 w 1392072"/>
              <a:gd name="connsiteY1" fmla="*/ 1354906 h 1428531"/>
              <a:gd name="connsiteX2" fmla="*/ 191069 w 1392072"/>
              <a:gd name="connsiteY2" fmla="*/ 1300315 h 1428531"/>
              <a:gd name="connsiteX3" fmla="*/ 245660 w 1392072"/>
              <a:gd name="connsiteY3" fmla="*/ 3777 h 1428531"/>
              <a:gd name="connsiteX4" fmla="*/ 368490 w 1392072"/>
              <a:gd name="connsiteY4" fmla="*/ 918177 h 1428531"/>
              <a:gd name="connsiteX5" fmla="*/ 395785 w 1392072"/>
              <a:gd name="connsiteY5" fmla="*/ 1313963 h 1428531"/>
              <a:gd name="connsiteX6" fmla="*/ 545911 w 1392072"/>
              <a:gd name="connsiteY6" fmla="*/ 1027360 h 1428531"/>
              <a:gd name="connsiteX7" fmla="*/ 1392072 w 1392072"/>
              <a:gd name="connsiteY7" fmla="*/ 1054655 h 1428531"/>
              <a:gd name="connsiteX8" fmla="*/ 1392072 w 1392072"/>
              <a:gd name="connsiteY8" fmla="*/ 1054655 h 1428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2072" h="1428531">
                <a:moveTo>
                  <a:pt x="0" y="1068303"/>
                </a:moveTo>
                <a:cubicBezTo>
                  <a:pt x="18197" y="1192270"/>
                  <a:pt x="36394" y="1316237"/>
                  <a:pt x="68239" y="1354906"/>
                </a:cubicBezTo>
                <a:cubicBezTo>
                  <a:pt x="100084" y="1393575"/>
                  <a:pt x="161499" y="1525503"/>
                  <a:pt x="191069" y="1300315"/>
                </a:cubicBezTo>
                <a:cubicBezTo>
                  <a:pt x="220639" y="1075127"/>
                  <a:pt x="216090" y="67467"/>
                  <a:pt x="245660" y="3777"/>
                </a:cubicBezTo>
                <a:cubicBezTo>
                  <a:pt x="275230" y="-59913"/>
                  <a:pt x="343469" y="699813"/>
                  <a:pt x="368490" y="918177"/>
                </a:cubicBezTo>
                <a:cubicBezTo>
                  <a:pt x="393511" y="1136541"/>
                  <a:pt x="366215" y="1295766"/>
                  <a:pt x="395785" y="1313963"/>
                </a:cubicBezTo>
                <a:cubicBezTo>
                  <a:pt x="425355" y="1332160"/>
                  <a:pt x="379863" y="1070578"/>
                  <a:pt x="545911" y="1027360"/>
                </a:cubicBezTo>
                <a:cubicBezTo>
                  <a:pt x="711959" y="984142"/>
                  <a:pt x="1392072" y="1054655"/>
                  <a:pt x="1392072" y="1054655"/>
                </a:cubicBezTo>
                <a:lnTo>
                  <a:pt x="1392072" y="1054655"/>
                </a:ln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2" name="Line 21"/>
          <p:cNvSpPr>
            <a:spLocks noChangeShapeType="1"/>
          </p:cNvSpPr>
          <p:nvPr/>
        </p:nvSpPr>
        <p:spPr bwMode="auto">
          <a:xfrm>
            <a:off x="6613130" y="2339858"/>
            <a:ext cx="0" cy="228600"/>
          </a:xfrm>
          <a:prstGeom prst="line">
            <a:avLst/>
          </a:prstGeom>
          <a:noFill/>
          <a:ln w="571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dirty="0"/>
          </a:p>
        </p:txBody>
      </p:sp>
      <p:sp>
        <p:nvSpPr>
          <p:cNvPr id="23" name="Szövegdoboz 22"/>
          <p:cNvSpPr txBox="1"/>
          <p:nvPr/>
        </p:nvSpPr>
        <p:spPr>
          <a:xfrm>
            <a:off x="457201" y="5133767"/>
            <a:ext cx="8651304" cy="923330"/>
          </a:xfrm>
          <a:prstGeom prst="rect">
            <a:avLst/>
          </a:prstGeom>
          <a:noFill/>
        </p:spPr>
        <p:txBody>
          <a:bodyPr wrap="square" rtlCol="0">
            <a:spAutoFit/>
          </a:bodyPr>
          <a:lstStyle/>
          <a:p>
            <a:pPr defTabSz="457175">
              <a:defRPr/>
            </a:pPr>
            <a:r>
              <a:rPr lang="hu-HU" sz="1600" dirty="0" smtClean="0"/>
              <a:t>I</a:t>
            </a:r>
            <a:r>
              <a:rPr lang="en-US" dirty="0" smtClean="0"/>
              <a:t>n </a:t>
            </a:r>
            <a:r>
              <a:rPr lang="en-US" dirty="0"/>
              <a:t>patients with </a:t>
            </a:r>
            <a:r>
              <a:rPr lang="hu-HU" dirty="0" smtClean="0"/>
              <a:t>HF</a:t>
            </a:r>
            <a:r>
              <a:rPr lang="en-US" dirty="0" smtClean="0"/>
              <a:t>, </a:t>
            </a:r>
            <a:r>
              <a:rPr lang="hu-HU" dirty="0" err="1" smtClean="0"/>
              <a:t>longer</a:t>
            </a:r>
            <a:r>
              <a:rPr lang="hu-HU" dirty="0" smtClean="0"/>
              <a:t> </a:t>
            </a:r>
            <a:r>
              <a:rPr lang="en-US" dirty="0" smtClean="0"/>
              <a:t>PR </a:t>
            </a:r>
            <a:r>
              <a:rPr lang="en-US" dirty="0"/>
              <a:t>interval has been shown to be associated </a:t>
            </a:r>
            <a:r>
              <a:rPr lang="en-US" dirty="0" smtClean="0"/>
              <a:t>with</a:t>
            </a:r>
            <a:r>
              <a:rPr lang="hu-HU" dirty="0"/>
              <a:t> </a:t>
            </a:r>
            <a:r>
              <a:rPr lang="en-US" dirty="0" smtClean="0"/>
              <a:t>unfavorable clinical </a:t>
            </a:r>
            <a:r>
              <a:rPr lang="en-US" dirty="0"/>
              <a:t>outcome, probably by altered </a:t>
            </a:r>
            <a:r>
              <a:rPr lang="hu-HU" dirty="0" smtClean="0"/>
              <a:t>AV </a:t>
            </a:r>
            <a:r>
              <a:rPr lang="en-US" dirty="0" smtClean="0"/>
              <a:t>mechanical </a:t>
            </a:r>
            <a:r>
              <a:rPr lang="en-US" dirty="0"/>
              <a:t>sequence leading </a:t>
            </a:r>
            <a:r>
              <a:rPr lang="en-US" dirty="0" smtClean="0"/>
              <a:t>to </a:t>
            </a:r>
            <a:r>
              <a:rPr lang="en-US" dirty="0"/>
              <a:t>impaired left </a:t>
            </a:r>
            <a:r>
              <a:rPr lang="en-US" dirty="0" smtClean="0"/>
              <a:t>ventricular </a:t>
            </a:r>
            <a:r>
              <a:rPr lang="en-US" dirty="0"/>
              <a:t>diastolic filling </a:t>
            </a:r>
            <a:r>
              <a:rPr lang="hu-HU" dirty="0" smtClean="0"/>
              <a:t>and </a:t>
            </a:r>
            <a:r>
              <a:rPr lang="hu-HU" dirty="0" err="1" smtClean="0"/>
              <a:t>increased</a:t>
            </a:r>
            <a:r>
              <a:rPr lang="hu-HU" dirty="0" smtClean="0"/>
              <a:t> MI</a:t>
            </a:r>
            <a:endParaRPr lang="en-US" dirty="0"/>
          </a:p>
        </p:txBody>
      </p:sp>
    </p:spTree>
    <p:extLst>
      <p:ext uri="{BB962C8B-B14F-4D97-AF65-F5344CB8AC3E}">
        <p14:creationId xmlns:p14="http://schemas.microsoft.com/office/powerpoint/2010/main" val="40648087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a:bodyPr>
          <a:lstStyle/>
          <a:p>
            <a:pPr algn="l"/>
            <a:r>
              <a:rPr lang="en-GB" sz="3600" b="1" spc="-100" dirty="0"/>
              <a:t>H</a:t>
            </a:r>
            <a:r>
              <a:rPr lang="hu-HU" sz="3600" b="1" spc="-100" dirty="0" err="1"/>
              <a:t>eart</a:t>
            </a:r>
            <a:r>
              <a:rPr lang="hu-HU" sz="3600" b="1" spc="-100" dirty="0"/>
              <a:t> </a:t>
            </a:r>
            <a:r>
              <a:rPr lang="en-GB" sz="3600" b="1" spc="-100" dirty="0"/>
              <a:t>F</a:t>
            </a:r>
            <a:r>
              <a:rPr lang="hu-HU" sz="3600" b="1" spc="-100" dirty="0" err="1"/>
              <a:t>ailure</a:t>
            </a:r>
            <a:r>
              <a:rPr lang="en-GB" sz="3600" b="1" spc="-100" dirty="0"/>
              <a:t> is a common clinical condition</a:t>
            </a:r>
            <a:endParaRPr lang="hu-HU" sz="3600" b="1" dirty="0"/>
          </a:p>
        </p:txBody>
      </p:sp>
      <p:grpSp>
        <p:nvGrpSpPr>
          <p:cNvPr id="4" name="Group 5"/>
          <p:cNvGrpSpPr/>
          <p:nvPr/>
        </p:nvGrpSpPr>
        <p:grpSpPr>
          <a:xfrm>
            <a:off x="537918" y="1340768"/>
            <a:ext cx="8606082" cy="4549487"/>
            <a:chOff x="1682952" y="4344316"/>
            <a:chExt cx="8025069" cy="4571016"/>
          </a:xfrm>
        </p:grpSpPr>
        <p:graphicFrame>
          <p:nvGraphicFramePr>
            <p:cNvPr id="5" name="Diagram 4"/>
            <p:cNvGraphicFramePr/>
            <p:nvPr>
              <p:extLst>
                <p:ext uri="{D42A27DB-BD31-4B8C-83A1-F6EECF244321}">
                  <p14:modId xmlns:p14="http://schemas.microsoft.com/office/powerpoint/2010/main" val="3781307634"/>
                </p:ext>
              </p:extLst>
            </p:nvPr>
          </p:nvGraphicFramePr>
          <p:xfrm>
            <a:off x="1684461" y="4344316"/>
            <a:ext cx="8023560" cy="45710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6" name="Group 4"/>
            <p:cNvGrpSpPr/>
            <p:nvPr/>
          </p:nvGrpSpPr>
          <p:grpSpPr>
            <a:xfrm>
              <a:off x="1682952" y="5063317"/>
              <a:ext cx="1502305" cy="3103772"/>
              <a:chOff x="1682952" y="5063317"/>
              <a:chExt cx="1502305" cy="3103772"/>
            </a:xfrm>
          </p:grpSpPr>
          <p:sp>
            <p:nvSpPr>
              <p:cNvPr id="7" name="TextBox 2"/>
              <p:cNvSpPr txBox="1"/>
              <p:nvPr/>
            </p:nvSpPr>
            <p:spPr>
              <a:xfrm>
                <a:off x="1682952" y="5063317"/>
                <a:ext cx="1173708" cy="324333"/>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600" b="1" i="0" u="none" strike="noStrike" kern="1200" cap="none" spc="0" normalizeH="0" baseline="0" noProof="0" dirty="0" smtClean="0">
                    <a:ln>
                      <a:noFill/>
                    </a:ln>
                    <a:solidFill>
                      <a:srgbClr val="474749"/>
                    </a:solidFill>
                    <a:effectLst/>
                    <a:uLnTx/>
                    <a:uFillTx/>
                    <a:latin typeface="Arial" charset="0"/>
                    <a:ea typeface="+mn-ea"/>
                    <a:cs typeface="Arial"/>
                  </a:rPr>
                  <a:t>Prevalence</a:t>
                </a:r>
                <a:endParaRPr kumimoji="0" lang="en-GB" sz="1600" b="1" i="0" u="none" strike="noStrike" kern="1200" cap="none" spc="0" normalizeH="0" baseline="0" noProof="0" dirty="0">
                  <a:ln>
                    <a:noFill/>
                  </a:ln>
                  <a:solidFill>
                    <a:srgbClr val="474749"/>
                  </a:solidFill>
                  <a:effectLst/>
                  <a:uLnTx/>
                  <a:uFillTx/>
                  <a:latin typeface="Arial" charset="0"/>
                  <a:ea typeface="+mn-ea"/>
                  <a:cs typeface="Arial"/>
                </a:endParaRPr>
              </a:p>
            </p:txBody>
          </p:sp>
          <p:sp>
            <p:nvSpPr>
              <p:cNvPr id="8" name="TextBox 3"/>
              <p:cNvSpPr txBox="1"/>
              <p:nvPr/>
            </p:nvSpPr>
            <p:spPr>
              <a:xfrm>
                <a:off x="2011549" y="6467657"/>
                <a:ext cx="1173708" cy="324333"/>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600" b="1" i="0" u="none" strike="noStrike" kern="1200" cap="none" spc="0" normalizeH="0" baseline="0" noProof="0" dirty="0" smtClean="0">
                    <a:ln>
                      <a:noFill/>
                    </a:ln>
                    <a:solidFill>
                      <a:srgbClr val="474749"/>
                    </a:solidFill>
                    <a:effectLst/>
                    <a:uLnTx/>
                    <a:uFillTx/>
                    <a:latin typeface="Arial" charset="0"/>
                    <a:ea typeface="+mn-ea"/>
                    <a:cs typeface="Arial"/>
                  </a:rPr>
                  <a:t>Incidence</a:t>
                </a:r>
                <a:endParaRPr kumimoji="0" lang="en-GB" sz="1600" b="1" i="0" u="none" strike="noStrike" kern="1200" cap="none" spc="0" normalizeH="0" baseline="0" noProof="0" dirty="0">
                  <a:ln>
                    <a:noFill/>
                  </a:ln>
                  <a:solidFill>
                    <a:srgbClr val="474749"/>
                  </a:solidFill>
                  <a:effectLst/>
                  <a:uLnTx/>
                  <a:uFillTx/>
                  <a:latin typeface="Arial" charset="0"/>
                  <a:ea typeface="+mn-ea"/>
                  <a:cs typeface="Arial"/>
                </a:endParaRPr>
              </a:p>
            </p:txBody>
          </p:sp>
          <p:sp>
            <p:nvSpPr>
              <p:cNvPr id="9" name="TextBox 8"/>
              <p:cNvSpPr txBox="1"/>
              <p:nvPr/>
            </p:nvSpPr>
            <p:spPr>
              <a:xfrm>
                <a:off x="1682953" y="7842756"/>
                <a:ext cx="1173708" cy="324333"/>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600" b="1" i="0" u="none" strike="noStrike" kern="1200" cap="none" spc="0" normalizeH="0" baseline="0" noProof="0" dirty="0" smtClean="0">
                    <a:ln>
                      <a:noFill/>
                    </a:ln>
                    <a:solidFill>
                      <a:srgbClr val="474749"/>
                    </a:solidFill>
                    <a:effectLst/>
                    <a:uLnTx/>
                    <a:uFillTx/>
                    <a:latin typeface="Arial" charset="0"/>
                    <a:ea typeface="+mn-ea"/>
                    <a:cs typeface="Arial"/>
                  </a:rPr>
                  <a:t>Mortality</a:t>
                </a:r>
                <a:endParaRPr kumimoji="0" lang="en-GB" sz="1600" b="1" i="0" u="none" strike="noStrike" kern="1200" cap="none" spc="0" normalizeH="0" baseline="0" noProof="0" dirty="0">
                  <a:ln>
                    <a:noFill/>
                  </a:ln>
                  <a:solidFill>
                    <a:srgbClr val="474749"/>
                  </a:solidFill>
                  <a:effectLst/>
                  <a:uLnTx/>
                  <a:uFillTx/>
                  <a:latin typeface="Arial" charset="0"/>
                  <a:ea typeface="+mn-ea"/>
                  <a:cs typeface="Arial"/>
                </a:endParaRPr>
              </a:p>
            </p:txBody>
          </p:sp>
        </p:grpSp>
      </p:grpSp>
      <p:sp>
        <p:nvSpPr>
          <p:cNvPr id="10" name="Téglalap 9"/>
          <p:cNvSpPr/>
          <p:nvPr/>
        </p:nvSpPr>
        <p:spPr>
          <a:xfrm>
            <a:off x="5364088" y="5517232"/>
            <a:ext cx="4572000" cy="523220"/>
          </a:xfrm>
          <a:prstGeom prst="rect">
            <a:avLst/>
          </a:prstGeom>
        </p:spPr>
        <p:txBody>
          <a:bodyPr wrap="square">
            <a:spAutoFit/>
          </a:bodyPr>
          <a:lstStyle/>
          <a:p>
            <a:pPr>
              <a:spcAft>
                <a:spcPct val="0"/>
              </a:spcAft>
            </a:pPr>
            <a:r>
              <a:rPr lang="en-US" altLang="en-US" sz="700" dirty="0"/>
              <a:t>1. McMurray et al. </a:t>
            </a:r>
            <a:r>
              <a:rPr lang="en-US" sz="700" dirty="0" err="1"/>
              <a:t>Eur</a:t>
            </a:r>
            <a:r>
              <a:rPr lang="en-US" sz="700" dirty="0"/>
              <a:t> Heart J 2012;33:1787–847; 2.</a:t>
            </a:r>
            <a:r>
              <a:rPr lang="en-US" altLang="en-US" sz="700" dirty="0"/>
              <a:t> </a:t>
            </a:r>
            <a:r>
              <a:rPr lang="it-IT" altLang="en-US" sz="700" dirty="0">
                <a:ea typeface="Arial Unicode MS" pitchFamily="34" charset="-128"/>
                <a:cs typeface="Arial Unicode MS" pitchFamily="34" charset="-128"/>
              </a:rPr>
              <a:t>Yancy et al. </a:t>
            </a:r>
            <a:r>
              <a:rPr lang="es-ES" altLang="en-US" sz="700" dirty="0">
                <a:ea typeface="Arial Unicode MS" pitchFamily="34" charset="-128"/>
                <a:cs typeface="Arial Unicode MS" pitchFamily="34" charset="-128"/>
              </a:rPr>
              <a:t>JACC 2013;62:e147–239 </a:t>
            </a:r>
          </a:p>
          <a:p>
            <a:pPr>
              <a:spcAft>
                <a:spcPct val="0"/>
              </a:spcAft>
            </a:pPr>
            <a:r>
              <a:rPr lang="es-ES" altLang="en-US" sz="700" dirty="0">
                <a:ea typeface="Arial Unicode MS" pitchFamily="34" charset="-128"/>
                <a:cs typeface="Arial Unicode MS" pitchFamily="34" charset="-128"/>
              </a:rPr>
              <a:t>3. Townsend et al. 2012 Coronary heart disease statistics 2012 edition. </a:t>
            </a:r>
          </a:p>
          <a:p>
            <a:pPr>
              <a:spcAft>
                <a:spcPct val="0"/>
              </a:spcAft>
            </a:pPr>
            <a:r>
              <a:rPr lang="es-ES" altLang="en-US" sz="700" dirty="0">
                <a:ea typeface="Arial Unicode MS" pitchFamily="34" charset="-128"/>
                <a:cs typeface="Arial Unicode MS" pitchFamily="34" charset="-128"/>
              </a:rPr>
              <a:t>Available at: https://www.bhf.org.uk/publications/statistics/coronary-heart-disease-statistics-2012  </a:t>
            </a:r>
            <a:r>
              <a:rPr lang="it-IT" altLang="en-US" sz="700" dirty="0">
                <a:ea typeface="Arial Unicode MS" pitchFamily="34" charset="-128"/>
                <a:cs typeface="Arial Unicode MS" pitchFamily="34" charset="-128"/>
              </a:rPr>
              <a:t/>
            </a:r>
            <a:br>
              <a:rPr lang="it-IT" altLang="en-US" sz="700" dirty="0">
                <a:ea typeface="Arial Unicode MS" pitchFamily="34" charset="-128"/>
                <a:cs typeface="Arial Unicode MS" pitchFamily="34" charset="-128"/>
              </a:rPr>
            </a:br>
            <a:r>
              <a:rPr lang="en-GB" altLang="en-US" sz="700" dirty="0"/>
              <a:t>4.Roger et al. JAMA 2004;292:344–50; 5. Levy et al. NEJM 2002;347:1397–402</a:t>
            </a:r>
            <a:r>
              <a:rPr lang="pt-BR" altLang="en-US" sz="700" dirty="0"/>
              <a:t> </a:t>
            </a:r>
            <a:endParaRPr lang="it-IT" altLang="en-US" sz="700" dirty="0">
              <a:ea typeface="Arial Unicode MS" pitchFamily="34" charset="-128"/>
              <a:cs typeface="Arial Unicode MS" pitchFamily="34" charset="-128"/>
            </a:endParaRPr>
          </a:p>
        </p:txBody>
      </p:sp>
    </p:spTree>
    <p:extLst>
      <p:ext uri="{BB962C8B-B14F-4D97-AF65-F5344CB8AC3E}">
        <p14:creationId xmlns:p14="http://schemas.microsoft.com/office/powerpoint/2010/main" val="170445307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57200" y="274638"/>
            <a:ext cx="8507288" cy="1143000"/>
          </a:xfrm>
        </p:spPr>
        <p:txBody>
          <a:bodyPr>
            <a:noAutofit/>
          </a:bodyPr>
          <a:lstStyle/>
          <a:p>
            <a:pPr algn="l"/>
            <a:r>
              <a:rPr lang="hu-HU" sz="2800" b="1" dirty="0"/>
              <a:t/>
            </a:r>
            <a:br>
              <a:rPr lang="hu-HU" sz="2800" b="1" dirty="0"/>
            </a:br>
            <a:r>
              <a:rPr lang="en-US" sz="2400" b="1" dirty="0"/>
              <a:t>CRT-D in non-LBBB: role of </a:t>
            </a:r>
            <a:r>
              <a:rPr lang="hu-HU" sz="2400" b="1" dirty="0"/>
              <a:t>PR </a:t>
            </a:r>
            <a:r>
              <a:rPr lang="hu-HU" sz="2400" b="1" dirty="0" err="1"/>
              <a:t>intervall</a:t>
            </a:r>
            <a:r>
              <a:rPr lang="hu-HU" sz="2400" b="1" dirty="0"/>
              <a:t> </a:t>
            </a:r>
            <a:r>
              <a:rPr lang="en-US" sz="2400" b="1" dirty="0"/>
              <a:t>MADIT CRT</a:t>
            </a:r>
            <a:r>
              <a:rPr lang="hu-HU" sz="2400" b="1" dirty="0"/>
              <a:t/>
            </a:r>
            <a:br>
              <a:rPr lang="hu-HU" sz="2400" b="1" dirty="0"/>
            </a:br>
            <a:r>
              <a:rPr lang="hu-HU" sz="2400" b="1" dirty="0" err="1"/>
              <a:t>Pts</a:t>
            </a:r>
            <a:r>
              <a:rPr lang="hu-HU" sz="2400" b="1" dirty="0"/>
              <a:t> </a:t>
            </a:r>
            <a:r>
              <a:rPr lang="hu-HU" sz="2400" b="1" dirty="0" err="1"/>
              <a:t>with</a:t>
            </a:r>
            <a:r>
              <a:rPr lang="hu-HU" sz="2400" b="1" dirty="0"/>
              <a:t> non-LBBB and </a:t>
            </a:r>
            <a:r>
              <a:rPr lang="hu-HU" sz="2400" b="1" dirty="0" err="1"/>
              <a:t>prolonged</a:t>
            </a:r>
            <a:r>
              <a:rPr lang="hu-HU" sz="2400" b="1" dirty="0"/>
              <a:t> PR  </a:t>
            </a:r>
            <a:r>
              <a:rPr lang="hu-HU" sz="2400" b="1" dirty="0" err="1"/>
              <a:t>did</a:t>
            </a:r>
            <a:r>
              <a:rPr lang="hu-HU" sz="2400" b="1" dirty="0"/>
              <a:t> </a:t>
            </a:r>
            <a:r>
              <a:rPr lang="hu-HU" sz="2400" b="1" dirty="0" err="1"/>
              <a:t>have</a:t>
            </a:r>
            <a:r>
              <a:rPr lang="hu-HU" sz="2400" b="1" dirty="0"/>
              <a:t> benefit </a:t>
            </a:r>
            <a:r>
              <a:rPr lang="hu-HU" sz="2400" b="1" dirty="0" err="1"/>
              <a:t>from</a:t>
            </a:r>
            <a:r>
              <a:rPr lang="hu-HU" sz="2400" b="1" dirty="0"/>
              <a:t> CRT</a:t>
            </a:r>
            <a:br>
              <a:rPr lang="hu-HU" sz="2400" b="1" dirty="0"/>
            </a:br>
            <a:endParaRPr lang="en-GB" sz="2400" b="1" dirty="0"/>
          </a:p>
        </p:txBody>
      </p:sp>
      <p:sp>
        <p:nvSpPr>
          <p:cNvPr id="4" name="Rectangle 5"/>
          <p:cNvSpPr/>
          <p:nvPr/>
        </p:nvSpPr>
        <p:spPr>
          <a:xfrm>
            <a:off x="6732240" y="5844173"/>
            <a:ext cx="4349895" cy="230832"/>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tab pos="723900" algn="l"/>
                <a:tab pos="1447800" algn="l"/>
                <a:tab pos="2171700" algn="l"/>
                <a:tab pos="2895600" algn="l"/>
                <a:tab pos="3619500" algn="l"/>
              </a:tabLst>
              <a:defRPr/>
            </a:pPr>
            <a:r>
              <a:rPr kumimoji="0" lang="en-GB" sz="900" i="0" u="none" strike="noStrike" kern="1200" cap="none" spc="0" normalizeH="0" baseline="0" noProof="0" dirty="0" smtClean="0">
                <a:ln>
                  <a:noFill/>
                </a:ln>
                <a:solidFill>
                  <a:srgbClr val="000000"/>
                </a:solidFill>
                <a:effectLst/>
                <a:uLnTx/>
                <a:uFillTx/>
                <a:latin typeface="Arial" charset="0"/>
                <a:ea typeface="msgothic" charset="0"/>
                <a:cs typeface="msgothic" charset="0"/>
              </a:rPr>
              <a:t>Kutyifa et al. Circ </a:t>
            </a:r>
            <a:r>
              <a:rPr kumimoji="0" lang="en-GB" sz="900" i="0" u="none" strike="noStrike" kern="1200" cap="none" spc="0" normalizeH="0" baseline="0" noProof="0" dirty="0" err="1" smtClean="0">
                <a:ln>
                  <a:noFill/>
                </a:ln>
                <a:solidFill>
                  <a:srgbClr val="000000"/>
                </a:solidFill>
                <a:effectLst/>
                <a:uLnTx/>
                <a:uFillTx/>
                <a:latin typeface="Arial" charset="0"/>
                <a:ea typeface="msgothic" charset="0"/>
                <a:cs typeface="msgothic" charset="0"/>
              </a:rPr>
              <a:t>Arrh</a:t>
            </a:r>
            <a:r>
              <a:rPr kumimoji="0" lang="en-GB" sz="900" i="0" u="none" strike="noStrike" kern="1200" cap="none" spc="0" normalizeH="0" baseline="0" noProof="0" dirty="0" smtClean="0">
                <a:ln>
                  <a:noFill/>
                </a:ln>
                <a:solidFill>
                  <a:srgbClr val="000000"/>
                </a:solidFill>
                <a:effectLst/>
                <a:uLnTx/>
                <a:uFillTx/>
                <a:latin typeface="Arial" charset="0"/>
                <a:ea typeface="msgothic" charset="0"/>
                <a:cs typeface="msgothic" charset="0"/>
              </a:rPr>
              <a:t> EP. </a:t>
            </a:r>
            <a:r>
              <a:rPr kumimoji="0" lang="en-US" sz="900" i="0" u="none" strike="noStrike" kern="1200" cap="none" spc="0" normalizeH="0" baseline="0" noProof="0" dirty="0" smtClean="0">
                <a:ln>
                  <a:noFill/>
                </a:ln>
                <a:solidFill>
                  <a:srgbClr val="000000"/>
                </a:solidFill>
                <a:effectLst/>
                <a:uLnTx/>
                <a:uFillTx/>
                <a:latin typeface="Arial" charset="0"/>
              </a:rPr>
              <a:t>2014; 7: 645-651</a:t>
            </a:r>
            <a:endParaRPr kumimoji="0" lang="en-GB" sz="900" i="0" u="none" strike="noStrike" kern="1200" cap="none" spc="0" normalizeH="0" baseline="0" noProof="0" dirty="0">
              <a:ln>
                <a:noFill/>
              </a:ln>
              <a:solidFill>
                <a:srgbClr val="000000"/>
              </a:solidFill>
              <a:effectLst/>
              <a:uLnTx/>
              <a:uFillTx/>
              <a:latin typeface="Arial" charset="0"/>
              <a:ea typeface="msgothic" charset="0"/>
              <a:cs typeface="msgothic" charset="0"/>
            </a:endParaRPr>
          </a:p>
        </p:txBody>
      </p:sp>
      <p:pic>
        <p:nvPicPr>
          <p:cNvPr id="5" name="Picture 2"/>
          <p:cNvPicPr>
            <a:picLocks noChangeAspect="1" noChangeArrowheads="1"/>
          </p:cNvPicPr>
          <p:nvPr/>
        </p:nvPicPr>
        <p:blipFill>
          <a:blip r:embed="rId2" cstate="print"/>
          <a:srcRect/>
          <a:stretch>
            <a:fillRect/>
          </a:stretch>
        </p:blipFill>
        <p:spPr bwMode="auto">
          <a:xfrm>
            <a:off x="539552" y="1484784"/>
            <a:ext cx="8557610" cy="3096344"/>
          </a:xfrm>
          <a:prstGeom prst="rect">
            <a:avLst/>
          </a:prstGeom>
          <a:noFill/>
          <a:ln w="9525">
            <a:noFill/>
            <a:miter lim="800000"/>
            <a:headEnd/>
            <a:tailEnd/>
          </a:ln>
        </p:spPr>
      </p:pic>
      <p:sp>
        <p:nvSpPr>
          <p:cNvPr id="6" name="Rectangle 6"/>
          <p:cNvSpPr/>
          <p:nvPr/>
        </p:nvSpPr>
        <p:spPr>
          <a:xfrm>
            <a:off x="702759" y="4797152"/>
            <a:ext cx="7972387" cy="830997"/>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altLang="de-DE" sz="2400" b="1" i="0" u="none" strike="noStrike" kern="1200" cap="none" spc="0" normalizeH="0" baseline="0" noProof="0" dirty="0" smtClean="0">
                <a:ln>
                  <a:noFill/>
                </a:ln>
                <a:solidFill>
                  <a:srgbClr val="000000"/>
                </a:solidFill>
                <a:effectLst/>
                <a:uLnTx/>
                <a:uFillTx/>
                <a:latin typeface="Arial" charset="0"/>
                <a:ea typeface="+mn-ea"/>
                <a:cs typeface="+mn-cs"/>
              </a:rPr>
              <a:t>PR &gt;=230 ms: CRT-D superior vs. ICD</a:t>
            </a:r>
            <a:r>
              <a:rPr kumimoji="0" lang="hu-HU" altLang="de-DE" sz="2400" b="1" i="0" u="none" strike="noStrike" kern="1200" cap="none" spc="0" normalizeH="0" baseline="0" noProof="0" dirty="0" smtClean="0">
                <a:ln>
                  <a:noFill/>
                </a:ln>
                <a:solidFill>
                  <a:srgbClr val="000000"/>
                </a:solidFill>
                <a:effectLst/>
                <a:uLnTx/>
                <a:uFillTx/>
                <a:latin typeface="Arial" charset="0"/>
                <a:ea typeface="+mn-ea"/>
                <a:cs typeface="+mn-cs"/>
              </a:rPr>
              <a:t>   (n=96  22%)</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hu-HU" altLang="de-DE" sz="2400" b="1" i="0" u="none" strike="noStrike" kern="1200" cap="none" spc="0" normalizeH="0" baseline="0" noProof="0" dirty="0" smtClean="0">
                <a:ln>
                  <a:noFill/>
                </a:ln>
                <a:solidFill>
                  <a:srgbClr val="000000"/>
                </a:solidFill>
                <a:effectLst/>
                <a:uLnTx/>
                <a:uFillTx/>
                <a:latin typeface="Arial" charset="0"/>
                <a:ea typeface="+mn-ea"/>
                <a:cs typeface="+mn-cs"/>
              </a:rPr>
              <a:t>73% and 81% RRR </a:t>
            </a:r>
            <a:endParaRPr kumimoji="0" lang="de-DE" altLang="de-DE" sz="2400" b="1" i="0" u="none" strike="noStrike" kern="1200" cap="none" spc="0" normalizeH="0" baseline="0" noProof="0" dirty="0" smtClean="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259927527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57200" y="274638"/>
            <a:ext cx="8579296" cy="1143000"/>
          </a:xfrm>
        </p:spPr>
        <p:txBody>
          <a:bodyPr>
            <a:noAutofit/>
          </a:bodyPr>
          <a:lstStyle/>
          <a:p>
            <a:pPr algn="l"/>
            <a:r>
              <a:rPr lang="en-US" sz="2400" b="1" dirty="0"/>
              <a:t>CRT-D in non-LBBB: role of 1AVB</a:t>
            </a:r>
            <a:r>
              <a:rPr lang="hu-HU" sz="2400" b="1" dirty="0"/>
              <a:t> </a:t>
            </a:r>
            <a:r>
              <a:rPr lang="en-US" sz="2400" b="1" dirty="0"/>
              <a:t>MADIT CRT</a:t>
            </a:r>
            <a:r>
              <a:rPr lang="hu-HU" sz="2400" b="1" dirty="0"/>
              <a:t/>
            </a:r>
            <a:br>
              <a:rPr lang="hu-HU" sz="2400" b="1" dirty="0"/>
            </a:br>
            <a:r>
              <a:rPr lang="hu-HU" sz="2400" b="1" dirty="0" err="1"/>
              <a:t>Pts</a:t>
            </a:r>
            <a:r>
              <a:rPr lang="hu-HU" sz="2400" b="1" dirty="0"/>
              <a:t> </a:t>
            </a:r>
            <a:r>
              <a:rPr lang="hu-HU" sz="2400" b="1" dirty="0" err="1"/>
              <a:t>with</a:t>
            </a:r>
            <a:r>
              <a:rPr lang="hu-HU" sz="2400" b="1" dirty="0"/>
              <a:t> </a:t>
            </a:r>
            <a:r>
              <a:rPr lang="hu-HU" sz="2400" b="1" dirty="0" err="1"/>
              <a:t>normal</a:t>
            </a:r>
            <a:r>
              <a:rPr lang="hu-HU" sz="2400" b="1" dirty="0"/>
              <a:t> PR - </a:t>
            </a:r>
            <a:r>
              <a:rPr lang="hu-HU" sz="2400" b="1" dirty="0" err="1"/>
              <a:t>increased</a:t>
            </a:r>
            <a:r>
              <a:rPr lang="hu-HU" sz="2400" b="1" dirty="0"/>
              <a:t> </a:t>
            </a:r>
            <a:r>
              <a:rPr lang="hu-HU" sz="2400" b="1" dirty="0" err="1"/>
              <a:t>incidence</a:t>
            </a:r>
            <a:r>
              <a:rPr lang="hu-HU" sz="2400" b="1" dirty="0"/>
              <a:t> of HF/</a:t>
            </a:r>
            <a:r>
              <a:rPr lang="hu-HU" sz="2400" b="1" dirty="0" err="1"/>
              <a:t>death</a:t>
            </a:r>
            <a:r>
              <a:rPr lang="hu-HU" sz="2400" b="1" dirty="0"/>
              <a:t> </a:t>
            </a:r>
            <a:r>
              <a:rPr lang="hu-HU" sz="2400" b="1" dirty="0" err="1"/>
              <a:t>with</a:t>
            </a:r>
            <a:r>
              <a:rPr lang="hu-HU" sz="2400" b="1" dirty="0"/>
              <a:t> CRT-D </a:t>
            </a:r>
            <a:endParaRPr lang="en-GB" sz="2400" dirty="0"/>
          </a:p>
        </p:txBody>
      </p:sp>
      <p:sp>
        <p:nvSpPr>
          <p:cNvPr id="4" name="Rectangle 5"/>
          <p:cNvSpPr/>
          <p:nvPr/>
        </p:nvSpPr>
        <p:spPr>
          <a:xfrm>
            <a:off x="6660232" y="5880466"/>
            <a:ext cx="4501866" cy="230832"/>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tab pos="723900" algn="l"/>
                <a:tab pos="1447800" algn="l"/>
                <a:tab pos="2171700" algn="l"/>
                <a:tab pos="2895600" algn="l"/>
                <a:tab pos="3619500" algn="l"/>
              </a:tabLst>
              <a:defRPr/>
            </a:pPr>
            <a:r>
              <a:rPr kumimoji="0" lang="en-GB" sz="900" i="0" u="none" strike="noStrike" kern="1200" cap="none" spc="0" normalizeH="0" baseline="0" noProof="0" dirty="0" smtClean="0">
                <a:ln>
                  <a:noFill/>
                </a:ln>
                <a:solidFill>
                  <a:srgbClr val="000000"/>
                </a:solidFill>
                <a:effectLst/>
                <a:uLnTx/>
                <a:uFillTx/>
                <a:latin typeface="Arial" charset="0"/>
                <a:ea typeface="msgothic" charset="0"/>
                <a:cs typeface="msgothic" charset="0"/>
              </a:rPr>
              <a:t>Kutyifa et al. Circ </a:t>
            </a:r>
            <a:r>
              <a:rPr kumimoji="0" lang="en-GB" sz="900" i="0" u="none" strike="noStrike" kern="1200" cap="none" spc="0" normalizeH="0" baseline="0" noProof="0" dirty="0" err="1" smtClean="0">
                <a:ln>
                  <a:noFill/>
                </a:ln>
                <a:solidFill>
                  <a:srgbClr val="000000"/>
                </a:solidFill>
                <a:effectLst/>
                <a:uLnTx/>
                <a:uFillTx/>
                <a:latin typeface="Arial" charset="0"/>
                <a:ea typeface="msgothic" charset="0"/>
                <a:cs typeface="msgothic" charset="0"/>
              </a:rPr>
              <a:t>Arrh</a:t>
            </a:r>
            <a:r>
              <a:rPr kumimoji="0" lang="en-GB" sz="900" i="0" u="none" strike="noStrike" kern="1200" cap="none" spc="0" normalizeH="0" baseline="0" noProof="0" dirty="0" smtClean="0">
                <a:ln>
                  <a:noFill/>
                </a:ln>
                <a:solidFill>
                  <a:srgbClr val="000000"/>
                </a:solidFill>
                <a:effectLst/>
                <a:uLnTx/>
                <a:uFillTx/>
                <a:latin typeface="Arial" charset="0"/>
                <a:ea typeface="msgothic" charset="0"/>
                <a:cs typeface="msgothic" charset="0"/>
              </a:rPr>
              <a:t> EP. </a:t>
            </a:r>
            <a:r>
              <a:rPr kumimoji="0" lang="en-US" sz="900" i="0" u="none" strike="noStrike" kern="1200" cap="none" spc="0" normalizeH="0" baseline="0" noProof="0" dirty="0" smtClean="0">
                <a:ln>
                  <a:noFill/>
                </a:ln>
                <a:solidFill>
                  <a:srgbClr val="000000"/>
                </a:solidFill>
                <a:effectLst/>
                <a:uLnTx/>
                <a:uFillTx/>
                <a:latin typeface="Arial" charset="0"/>
              </a:rPr>
              <a:t>2014; 7: 645-651</a:t>
            </a:r>
            <a:endParaRPr kumimoji="0" lang="en-GB" sz="900" i="0" u="none" strike="noStrike" kern="1200" cap="none" spc="0" normalizeH="0" baseline="0" noProof="0" dirty="0">
              <a:ln>
                <a:noFill/>
              </a:ln>
              <a:solidFill>
                <a:srgbClr val="000000"/>
              </a:solidFill>
              <a:effectLst/>
              <a:uLnTx/>
              <a:uFillTx/>
              <a:latin typeface="Arial" charset="0"/>
              <a:ea typeface="msgothic" charset="0"/>
              <a:cs typeface="msgothic" charset="0"/>
            </a:endParaRPr>
          </a:p>
        </p:txBody>
      </p:sp>
      <p:sp>
        <p:nvSpPr>
          <p:cNvPr id="5" name="Rectangle 6"/>
          <p:cNvSpPr/>
          <p:nvPr/>
        </p:nvSpPr>
        <p:spPr>
          <a:xfrm>
            <a:off x="683568" y="5049469"/>
            <a:ext cx="6883038" cy="830997"/>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altLang="de-DE" sz="2400" b="1" i="0" u="none" strike="noStrike" kern="1200" cap="none" spc="0" normalizeH="0" baseline="0" noProof="0" dirty="0" smtClean="0">
                <a:ln>
                  <a:noFill/>
                </a:ln>
                <a:solidFill>
                  <a:srgbClr val="000000"/>
                </a:solidFill>
                <a:effectLst/>
                <a:uLnTx/>
                <a:uFillTx/>
                <a:latin typeface="Arial" charset="0"/>
                <a:ea typeface="+mn-ea"/>
                <a:cs typeface="+mn-cs"/>
              </a:rPr>
              <a:t>PR &lt;230 ms: CRT-D has worse mortality than ICD</a:t>
            </a:r>
          </a:p>
        </p:txBody>
      </p:sp>
      <p:pic>
        <p:nvPicPr>
          <p:cNvPr id="6" name="Picture 2"/>
          <p:cNvPicPr>
            <a:picLocks noChangeAspect="1" noChangeArrowheads="1"/>
          </p:cNvPicPr>
          <p:nvPr/>
        </p:nvPicPr>
        <p:blipFill>
          <a:blip r:embed="rId2" cstate="print"/>
          <a:srcRect/>
          <a:stretch>
            <a:fillRect/>
          </a:stretch>
        </p:blipFill>
        <p:spPr bwMode="auto">
          <a:xfrm>
            <a:off x="504056" y="1772816"/>
            <a:ext cx="8532440" cy="2868950"/>
          </a:xfrm>
          <a:prstGeom prst="rect">
            <a:avLst/>
          </a:prstGeom>
          <a:noFill/>
          <a:ln w="9525">
            <a:noFill/>
            <a:miter lim="800000"/>
            <a:headEnd/>
            <a:tailEnd/>
          </a:ln>
        </p:spPr>
      </p:pic>
    </p:spTree>
    <p:extLst>
      <p:ext uri="{BB962C8B-B14F-4D97-AF65-F5344CB8AC3E}">
        <p14:creationId xmlns:p14="http://schemas.microsoft.com/office/powerpoint/2010/main" val="424013638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Autofit/>
          </a:bodyPr>
          <a:lstStyle/>
          <a:p>
            <a:pPr algn="l"/>
            <a:r>
              <a:rPr lang="hu-HU" sz="3600" b="1" dirty="0" err="1"/>
              <a:t>Central</a:t>
            </a:r>
            <a:r>
              <a:rPr lang="hu-HU" sz="3600" b="1" dirty="0"/>
              <a:t> </a:t>
            </a:r>
            <a:r>
              <a:rPr lang="hu-HU" sz="3600" b="1" dirty="0" err="1"/>
              <a:t>role</a:t>
            </a:r>
            <a:r>
              <a:rPr lang="hu-HU" sz="3600" b="1" dirty="0"/>
              <a:t> of QRS </a:t>
            </a:r>
            <a:r>
              <a:rPr lang="hu-HU" sz="3600" b="1" dirty="0" err="1"/>
              <a:t>assessment</a:t>
            </a:r>
            <a:r>
              <a:rPr lang="hu-HU" sz="3600" b="1" dirty="0"/>
              <a:t> in </a:t>
            </a:r>
            <a:r>
              <a:rPr lang="hu-HU" sz="3600" b="1" dirty="0" err="1"/>
              <a:t>patient</a:t>
            </a:r>
            <a:r>
              <a:rPr lang="hu-HU" sz="3600" b="1" dirty="0"/>
              <a:t> </a:t>
            </a:r>
            <a:r>
              <a:rPr lang="hu-HU" sz="3600" b="1" dirty="0" err="1"/>
              <a:t>selection</a:t>
            </a:r>
            <a:endParaRPr lang="en-GB" sz="3600" dirty="0"/>
          </a:p>
        </p:txBody>
      </p:sp>
      <p:pic>
        <p:nvPicPr>
          <p:cNvPr id="4" name="Picture 2"/>
          <p:cNvPicPr>
            <a:picLocks noGrp="1" noChangeAspect="1" noChangeArrowheads="1"/>
          </p:cNvPicPr>
          <p:nvPr>
            <p:ph idx="1"/>
          </p:nvPr>
        </p:nvPicPr>
        <p:blipFill>
          <a:blip r:embed="rId2" cstate="print"/>
          <a:srcRect/>
          <a:stretch>
            <a:fillRect/>
          </a:stretch>
        </p:blipFill>
        <p:spPr bwMode="auto">
          <a:xfrm>
            <a:off x="611560" y="1417638"/>
            <a:ext cx="8428150" cy="4040593"/>
          </a:xfrm>
          <a:prstGeom prst="rect">
            <a:avLst/>
          </a:prstGeom>
          <a:noFill/>
          <a:ln w="9525">
            <a:noFill/>
            <a:miter lim="800000"/>
            <a:headEnd/>
            <a:tailEnd/>
          </a:ln>
        </p:spPr>
      </p:pic>
      <p:sp>
        <p:nvSpPr>
          <p:cNvPr id="5" name="Oval 6"/>
          <p:cNvSpPr/>
          <p:nvPr/>
        </p:nvSpPr>
        <p:spPr>
          <a:xfrm>
            <a:off x="5236512" y="1681177"/>
            <a:ext cx="991672" cy="335375"/>
          </a:xfrm>
          <a:prstGeom prst="ellipse">
            <a:avLst/>
          </a:prstGeom>
          <a:noFill/>
          <a:ln>
            <a:solidFill>
              <a:srgbClr val="00B05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solidFill>
                <a:prstClr val="white"/>
              </a:solidFill>
            </a:endParaRPr>
          </a:p>
        </p:txBody>
      </p:sp>
      <p:sp>
        <p:nvSpPr>
          <p:cNvPr id="6" name="Oval 7"/>
          <p:cNvSpPr/>
          <p:nvPr/>
        </p:nvSpPr>
        <p:spPr>
          <a:xfrm>
            <a:off x="6228184" y="1659678"/>
            <a:ext cx="1800200" cy="378372"/>
          </a:xfrm>
          <a:prstGeom prst="ellipse">
            <a:avLst/>
          </a:prstGeom>
          <a:noFill/>
          <a:ln>
            <a:solidFill>
              <a:srgbClr val="00B05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solidFill>
                <a:prstClr val="white"/>
              </a:solidFill>
            </a:endParaRPr>
          </a:p>
        </p:txBody>
      </p:sp>
      <p:sp>
        <p:nvSpPr>
          <p:cNvPr id="7" name="Oval 9"/>
          <p:cNvSpPr/>
          <p:nvPr/>
        </p:nvSpPr>
        <p:spPr>
          <a:xfrm>
            <a:off x="5227693" y="4889312"/>
            <a:ext cx="1216515" cy="496613"/>
          </a:xfrm>
          <a:prstGeom prst="ellipse">
            <a:avLst/>
          </a:prstGeom>
          <a:no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solidFill>
                <a:srgbClr val="FF0000"/>
              </a:solidFill>
            </a:endParaRPr>
          </a:p>
        </p:txBody>
      </p:sp>
      <p:sp>
        <p:nvSpPr>
          <p:cNvPr id="8" name="Oval 10"/>
          <p:cNvSpPr/>
          <p:nvPr/>
        </p:nvSpPr>
        <p:spPr>
          <a:xfrm>
            <a:off x="6372201" y="4919403"/>
            <a:ext cx="2232247" cy="496612"/>
          </a:xfrm>
          <a:prstGeom prst="ellipse">
            <a:avLst/>
          </a:prstGeom>
          <a:noFill/>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solidFill>
                <a:srgbClr val="FF0000"/>
              </a:solidFill>
            </a:endParaRPr>
          </a:p>
        </p:txBody>
      </p:sp>
      <p:sp>
        <p:nvSpPr>
          <p:cNvPr id="9" name="Title 1"/>
          <p:cNvSpPr txBox="1">
            <a:spLocks/>
          </p:cNvSpPr>
          <p:nvPr/>
        </p:nvSpPr>
        <p:spPr bwMode="auto">
          <a:xfrm>
            <a:off x="899592" y="2924944"/>
            <a:ext cx="2527738"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lgn="ctr" defTabSz="457200" eaLnBrk="0" hangingPunct="0">
              <a:defRPr/>
            </a:pPr>
            <a:r>
              <a:rPr lang="hu-HU" sz="4400" dirty="0" smtClean="0">
                <a:solidFill>
                  <a:prstClr val="black"/>
                </a:solidFill>
                <a:latin typeface="Calibri"/>
                <a:ea typeface="ヒラギノ角ゴ Pro W3" charset="-128"/>
                <a:cs typeface="ヒラギノ角ゴ Pro W3" charset="0"/>
              </a:rPr>
              <a:t>Benefits from CRT</a:t>
            </a:r>
            <a:endParaRPr lang="en-US" sz="4400" dirty="0">
              <a:solidFill>
                <a:prstClr val="black"/>
              </a:solidFill>
              <a:latin typeface="Calibri"/>
              <a:ea typeface="ヒラギノ角ゴ Pro W3" charset="-128"/>
              <a:cs typeface="ヒラギノ角ゴ Pro W3" charset="0"/>
            </a:endParaRPr>
          </a:p>
        </p:txBody>
      </p:sp>
      <p:sp>
        <p:nvSpPr>
          <p:cNvPr id="10" name="Rectangle 4"/>
          <p:cNvSpPr/>
          <p:nvPr/>
        </p:nvSpPr>
        <p:spPr>
          <a:xfrm>
            <a:off x="6578579" y="5877272"/>
            <a:ext cx="4051738" cy="230832"/>
          </a:xfrm>
          <a:prstGeom prst="rect">
            <a:avLst/>
          </a:prstGeom>
        </p:spPr>
        <p:txBody>
          <a:bodyPr wrap="square">
            <a:spAutoFit/>
          </a:bodyPr>
          <a:lstStyle/>
          <a:p>
            <a:r>
              <a:rPr lang="en-US" sz="900" dirty="0" smtClean="0">
                <a:solidFill>
                  <a:prstClr val="black"/>
                </a:solidFill>
                <a:latin typeface="Arial" panose="020B0604020202020204" pitchFamily="34" charset="0"/>
                <a:cs typeface="Arial" panose="020B0604020202020204" pitchFamily="34" charset="0"/>
              </a:rPr>
              <a:t>European Heart Journal (2013) 34, 2281–2329</a:t>
            </a:r>
            <a:endParaRPr lang="en-US" sz="900"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2155699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Screen Shot 2017-05-06 at 00.59.54.png"/>
          <p:cNvPicPr>
            <a:picLocks noChangeAspect="1"/>
          </p:cNvPicPr>
          <p:nvPr/>
        </p:nvPicPr>
        <p:blipFill rotWithShape="1">
          <a:blip r:embed="rId2">
            <a:extLst>
              <a:ext uri="{28A0092B-C50C-407E-A947-70E740481C1C}">
                <a14:useLocalDpi xmlns:a14="http://schemas.microsoft.com/office/drawing/2010/main" val="0"/>
              </a:ext>
            </a:extLst>
          </a:blip>
          <a:srcRect l="3257" t="64290" r="10666" b="22398"/>
          <a:stretch/>
        </p:blipFill>
        <p:spPr>
          <a:xfrm>
            <a:off x="457200" y="4046700"/>
            <a:ext cx="8681257" cy="990601"/>
          </a:xfrm>
          <a:prstGeom prst="rect">
            <a:avLst/>
          </a:prstGeom>
        </p:spPr>
      </p:pic>
      <p:sp>
        <p:nvSpPr>
          <p:cNvPr id="2" name="Cím 1"/>
          <p:cNvSpPr>
            <a:spLocks noGrp="1"/>
          </p:cNvSpPr>
          <p:nvPr>
            <p:ph type="title"/>
          </p:nvPr>
        </p:nvSpPr>
        <p:spPr/>
        <p:txBody>
          <a:bodyPr>
            <a:noAutofit/>
          </a:bodyPr>
          <a:lstStyle/>
          <a:p>
            <a:r>
              <a:rPr lang="hu-HU" sz="3600" b="1" dirty="0"/>
              <a:t>The </a:t>
            </a:r>
            <a:r>
              <a:rPr lang="hu-HU" sz="3600" b="1" dirty="0" err="1"/>
              <a:t>role</a:t>
            </a:r>
            <a:r>
              <a:rPr lang="hu-HU" sz="3600" b="1" dirty="0"/>
              <a:t> of QRS </a:t>
            </a:r>
            <a:r>
              <a:rPr lang="hu-HU" sz="3600" b="1" dirty="0" err="1">
                <a:solidFill>
                  <a:schemeClr val="tx1"/>
                </a:solidFill>
              </a:rPr>
              <a:t>morphology</a:t>
            </a:r>
            <a:r>
              <a:rPr lang="hu-HU" sz="3600" b="1" dirty="0"/>
              <a:t> and duration</a:t>
            </a:r>
            <a:r>
              <a:rPr lang="en-US" sz="3600" b="1" dirty="0"/>
              <a:t/>
            </a:r>
            <a:br>
              <a:rPr lang="en-US" sz="3600" b="1" dirty="0"/>
            </a:br>
            <a:endParaRPr lang="en-GB" sz="3600" b="1" dirty="0"/>
          </a:p>
        </p:txBody>
      </p:sp>
      <p:pic>
        <p:nvPicPr>
          <p:cNvPr id="4" name="Picture 2" descr="Screen Shot 2017-05-06 at 00.59.54.png"/>
          <p:cNvPicPr>
            <a:picLocks noChangeAspect="1"/>
          </p:cNvPicPr>
          <p:nvPr/>
        </p:nvPicPr>
        <p:blipFill rotWithShape="1">
          <a:blip r:embed="rId2">
            <a:extLst>
              <a:ext uri="{28A0092B-C50C-407E-A947-70E740481C1C}">
                <a14:useLocalDpi xmlns:a14="http://schemas.microsoft.com/office/drawing/2010/main" val="0"/>
              </a:ext>
            </a:extLst>
          </a:blip>
          <a:srcRect l="3256" t="9556" r="10667" b="45028"/>
          <a:stretch/>
        </p:blipFill>
        <p:spPr>
          <a:xfrm>
            <a:off x="511350" y="926358"/>
            <a:ext cx="8627107" cy="2769840"/>
          </a:xfrm>
          <a:prstGeom prst="rect">
            <a:avLst/>
          </a:prstGeom>
        </p:spPr>
      </p:pic>
      <p:pic>
        <p:nvPicPr>
          <p:cNvPr id="5" name="Picture 2" descr="Screen Shot 2017-05-06 at 00.59.54.png"/>
          <p:cNvPicPr>
            <a:picLocks noChangeAspect="1"/>
          </p:cNvPicPr>
          <p:nvPr/>
        </p:nvPicPr>
        <p:blipFill rotWithShape="1">
          <a:blip r:embed="rId2">
            <a:extLst>
              <a:ext uri="{28A0092B-C50C-407E-A947-70E740481C1C}">
                <a14:useLocalDpi xmlns:a14="http://schemas.microsoft.com/office/drawing/2010/main" val="0"/>
              </a:ext>
            </a:extLst>
          </a:blip>
          <a:srcRect l="3257" t="86918" r="10666" b="3763"/>
          <a:stretch/>
        </p:blipFill>
        <p:spPr>
          <a:xfrm>
            <a:off x="457200" y="5181600"/>
            <a:ext cx="8686800" cy="685800"/>
          </a:xfrm>
          <a:prstGeom prst="rect">
            <a:avLst/>
          </a:prstGeom>
          <a:ln w="12700">
            <a:solidFill>
              <a:schemeClr val="tx1"/>
            </a:solidFill>
          </a:ln>
        </p:spPr>
      </p:pic>
      <p:sp>
        <p:nvSpPr>
          <p:cNvPr id="6" name="Téglalap 5"/>
          <p:cNvSpPr/>
          <p:nvPr/>
        </p:nvSpPr>
        <p:spPr>
          <a:xfrm>
            <a:off x="5031971" y="1349956"/>
            <a:ext cx="2667000" cy="381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7" name="Téglalap 6"/>
          <p:cNvSpPr/>
          <p:nvPr/>
        </p:nvSpPr>
        <p:spPr>
          <a:xfrm>
            <a:off x="5273040" y="1955556"/>
            <a:ext cx="2667000" cy="381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8" name="Téglalap 7"/>
          <p:cNvSpPr/>
          <p:nvPr/>
        </p:nvSpPr>
        <p:spPr>
          <a:xfrm>
            <a:off x="5120640" y="2529705"/>
            <a:ext cx="2819400" cy="381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9" name="Téglalap 8"/>
          <p:cNvSpPr/>
          <p:nvPr/>
        </p:nvSpPr>
        <p:spPr>
          <a:xfrm>
            <a:off x="5250873" y="3111670"/>
            <a:ext cx="2819400" cy="381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10" name="Téglalap 9"/>
          <p:cNvSpPr/>
          <p:nvPr/>
        </p:nvSpPr>
        <p:spPr>
          <a:xfrm>
            <a:off x="2915816" y="4334756"/>
            <a:ext cx="2590800" cy="381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12" name="Téglalap 11"/>
          <p:cNvSpPr/>
          <p:nvPr/>
        </p:nvSpPr>
        <p:spPr>
          <a:xfrm>
            <a:off x="2286000" y="5257800"/>
            <a:ext cx="2819400" cy="381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Tree>
    <p:extLst>
      <p:ext uri="{BB962C8B-B14F-4D97-AF65-F5344CB8AC3E}">
        <p14:creationId xmlns:p14="http://schemas.microsoft.com/office/powerpoint/2010/main" val="259829298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57200" y="404664"/>
            <a:ext cx="9011344" cy="1143000"/>
          </a:xfrm>
        </p:spPr>
        <p:txBody>
          <a:bodyPr>
            <a:noAutofit/>
          </a:bodyPr>
          <a:lstStyle/>
          <a:p>
            <a:pPr algn="l"/>
            <a:r>
              <a:rPr lang="hu-HU" altLang="en-US" sz="3600" b="1" dirty="0" err="1"/>
              <a:t>Rate</a:t>
            </a:r>
            <a:r>
              <a:rPr lang="hu-HU" altLang="en-US" sz="3600" b="1" dirty="0"/>
              <a:t> of </a:t>
            </a:r>
            <a:r>
              <a:rPr lang="hu-HU" altLang="en-US" sz="3600" b="1" dirty="0" err="1"/>
              <a:t>Cardiac</a:t>
            </a:r>
            <a:r>
              <a:rPr lang="hu-HU" altLang="en-US" sz="3600" b="1" dirty="0"/>
              <a:t> </a:t>
            </a:r>
            <a:r>
              <a:rPr lang="hu-HU" altLang="en-US" sz="3600" b="1" dirty="0" err="1"/>
              <a:t>Resynchronization</a:t>
            </a:r>
            <a:r>
              <a:rPr lang="hu-HU" altLang="en-US" sz="3600" b="1" dirty="0"/>
              <a:t> in Europe</a:t>
            </a:r>
            <a:r>
              <a:rPr lang="en-GB" altLang="en-US" sz="3600" b="1" dirty="0"/>
              <a:t/>
            </a:r>
            <a:br>
              <a:rPr lang="en-GB" altLang="en-US" sz="3600" b="1" dirty="0"/>
            </a:br>
            <a:endParaRPr lang="en-GB" sz="3600" b="1" dirty="0"/>
          </a:p>
        </p:txBody>
      </p:sp>
      <p:pic>
        <p:nvPicPr>
          <p:cNvPr id="4" name="Kép 3"/>
          <p:cNvPicPr>
            <a:picLocks noChangeAspect="1"/>
          </p:cNvPicPr>
          <p:nvPr/>
        </p:nvPicPr>
        <p:blipFill rotWithShape="1">
          <a:blip r:embed="rId2"/>
          <a:srcRect l="20717" t="18750" r="21642" b="19792"/>
          <a:stretch/>
        </p:blipFill>
        <p:spPr>
          <a:xfrm>
            <a:off x="611560" y="1052736"/>
            <a:ext cx="8088486" cy="4848764"/>
          </a:xfrm>
          <a:prstGeom prst="rect">
            <a:avLst/>
          </a:prstGeom>
        </p:spPr>
      </p:pic>
      <p:sp>
        <p:nvSpPr>
          <p:cNvPr id="5" name="Szövegdoboz 21"/>
          <p:cNvSpPr txBox="1">
            <a:spLocks noChangeArrowheads="1"/>
          </p:cNvSpPr>
          <p:nvPr/>
        </p:nvSpPr>
        <p:spPr bwMode="auto">
          <a:xfrm>
            <a:off x="5292080" y="5901500"/>
            <a:ext cx="3714750" cy="1529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761" tIns="7142" rIns="4761" bIns="7142" anchor="ctr">
            <a:spAutoFit/>
          </a:bodyPr>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r" eaLnBrk="1" fontAlgn="base" hangingPunct="1">
              <a:spcBef>
                <a:spcPct val="0"/>
              </a:spcBef>
              <a:spcAft>
                <a:spcPct val="0"/>
              </a:spcAft>
            </a:pPr>
            <a:r>
              <a:rPr lang="hu-HU" altLang="en-US" sz="900" dirty="0"/>
              <a:t>The EHRA White </a:t>
            </a:r>
            <a:r>
              <a:rPr lang="hu-HU" altLang="en-US" sz="900" dirty="0" err="1"/>
              <a:t>Book</a:t>
            </a:r>
            <a:r>
              <a:rPr lang="hu-HU" altLang="en-US" sz="900" dirty="0"/>
              <a:t> </a:t>
            </a:r>
            <a:r>
              <a:rPr lang="hu-HU" altLang="en-US" sz="900" dirty="0" smtClean="0"/>
              <a:t>2017</a:t>
            </a:r>
            <a:endParaRPr lang="hu-HU" altLang="en-US" sz="900" dirty="0"/>
          </a:p>
        </p:txBody>
      </p:sp>
    </p:spTree>
    <p:extLst>
      <p:ext uri="{BB962C8B-B14F-4D97-AF65-F5344CB8AC3E}">
        <p14:creationId xmlns:p14="http://schemas.microsoft.com/office/powerpoint/2010/main" val="198787069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Autofit/>
          </a:bodyPr>
          <a:lstStyle/>
          <a:p>
            <a:pPr algn="l"/>
            <a:r>
              <a:rPr lang="hu-HU" sz="3200" b="1" dirty="0"/>
              <a:t>A</a:t>
            </a:r>
            <a:r>
              <a:rPr lang="en-US" sz="3200" b="1" dirty="0" err="1"/>
              <a:t>vailabilty</a:t>
            </a:r>
            <a:r>
              <a:rPr lang="en-US" sz="3200" b="1" dirty="0"/>
              <a:t> of </a:t>
            </a:r>
            <a:r>
              <a:rPr lang="hu-HU" sz="3200" b="1" dirty="0"/>
              <a:t>CRT</a:t>
            </a:r>
            <a:r>
              <a:rPr lang="en-US" sz="3200" b="1" dirty="0"/>
              <a:t> therapy in the </a:t>
            </a:r>
            <a:r>
              <a:rPr lang="hu-HU" sz="3200" b="1" dirty="0" err="1"/>
              <a:t>four</a:t>
            </a:r>
            <a:r>
              <a:rPr lang="hu-HU" sz="3200" b="1" dirty="0"/>
              <a:t> European </a:t>
            </a:r>
            <a:r>
              <a:rPr lang="en-US" sz="3200" b="1" dirty="0"/>
              <a:t>ESC </a:t>
            </a:r>
            <a:r>
              <a:rPr lang="hu-HU" sz="3200" b="1" dirty="0" err="1"/>
              <a:t>regions</a:t>
            </a:r>
            <a:r>
              <a:rPr lang="hu-HU" sz="3200" b="1" dirty="0"/>
              <a:t> – </a:t>
            </a:r>
            <a:r>
              <a:rPr lang="hu-HU" sz="3200" b="1" dirty="0" err="1"/>
              <a:t>trends</a:t>
            </a:r>
            <a:r>
              <a:rPr lang="hu-HU" sz="3200" b="1" dirty="0"/>
              <a:t> over 10 </a:t>
            </a:r>
            <a:r>
              <a:rPr lang="hu-HU" sz="3200" b="1" dirty="0" err="1"/>
              <a:t>years</a:t>
            </a:r>
            <a:endParaRPr lang="en-GB" sz="3200" dirty="0"/>
          </a:p>
        </p:txBody>
      </p:sp>
      <p:sp>
        <p:nvSpPr>
          <p:cNvPr id="4" name="Szövegdoboz 3"/>
          <p:cNvSpPr txBox="1"/>
          <p:nvPr/>
        </p:nvSpPr>
        <p:spPr>
          <a:xfrm>
            <a:off x="6156176" y="5689556"/>
            <a:ext cx="3318161" cy="369332"/>
          </a:xfrm>
          <a:prstGeom prst="rect">
            <a:avLst/>
          </a:prstGeom>
          <a:noFill/>
        </p:spPr>
        <p:txBody>
          <a:bodyPr wrap="square" rtlCol="0">
            <a:spAutoFit/>
          </a:bodyPr>
          <a:lstStyle/>
          <a:p>
            <a:r>
              <a:rPr lang="fi-FI" sz="900" dirty="0" smtClean="0"/>
              <a:t>Raatikainen, Arnar</a:t>
            </a:r>
            <a:r>
              <a:rPr lang="hu-HU" sz="900" dirty="0" smtClean="0"/>
              <a:t>, </a:t>
            </a:r>
            <a:r>
              <a:rPr lang="hu-HU" sz="900" dirty="0" err="1" smtClean="0"/>
              <a:t>Merkely</a:t>
            </a:r>
            <a:r>
              <a:rPr lang="hu-HU" sz="900" dirty="0" smtClean="0"/>
              <a:t>, Nielsen, </a:t>
            </a:r>
            <a:r>
              <a:rPr lang="hu-HU" sz="900" dirty="0" err="1" smtClean="0"/>
              <a:t>Hindricks</a:t>
            </a:r>
            <a:r>
              <a:rPr lang="hu-HU" sz="900" dirty="0" smtClean="0"/>
              <a:t>, </a:t>
            </a:r>
            <a:r>
              <a:rPr lang="hu-HU" sz="900" dirty="0" err="1" smtClean="0"/>
              <a:t>Heidbuchel</a:t>
            </a:r>
            <a:r>
              <a:rPr lang="hu-HU" sz="900" dirty="0" smtClean="0"/>
              <a:t>, </a:t>
            </a:r>
            <a:r>
              <a:rPr lang="hu-HU" sz="900" dirty="0" err="1" smtClean="0"/>
              <a:t>Camm</a:t>
            </a:r>
            <a:r>
              <a:rPr lang="hu-HU" sz="900" dirty="0"/>
              <a:t>.</a:t>
            </a:r>
            <a:r>
              <a:rPr lang="fi-FI" sz="900" dirty="0" smtClean="0"/>
              <a:t> </a:t>
            </a:r>
            <a:r>
              <a:rPr lang="hu-HU" sz="900" dirty="0" err="1" smtClean="0"/>
              <a:t>Europace</a:t>
            </a:r>
            <a:r>
              <a:rPr lang="hu-HU" sz="900" dirty="0" smtClean="0"/>
              <a:t>, </a:t>
            </a:r>
            <a:r>
              <a:rPr lang="fi-FI" sz="900" dirty="0" smtClean="0"/>
              <a:t>201</a:t>
            </a:r>
            <a:r>
              <a:rPr lang="hu-HU" sz="900" dirty="0" smtClean="0"/>
              <a:t>7</a:t>
            </a:r>
            <a:endParaRPr lang="hu-HU" sz="900" dirty="0"/>
          </a:p>
        </p:txBody>
      </p:sp>
      <p:pic>
        <p:nvPicPr>
          <p:cNvPr id="6" name="Kép 5"/>
          <p:cNvPicPr>
            <a:picLocks noChangeAspect="1"/>
          </p:cNvPicPr>
          <p:nvPr/>
        </p:nvPicPr>
        <p:blipFill rotWithShape="1">
          <a:blip r:embed="rId2"/>
          <a:srcRect l="20718" t="20834" r="21303" b="17708"/>
          <a:stretch/>
        </p:blipFill>
        <p:spPr>
          <a:xfrm>
            <a:off x="1115616" y="1288057"/>
            <a:ext cx="7410401" cy="4416299"/>
          </a:xfrm>
          <a:prstGeom prst="rect">
            <a:avLst/>
          </a:prstGeom>
        </p:spPr>
      </p:pic>
      <p:sp>
        <p:nvSpPr>
          <p:cNvPr id="5" name="Téglalap 4"/>
          <p:cNvSpPr/>
          <p:nvPr/>
        </p:nvSpPr>
        <p:spPr>
          <a:xfrm>
            <a:off x="3986158" y="5785092"/>
            <a:ext cx="1953993" cy="236195"/>
          </a:xfrm>
          <a:prstGeom prst="rect">
            <a:avLst/>
          </a:prstGeom>
          <a:solidFill>
            <a:srgbClr val="2647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sz="2000" b="1" dirty="0" smtClean="0">
                <a:solidFill>
                  <a:schemeClr val="bg1"/>
                </a:solidFill>
              </a:rPr>
              <a:t>2007-2016</a:t>
            </a:r>
            <a:endParaRPr lang="hu-HU" sz="2000" b="1" dirty="0">
              <a:solidFill>
                <a:schemeClr val="bg1"/>
              </a:solidFill>
            </a:endParaRPr>
          </a:p>
        </p:txBody>
      </p:sp>
    </p:spTree>
    <p:extLst>
      <p:ext uri="{BB962C8B-B14F-4D97-AF65-F5344CB8AC3E}">
        <p14:creationId xmlns:p14="http://schemas.microsoft.com/office/powerpoint/2010/main" val="360689706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57200" y="110261"/>
            <a:ext cx="8229600" cy="1143000"/>
          </a:xfrm>
        </p:spPr>
        <p:txBody>
          <a:bodyPr>
            <a:noAutofit/>
          </a:bodyPr>
          <a:lstStyle/>
          <a:p>
            <a:pPr algn="l"/>
            <a:r>
              <a:rPr lang="hu-HU" altLang="hu-HU" sz="3200" dirty="0" err="1"/>
              <a:t>Activation</a:t>
            </a:r>
            <a:r>
              <a:rPr lang="hu-HU" altLang="hu-HU" sz="3200" dirty="0"/>
              <a:t> </a:t>
            </a:r>
            <a:r>
              <a:rPr lang="hu-HU" altLang="hu-HU" sz="3200" dirty="0" err="1"/>
              <a:t>pattern</a:t>
            </a:r>
            <a:r>
              <a:rPr lang="hu-HU" altLang="hu-HU" sz="3200" dirty="0"/>
              <a:t> in </a:t>
            </a:r>
            <a:r>
              <a:rPr lang="hu-HU" altLang="hu-HU" sz="3200" dirty="0" err="1"/>
              <a:t>pts</a:t>
            </a:r>
            <a:r>
              <a:rPr lang="hu-HU" altLang="hu-HU" sz="3200" dirty="0"/>
              <a:t> </a:t>
            </a:r>
            <a:r>
              <a:rPr lang="hu-HU" altLang="hu-HU" sz="3200" dirty="0" err="1"/>
              <a:t>with</a:t>
            </a:r>
            <a:r>
              <a:rPr lang="hu-HU" altLang="hu-HU" sz="3200" dirty="0"/>
              <a:t> LBBB is </a:t>
            </a:r>
            <a:r>
              <a:rPr lang="hu-HU" altLang="hu-HU" sz="3200" dirty="0" err="1"/>
              <a:t>similar</a:t>
            </a:r>
            <a:r>
              <a:rPr lang="hu-HU" altLang="hu-HU" sz="3200" dirty="0"/>
              <a:t> </a:t>
            </a:r>
            <a:br>
              <a:rPr lang="hu-HU" altLang="hu-HU" sz="3200" dirty="0"/>
            </a:br>
            <a:r>
              <a:rPr lang="hu-HU" altLang="hu-HU" sz="3200" dirty="0" err="1"/>
              <a:t>to</a:t>
            </a:r>
            <a:r>
              <a:rPr lang="hu-HU" altLang="hu-HU" sz="3200" dirty="0"/>
              <a:t> </a:t>
            </a:r>
            <a:r>
              <a:rPr lang="hu-HU" altLang="hu-HU" sz="3200" dirty="0" err="1"/>
              <a:t>right</a:t>
            </a:r>
            <a:r>
              <a:rPr lang="hu-HU" altLang="hu-HU" sz="3200" dirty="0"/>
              <a:t> </a:t>
            </a:r>
            <a:r>
              <a:rPr lang="hu-HU" altLang="hu-HU" sz="3200" b="1" dirty="0" err="1"/>
              <a:t>ventricular</a:t>
            </a:r>
            <a:r>
              <a:rPr lang="hu-HU" altLang="hu-HU" sz="3200" b="1" dirty="0"/>
              <a:t> </a:t>
            </a:r>
            <a:r>
              <a:rPr lang="hu-HU" altLang="hu-HU" sz="3200" b="1" dirty="0" err="1"/>
              <a:t>pacing</a:t>
            </a:r>
            <a:endParaRPr lang="en-GB" sz="3200" dirty="0"/>
          </a:p>
        </p:txBody>
      </p:sp>
      <p:sp>
        <p:nvSpPr>
          <p:cNvPr id="4" name="Rectangle 3"/>
          <p:cNvSpPr txBox="1">
            <a:spLocks noChangeArrowheads="1"/>
          </p:cNvSpPr>
          <p:nvPr/>
        </p:nvSpPr>
        <p:spPr>
          <a:xfrm>
            <a:off x="3886200" y="1447800"/>
            <a:ext cx="5257800" cy="2262188"/>
          </a:xfrm>
          <a:prstGeom prst="rect">
            <a:avLst/>
          </a:prstGeom>
        </p:spPr>
        <p:txBody>
          <a:bodyPr vert="horz" lIns="91440" tIns="45720" rIns="91440" bIns="45720" rtlCol="0">
            <a:normAutofit/>
          </a:bodyPr>
          <a:lstStyle>
            <a:lvl1pPr marL="447675" indent="-447675" algn="l" defTabSz="914400" rtl="0" eaLnBrk="1" latinLnBrk="0" hangingPunct="1">
              <a:spcBef>
                <a:spcPct val="20000"/>
              </a:spcBef>
              <a:buFont typeface="Wingdings" panose="05000000000000000000" pitchFamily="2" charset="2"/>
              <a:buChar char="Ä"/>
              <a:defRPr lang="hu-HU" sz="3200" kern="1200" dirty="0" smtClean="0">
                <a:solidFill>
                  <a:srgbClr val="264796"/>
                </a:solidFill>
                <a:latin typeface="Franklin Gothic Book" panose="020B0503020102020204" pitchFamily="34" charset="0"/>
                <a:ea typeface="+mn-ea"/>
                <a:cs typeface="+mn-cs"/>
              </a:defRPr>
            </a:lvl1pPr>
            <a:lvl2pPr marL="808038" indent="-350838" algn="l" defTabSz="914400" rtl="0" eaLnBrk="1" latinLnBrk="0" hangingPunct="1">
              <a:spcBef>
                <a:spcPct val="20000"/>
              </a:spcBef>
              <a:buFont typeface="Wingdings 3" panose="05040102010807070707" pitchFamily="18" charset="2"/>
              <a:buChar char="Ê"/>
              <a:defRPr lang="hu-HU" sz="3200" kern="1200" dirty="0" smtClean="0">
                <a:solidFill>
                  <a:srgbClr val="264796"/>
                </a:solidFill>
                <a:latin typeface="Franklin Gothic Book" panose="020B0503020102020204" pitchFamily="34" charset="0"/>
                <a:ea typeface="+mn-ea"/>
                <a:cs typeface="+mn-cs"/>
              </a:defRPr>
            </a:lvl2pPr>
            <a:lvl3pPr marL="1143000" indent="-228600" algn="l" defTabSz="914400" rtl="0" eaLnBrk="1" latinLnBrk="0" hangingPunct="1">
              <a:spcBef>
                <a:spcPct val="20000"/>
              </a:spcBef>
              <a:buFont typeface="Wingdings 3" panose="05040102010807070707" pitchFamily="18" charset="2"/>
              <a:buChar char="¦"/>
              <a:defRPr lang="hu-HU" sz="3200" kern="1200" dirty="0" smtClean="0">
                <a:solidFill>
                  <a:srgbClr val="264796"/>
                </a:solidFill>
                <a:latin typeface="Franklin Gothic Book" panose="020B050302010202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lang="hu-HU" sz="3200" kern="1200" dirty="0" smtClean="0">
                <a:solidFill>
                  <a:srgbClr val="264796"/>
                </a:solidFill>
                <a:latin typeface="Franklin Gothic Book" panose="020B0503020102020204" pitchFamily="34" charset="0"/>
                <a:ea typeface="+mn-ea"/>
                <a:cs typeface="+mn-cs"/>
              </a:defRPr>
            </a:lvl4pPr>
            <a:lvl5pPr marL="2149475" indent="-320675" algn="l" defTabSz="914400" rtl="0" eaLnBrk="1" latinLnBrk="0" hangingPunct="1">
              <a:spcBef>
                <a:spcPct val="20000"/>
              </a:spcBef>
              <a:buFont typeface="Wingdings 3" panose="05040102010807070707" pitchFamily="18" charset="2"/>
              <a:buChar char="ê"/>
              <a:defRPr lang="hu-HU" sz="3200" kern="1200" dirty="0">
                <a:solidFill>
                  <a:srgbClr val="264796"/>
                </a:solidFill>
                <a:latin typeface="Franklin Gothic Book" panose="020B050302010202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hu-HU" altLang="hu-HU" sz="2000" b="1" dirty="0" smtClean="0"/>
              <a:t>RV </a:t>
            </a:r>
            <a:r>
              <a:rPr lang="hu-HU" altLang="hu-HU" sz="2000" b="1" dirty="0" err="1" smtClean="0"/>
              <a:t>pacing</a:t>
            </a:r>
            <a:r>
              <a:rPr lang="hu-HU" altLang="hu-HU" sz="2000" b="1" dirty="0" smtClean="0"/>
              <a:t> </a:t>
            </a:r>
            <a:r>
              <a:rPr lang="hu-HU" altLang="hu-HU" sz="2000" b="1" dirty="0" err="1" smtClean="0"/>
              <a:t>causes</a:t>
            </a:r>
            <a:r>
              <a:rPr lang="hu-HU" altLang="hu-HU" sz="2000" b="1" dirty="0" smtClean="0"/>
              <a:t> </a:t>
            </a:r>
            <a:r>
              <a:rPr lang="hu-HU" altLang="hu-HU" sz="2000" b="1" dirty="0" err="1" smtClean="0"/>
              <a:t>dyssynchrony</a:t>
            </a:r>
            <a:endParaRPr lang="hu-HU" altLang="hu-HU" sz="2000" b="1" dirty="0" smtClean="0"/>
          </a:p>
          <a:p>
            <a:endParaRPr lang="hu-HU" altLang="hu-HU" b="1" dirty="0">
              <a:solidFill>
                <a:srgbClr val="292929"/>
              </a:solidFill>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l="12953" r="10950" b="14493"/>
          <a:stretch>
            <a:fillRect/>
          </a:stretch>
        </p:blipFill>
        <p:spPr bwMode="auto">
          <a:xfrm>
            <a:off x="457200" y="1318107"/>
            <a:ext cx="3810000" cy="4783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l="11752" r="10127" b="13461"/>
          <a:stretch>
            <a:fillRect/>
          </a:stretch>
        </p:blipFill>
        <p:spPr bwMode="auto">
          <a:xfrm>
            <a:off x="4267200" y="1906166"/>
            <a:ext cx="4754880"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5"/>
          <p:cNvSpPr>
            <a:spLocks noChangeArrowheads="1"/>
          </p:cNvSpPr>
          <p:nvPr/>
        </p:nvSpPr>
        <p:spPr bwMode="auto">
          <a:xfrm>
            <a:off x="2757487" y="5634782"/>
            <a:ext cx="6386513"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Arial" pitchFamily="34" charset="0"/>
                <a:cs typeface="Arial" pitchFamily="34" charset="0"/>
              </a:defRPr>
            </a:lvl1pPr>
            <a:lvl2pPr marL="742950" indent="-285750" eaLnBrk="0" hangingPunct="0">
              <a:spcBef>
                <a:spcPct val="20000"/>
              </a:spcBef>
              <a:buChar char="–"/>
              <a:defRPr sz="2800">
                <a:solidFill>
                  <a:schemeClr val="tx1"/>
                </a:solidFill>
                <a:latin typeface="Arial" pitchFamily="34" charset="0"/>
                <a:cs typeface="Arial" pitchFamily="34" charset="0"/>
              </a:defRPr>
            </a:lvl2pPr>
            <a:lvl3pPr marL="1143000" indent="-228600" eaLnBrk="0" hangingPunct="0">
              <a:spcBef>
                <a:spcPct val="20000"/>
              </a:spcBef>
              <a:buChar char="•"/>
              <a:defRPr sz="2400">
                <a:solidFill>
                  <a:schemeClr val="tx1"/>
                </a:solidFill>
                <a:latin typeface="Arial" pitchFamily="34" charset="0"/>
                <a:cs typeface="Arial" pitchFamily="34" charset="0"/>
              </a:defRPr>
            </a:lvl3pPr>
            <a:lvl4pPr marL="1600200" indent="-228600" eaLnBrk="0" hangingPunct="0">
              <a:spcBef>
                <a:spcPct val="20000"/>
              </a:spcBef>
              <a:buChar char="–"/>
              <a:defRPr sz="2000">
                <a:solidFill>
                  <a:schemeClr val="tx1"/>
                </a:solidFill>
                <a:latin typeface="Arial" pitchFamily="34" charset="0"/>
                <a:cs typeface="Arial" pitchFamily="34" charset="0"/>
              </a:defRPr>
            </a:lvl4pPr>
            <a:lvl5pPr marL="2057400" indent="-228600" eaLnBrk="0" hangingPunct="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lgn="r" eaLnBrk="1" hangingPunct="1">
              <a:spcBef>
                <a:spcPct val="0"/>
              </a:spcBef>
              <a:buFontTx/>
              <a:buNone/>
            </a:pPr>
            <a:r>
              <a:rPr lang="en-US" altLang="hu-HU" sz="900" b="0" dirty="0" smtClean="0"/>
              <a:t>J Am </a:t>
            </a:r>
            <a:r>
              <a:rPr lang="en-US" altLang="hu-HU" sz="900" b="0" dirty="0" err="1" smtClean="0"/>
              <a:t>Coll</a:t>
            </a:r>
            <a:r>
              <a:rPr lang="en-US" altLang="hu-HU" sz="900" b="0" dirty="0" smtClean="0"/>
              <a:t> </a:t>
            </a:r>
            <a:r>
              <a:rPr lang="en-US" altLang="hu-HU" sz="900" b="0" dirty="0" err="1" smtClean="0"/>
              <a:t>Cardiol</a:t>
            </a:r>
            <a:r>
              <a:rPr lang="en-US" altLang="hu-HU" sz="900" b="0" dirty="0" smtClean="0"/>
              <a:t> </a:t>
            </a:r>
            <a:r>
              <a:rPr lang="en-US" altLang="hu-HU" sz="900" b="0" dirty="0" err="1" smtClean="0"/>
              <a:t>Img</a:t>
            </a:r>
            <a:r>
              <a:rPr lang="en-US" altLang="hu-HU" sz="900" b="0" dirty="0" smtClean="0"/>
              <a:t> 2010;3:461–71</a:t>
            </a:r>
          </a:p>
        </p:txBody>
      </p:sp>
    </p:spTree>
    <p:extLst>
      <p:ext uri="{BB962C8B-B14F-4D97-AF65-F5344CB8AC3E}">
        <p14:creationId xmlns:p14="http://schemas.microsoft.com/office/powerpoint/2010/main" val="16719121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5-05-04 at 11.05.53.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1560" y="1556793"/>
            <a:ext cx="4424141" cy="4464496"/>
          </a:xfrm>
          <a:prstGeom prst="rect">
            <a:avLst/>
          </a:prstGeom>
        </p:spPr>
      </p:pic>
      <p:pic>
        <p:nvPicPr>
          <p:cNvPr id="6" name="Picture 5" descr="Screen Shot 2015-05-04 at 11.08.30.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05783" y="1558589"/>
            <a:ext cx="3738217" cy="4462700"/>
          </a:xfrm>
          <a:prstGeom prst="rect">
            <a:avLst/>
          </a:prstGeom>
        </p:spPr>
      </p:pic>
      <p:sp>
        <p:nvSpPr>
          <p:cNvPr id="7" name="TextBox 6"/>
          <p:cNvSpPr txBox="1"/>
          <p:nvPr/>
        </p:nvSpPr>
        <p:spPr>
          <a:xfrm>
            <a:off x="7020272" y="3140968"/>
            <a:ext cx="1512168" cy="369332"/>
          </a:xfrm>
          <a:prstGeom prst="rect">
            <a:avLst/>
          </a:prstGeom>
          <a:noFill/>
        </p:spPr>
        <p:txBody>
          <a:bodyPr wrap="square" rtlCol="0">
            <a:spAutoFit/>
          </a:bodyPr>
          <a:lstStyle/>
          <a:p>
            <a:r>
              <a:rPr lang="en-US" dirty="0" smtClean="0"/>
              <a:t>DDD</a:t>
            </a:r>
            <a:endParaRPr lang="en-US" dirty="0"/>
          </a:p>
        </p:txBody>
      </p:sp>
      <p:sp>
        <p:nvSpPr>
          <p:cNvPr id="8" name="TextBox 7"/>
          <p:cNvSpPr txBox="1"/>
          <p:nvPr/>
        </p:nvSpPr>
        <p:spPr>
          <a:xfrm>
            <a:off x="7020272" y="5733256"/>
            <a:ext cx="1512168" cy="369332"/>
          </a:xfrm>
          <a:prstGeom prst="rect">
            <a:avLst/>
          </a:prstGeom>
          <a:noFill/>
        </p:spPr>
        <p:txBody>
          <a:bodyPr wrap="square" rtlCol="0">
            <a:spAutoFit/>
          </a:bodyPr>
          <a:lstStyle/>
          <a:p>
            <a:r>
              <a:rPr lang="en-US" dirty="0" smtClean="0"/>
              <a:t>VVI</a:t>
            </a:r>
            <a:endParaRPr lang="en-US" dirty="0"/>
          </a:p>
        </p:txBody>
      </p:sp>
      <p:sp>
        <p:nvSpPr>
          <p:cNvPr id="9" name="Cím 3"/>
          <p:cNvSpPr txBox="1">
            <a:spLocks/>
          </p:cNvSpPr>
          <p:nvPr/>
        </p:nvSpPr>
        <p:spPr>
          <a:xfrm>
            <a:off x="647564" y="66817"/>
            <a:ext cx="8280920" cy="1325563"/>
          </a:xfrm>
          <a:prstGeom prst="rect">
            <a:avLst/>
          </a:prstGeom>
        </p:spPr>
        <p:txBody>
          <a:bodyPr>
            <a:normAutofit/>
          </a:bodyPr>
          <a:lstStyle>
            <a:lvl1pPr algn="ctr" rtl="0" eaLnBrk="1" fontAlgn="base" hangingPunct="1">
              <a:spcBef>
                <a:spcPct val="0"/>
              </a:spcBef>
              <a:spcAft>
                <a:spcPct val="0"/>
              </a:spcAft>
              <a:defRPr sz="4400" kern="12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anose="020B0604020202020204" pitchFamily="34" charset="0"/>
              </a:defRPr>
            </a:lvl2pPr>
            <a:lvl3pPr algn="ctr" rtl="0" eaLnBrk="1" fontAlgn="base" hangingPunct="1">
              <a:spcBef>
                <a:spcPct val="0"/>
              </a:spcBef>
              <a:spcAft>
                <a:spcPct val="0"/>
              </a:spcAft>
              <a:defRPr sz="4400">
                <a:solidFill>
                  <a:schemeClr val="tx2"/>
                </a:solidFill>
                <a:latin typeface="Arial" panose="020B0604020202020204" pitchFamily="34" charset="0"/>
              </a:defRPr>
            </a:lvl3pPr>
            <a:lvl4pPr algn="ctr" rtl="0" eaLnBrk="1" fontAlgn="base" hangingPunct="1">
              <a:spcBef>
                <a:spcPct val="0"/>
              </a:spcBef>
              <a:spcAft>
                <a:spcPct val="0"/>
              </a:spcAft>
              <a:defRPr sz="4400">
                <a:solidFill>
                  <a:schemeClr val="tx2"/>
                </a:solidFill>
                <a:latin typeface="Arial" panose="020B0604020202020204" pitchFamily="34" charset="0"/>
              </a:defRPr>
            </a:lvl4pPr>
            <a:lvl5pPr algn="ctr" rtl="0" eaLnBrk="1" fontAlgn="base" hangingPunct="1">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a:lstStyle>
          <a:p>
            <a:r>
              <a:rPr lang="en-GB" sz="3600" dirty="0" smtClean="0">
                <a:solidFill>
                  <a:srgbClr val="264796"/>
                </a:solidFill>
              </a:rPr>
              <a:t>Background: </a:t>
            </a:r>
            <a:r>
              <a:rPr lang="en-GB" sz="2800" dirty="0" smtClean="0">
                <a:solidFill>
                  <a:srgbClr val="264796"/>
                </a:solidFill>
              </a:rPr>
              <a:t>Chronic RV pacing – MOST trial</a:t>
            </a:r>
            <a:endParaRPr lang="en-GB" sz="2800" dirty="0">
              <a:solidFill>
                <a:srgbClr val="264796"/>
              </a:solidFill>
            </a:endParaRPr>
          </a:p>
        </p:txBody>
      </p:sp>
      <p:sp>
        <p:nvSpPr>
          <p:cNvPr id="10" name="TextBox 9"/>
          <p:cNvSpPr txBox="1"/>
          <p:nvPr/>
        </p:nvSpPr>
        <p:spPr>
          <a:xfrm>
            <a:off x="3420380" y="5794811"/>
            <a:ext cx="4355976" cy="307777"/>
          </a:xfrm>
          <a:prstGeom prst="rect">
            <a:avLst/>
          </a:prstGeom>
          <a:noFill/>
        </p:spPr>
        <p:txBody>
          <a:bodyPr wrap="square" rtlCol="0">
            <a:spAutoFit/>
          </a:bodyPr>
          <a:lstStyle/>
          <a:p>
            <a:r>
              <a:rPr lang="fr-FR" sz="1400" dirty="0" err="1" smtClean="0"/>
              <a:t>Sweeney</a:t>
            </a:r>
            <a:r>
              <a:rPr lang="fr-FR" sz="1400" dirty="0" smtClean="0"/>
              <a:t> et al. </a:t>
            </a:r>
            <a:r>
              <a:rPr lang="en-US" sz="1400" i="1" dirty="0"/>
              <a:t>Circulation</a:t>
            </a:r>
            <a:r>
              <a:rPr lang="en-US" sz="1400" dirty="0"/>
              <a:t>. 2003;107:2932-2937.</a:t>
            </a:r>
          </a:p>
        </p:txBody>
      </p:sp>
      <p:pic>
        <p:nvPicPr>
          <p:cNvPr id="2" name="Picture 1" descr="Screen Shot 2016-02-18 at 07.38.34.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3608" y="822285"/>
            <a:ext cx="7706568" cy="807771"/>
          </a:xfrm>
          <a:prstGeom prst="rect">
            <a:avLst/>
          </a:prstGeom>
        </p:spPr>
      </p:pic>
    </p:spTree>
    <p:extLst>
      <p:ext uri="{BB962C8B-B14F-4D97-AF65-F5344CB8AC3E}">
        <p14:creationId xmlns:p14="http://schemas.microsoft.com/office/powerpoint/2010/main" val="172066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ím 3"/>
          <p:cNvSpPr txBox="1">
            <a:spLocks/>
          </p:cNvSpPr>
          <p:nvPr/>
        </p:nvSpPr>
        <p:spPr>
          <a:xfrm>
            <a:off x="623909" y="-79314"/>
            <a:ext cx="8280920" cy="1325563"/>
          </a:xfrm>
          <a:prstGeom prst="rect">
            <a:avLst/>
          </a:prstGeom>
        </p:spPr>
        <p:txBody>
          <a:bodyPr>
            <a:normAutofit/>
          </a:bodyPr>
          <a:lstStyle>
            <a:lvl1pPr algn="ctr" rtl="0" eaLnBrk="1" fontAlgn="base" hangingPunct="1">
              <a:spcBef>
                <a:spcPct val="0"/>
              </a:spcBef>
              <a:spcAft>
                <a:spcPct val="0"/>
              </a:spcAft>
              <a:defRPr sz="4400" kern="12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anose="020B0604020202020204" pitchFamily="34" charset="0"/>
              </a:defRPr>
            </a:lvl2pPr>
            <a:lvl3pPr algn="ctr" rtl="0" eaLnBrk="1" fontAlgn="base" hangingPunct="1">
              <a:spcBef>
                <a:spcPct val="0"/>
              </a:spcBef>
              <a:spcAft>
                <a:spcPct val="0"/>
              </a:spcAft>
              <a:defRPr sz="4400">
                <a:solidFill>
                  <a:schemeClr val="tx2"/>
                </a:solidFill>
                <a:latin typeface="Arial" panose="020B0604020202020204" pitchFamily="34" charset="0"/>
              </a:defRPr>
            </a:lvl3pPr>
            <a:lvl4pPr algn="ctr" rtl="0" eaLnBrk="1" fontAlgn="base" hangingPunct="1">
              <a:spcBef>
                <a:spcPct val="0"/>
              </a:spcBef>
              <a:spcAft>
                <a:spcPct val="0"/>
              </a:spcAft>
              <a:defRPr sz="4400">
                <a:solidFill>
                  <a:schemeClr val="tx2"/>
                </a:solidFill>
                <a:latin typeface="Arial" panose="020B0604020202020204" pitchFamily="34" charset="0"/>
              </a:defRPr>
            </a:lvl4pPr>
            <a:lvl5pPr algn="ctr" rtl="0" eaLnBrk="1" fontAlgn="base" hangingPunct="1">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a:lstStyle>
          <a:p>
            <a:pPr algn="l"/>
            <a:r>
              <a:rPr lang="en-GB" sz="3600" dirty="0" smtClean="0">
                <a:solidFill>
                  <a:srgbClr val="264796"/>
                </a:solidFill>
              </a:rPr>
              <a:t>Background: </a:t>
            </a:r>
            <a:r>
              <a:rPr lang="en-GB" sz="2800" dirty="0" smtClean="0">
                <a:solidFill>
                  <a:srgbClr val="264796"/>
                </a:solidFill>
              </a:rPr>
              <a:t>Chronic RV pacing – DAVID trial</a:t>
            </a:r>
            <a:endParaRPr lang="en-GB" sz="2800" dirty="0">
              <a:solidFill>
                <a:srgbClr val="264796"/>
              </a:solidFill>
            </a:endParaRPr>
          </a:p>
        </p:txBody>
      </p:sp>
      <p:sp>
        <p:nvSpPr>
          <p:cNvPr id="4" name="TextBox 3"/>
          <p:cNvSpPr txBox="1"/>
          <p:nvPr/>
        </p:nvSpPr>
        <p:spPr>
          <a:xfrm>
            <a:off x="5220072" y="5701922"/>
            <a:ext cx="4355976" cy="307777"/>
          </a:xfrm>
          <a:prstGeom prst="rect">
            <a:avLst/>
          </a:prstGeom>
          <a:noFill/>
        </p:spPr>
        <p:txBody>
          <a:bodyPr wrap="square" rtlCol="0">
            <a:spAutoFit/>
          </a:bodyPr>
          <a:lstStyle/>
          <a:p>
            <a:r>
              <a:rPr lang="fr-FR" sz="1400" dirty="0" err="1" smtClean="0">
                <a:solidFill>
                  <a:srgbClr val="000000"/>
                </a:solidFill>
              </a:rPr>
              <a:t>Wilkoff</a:t>
            </a:r>
            <a:r>
              <a:rPr lang="fr-FR" sz="1400" dirty="0" smtClean="0">
                <a:solidFill>
                  <a:srgbClr val="000000"/>
                </a:solidFill>
              </a:rPr>
              <a:t> et al. JAMA</a:t>
            </a:r>
            <a:r>
              <a:rPr lang="fr-FR" sz="1400" dirty="0">
                <a:solidFill>
                  <a:srgbClr val="000000"/>
                </a:solidFill>
              </a:rPr>
              <a:t>. 2002 </a:t>
            </a:r>
            <a:r>
              <a:rPr lang="fr-FR" sz="1400" dirty="0" err="1">
                <a:solidFill>
                  <a:srgbClr val="000000"/>
                </a:solidFill>
              </a:rPr>
              <a:t>Dec</a:t>
            </a:r>
            <a:r>
              <a:rPr lang="fr-FR" sz="1400" dirty="0">
                <a:solidFill>
                  <a:srgbClr val="000000"/>
                </a:solidFill>
              </a:rPr>
              <a:t> 25;288(24):3115-</a:t>
            </a:r>
            <a:r>
              <a:rPr lang="fr-FR" sz="1400" dirty="0" smtClean="0">
                <a:solidFill>
                  <a:srgbClr val="000000"/>
                </a:solidFill>
              </a:rPr>
              <a:t>23</a:t>
            </a:r>
            <a:endParaRPr lang="en-US" sz="1400" dirty="0">
              <a:solidFill>
                <a:srgbClr val="000000"/>
              </a:solidFill>
            </a:endParaRPr>
          </a:p>
        </p:txBody>
      </p:sp>
      <p:sp>
        <p:nvSpPr>
          <p:cNvPr id="6" name="TextBox 5"/>
          <p:cNvSpPr txBox="1"/>
          <p:nvPr/>
        </p:nvSpPr>
        <p:spPr>
          <a:xfrm>
            <a:off x="470699" y="1722300"/>
            <a:ext cx="8568952" cy="646331"/>
          </a:xfrm>
          <a:prstGeom prst="rect">
            <a:avLst/>
          </a:prstGeom>
          <a:noFill/>
        </p:spPr>
        <p:txBody>
          <a:bodyPr wrap="square" rtlCol="0">
            <a:spAutoFit/>
          </a:bodyPr>
          <a:lstStyle/>
          <a:p>
            <a:pPr marL="285750" indent="-285750">
              <a:buFont typeface="Arial"/>
              <a:buChar char="•"/>
            </a:pPr>
            <a:r>
              <a:rPr lang="en-US" dirty="0" smtClean="0"/>
              <a:t>Inclusion: 256 VVI- vs. 250 DDDR – ICD, EF&lt;40%, NYHA I-IV, Sinus Rhythm</a:t>
            </a:r>
          </a:p>
          <a:p>
            <a:pPr marL="285750" indent="-285750">
              <a:buFont typeface="Arial"/>
              <a:buChar char="•"/>
            </a:pPr>
            <a:r>
              <a:rPr lang="en-US" dirty="0" smtClean="0"/>
              <a:t>Primary endpoints: HF hospitalization or death</a:t>
            </a:r>
          </a:p>
        </p:txBody>
      </p:sp>
      <p:sp>
        <p:nvSpPr>
          <p:cNvPr id="7" name="TextBox 6"/>
          <p:cNvSpPr txBox="1"/>
          <p:nvPr/>
        </p:nvSpPr>
        <p:spPr>
          <a:xfrm>
            <a:off x="758731" y="1416343"/>
            <a:ext cx="7992888" cy="369332"/>
          </a:xfrm>
          <a:prstGeom prst="rect">
            <a:avLst/>
          </a:prstGeom>
          <a:noFill/>
        </p:spPr>
        <p:txBody>
          <a:bodyPr wrap="square" rtlCol="0">
            <a:spAutoFit/>
          </a:bodyPr>
          <a:lstStyle/>
          <a:p>
            <a:r>
              <a:rPr lang="en-US" b="1" dirty="0" smtClean="0"/>
              <a:t>Dual chamber vs. Ventricular backup pacing</a:t>
            </a:r>
            <a:r>
              <a:rPr lang="hu-HU" b="1" dirty="0" smtClean="0"/>
              <a:t> </a:t>
            </a:r>
            <a:r>
              <a:rPr lang="en-US" b="1" dirty="0" smtClean="0"/>
              <a:t>in </a:t>
            </a:r>
            <a:r>
              <a:rPr lang="en-US" b="1" dirty="0" err="1" smtClean="0"/>
              <a:t>patie</a:t>
            </a:r>
            <a:r>
              <a:rPr lang="hu-HU" b="1" dirty="0" smtClean="0"/>
              <a:t>n</a:t>
            </a:r>
            <a:r>
              <a:rPr lang="en-US" b="1" dirty="0" err="1" smtClean="0"/>
              <a:t>ts</a:t>
            </a:r>
            <a:r>
              <a:rPr lang="en-US" b="1" dirty="0" smtClean="0"/>
              <a:t> with ICD</a:t>
            </a:r>
            <a:endParaRPr lang="en-US" b="1" dirty="0"/>
          </a:p>
        </p:txBody>
      </p:sp>
      <p:pic>
        <p:nvPicPr>
          <p:cNvPr id="8" name="Picture 7" descr="Screen Shot 2014-06-15 at 14.06.2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4294" y="2368631"/>
            <a:ext cx="8587460" cy="3333291"/>
          </a:xfrm>
          <a:prstGeom prst="rect">
            <a:avLst/>
          </a:prstGeom>
        </p:spPr>
      </p:pic>
      <p:pic>
        <p:nvPicPr>
          <p:cNvPr id="2" name="Picture 1" descr="Screen Shot 2016-02-18 at 07.39.3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3421" y="538367"/>
            <a:ext cx="8191512" cy="870203"/>
          </a:xfrm>
          <a:prstGeom prst="rect">
            <a:avLst/>
          </a:prstGeom>
        </p:spPr>
      </p:pic>
    </p:spTree>
    <p:extLst>
      <p:ext uri="{BB962C8B-B14F-4D97-AF65-F5344CB8AC3E}">
        <p14:creationId xmlns:p14="http://schemas.microsoft.com/office/powerpoint/2010/main" val="384143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p:cNvPicPr>
            <a:picLocks noChangeAspect="1" noChangeArrowheads="1"/>
          </p:cNvPicPr>
          <p:nvPr/>
        </p:nvPicPr>
        <p:blipFill>
          <a:blip r:embed="rId2" cstate="print"/>
          <a:srcRect/>
          <a:stretch>
            <a:fillRect/>
          </a:stretch>
        </p:blipFill>
        <p:spPr bwMode="auto">
          <a:xfrm>
            <a:off x="4908486" y="1444388"/>
            <a:ext cx="4110376" cy="3566746"/>
          </a:xfrm>
          <a:prstGeom prst="rect">
            <a:avLst/>
          </a:prstGeom>
          <a:noFill/>
          <a:ln w="9525">
            <a:noFill/>
            <a:miter lim="800000"/>
            <a:headEnd/>
            <a:tailEnd/>
          </a:ln>
        </p:spPr>
      </p:pic>
      <p:pic>
        <p:nvPicPr>
          <p:cNvPr id="2053" name="Picture 5"/>
          <p:cNvPicPr>
            <a:picLocks noChangeAspect="1" noChangeArrowheads="1"/>
          </p:cNvPicPr>
          <p:nvPr/>
        </p:nvPicPr>
        <p:blipFill>
          <a:blip r:embed="rId3" cstate="print"/>
          <a:srcRect/>
          <a:stretch>
            <a:fillRect/>
          </a:stretch>
        </p:blipFill>
        <p:spPr bwMode="auto">
          <a:xfrm>
            <a:off x="584556" y="1444388"/>
            <a:ext cx="4088388" cy="3594621"/>
          </a:xfrm>
          <a:prstGeom prst="rect">
            <a:avLst/>
          </a:prstGeom>
          <a:noFill/>
          <a:ln w="9525">
            <a:noFill/>
            <a:miter lim="800000"/>
            <a:headEnd/>
            <a:tailEnd/>
          </a:ln>
        </p:spPr>
      </p:pic>
      <p:sp>
        <p:nvSpPr>
          <p:cNvPr id="9" name="Szövegdoboz 8"/>
          <p:cNvSpPr txBox="1"/>
          <p:nvPr/>
        </p:nvSpPr>
        <p:spPr>
          <a:xfrm>
            <a:off x="5796136" y="5780575"/>
            <a:ext cx="3744416" cy="307777"/>
          </a:xfrm>
          <a:prstGeom prst="rect">
            <a:avLst/>
          </a:prstGeom>
          <a:noFill/>
        </p:spPr>
        <p:txBody>
          <a:bodyPr wrap="square" rtlCol="0">
            <a:spAutoFit/>
          </a:bodyPr>
          <a:lstStyle/>
          <a:p>
            <a:r>
              <a:rPr lang="hu-HU" sz="1400" dirty="0"/>
              <a:t>Curtis et </a:t>
            </a:r>
            <a:r>
              <a:rPr lang="hu-HU" sz="1400" dirty="0" err="1"/>
              <a:t>Al</a:t>
            </a:r>
            <a:r>
              <a:rPr lang="hu-HU" sz="1400" dirty="0"/>
              <a:t>. </a:t>
            </a:r>
            <a:r>
              <a:rPr lang="en-GB" sz="1400" dirty="0"/>
              <a:t>N </a:t>
            </a:r>
            <a:r>
              <a:rPr lang="en-GB" sz="1400" dirty="0" err="1"/>
              <a:t>Engl</a:t>
            </a:r>
            <a:r>
              <a:rPr lang="en-GB" sz="1400" dirty="0"/>
              <a:t> J Med 2013;368:1585-93</a:t>
            </a:r>
          </a:p>
        </p:txBody>
      </p:sp>
      <p:sp>
        <p:nvSpPr>
          <p:cNvPr id="7" name="Cím 3"/>
          <p:cNvSpPr txBox="1">
            <a:spLocks/>
          </p:cNvSpPr>
          <p:nvPr/>
        </p:nvSpPr>
        <p:spPr>
          <a:xfrm>
            <a:off x="610898" y="0"/>
            <a:ext cx="8532440" cy="1325563"/>
          </a:xfrm>
          <a:prstGeom prst="rect">
            <a:avLst/>
          </a:prstGeom>
        </p:spPr>
        <p:txBody>
          <a:bodyPr>
            <a:normAutofit/>
          </a:bodyPr>
          <a:lstStyle>
            <a:lvl1pPr algn="ctr" rtl="0" eaLnBrk="1" fontAlgn="base" hangingPunct="1">
              <a:spcBef>
                <a:spcPct val="0"/>
              </a:spcBef>
              <a:spcAft>
                <a:spcPct val="0"/>
              </a:spcAft>
              <a:defRPr sz="4400" kern="12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anose="020B0604020202020204" pitchFamily="34" charset="0"/>
              </a:defRPr>
            </a:lvl2pPr>
            <a:lvl3pPr algn="ctr" rtl="0" eaLnBrk="1" fontAlgn="base" hangingPunct="1">
              <a:spcBef>
                <a:spcPct val="0"/>
              </a:spcBef>
              <a:spcAft>
                <a:spcPct val="0"/>
              </a:spcAft>
              <a:defRPr sz="4400">
                <a:solidFill>
                  <a:schemeClr val="tx2"/>
                </a:solidFill>
                <a:latin typeface="Arial" panose="020B0604020202020204" pitchFamily="34" charset="0"/>
              </a:defRPr>
            </a:lvl3pPr>
            <a:lvl4pPr algn="ctr" rtl="0" eaLnBrk="1" fontAlgn="base" hangingPunct="1">
              <a:spcBef>
                <a:spcPct val="0"/>
              </a:spcBef>
              <a:spcAft>
                <a:spcPct val="0"/>
              </a:spcAft>
              <a:defRPr sz="4400">
                <a:solidFill>
                  <a:schemeClr val="tx2"/>
                </a:solidFill>
                <a:latin typeface="Arial" panose="020B0604020202020204" pitchFamily="34" charset="0"/>
              </a:defRPr>
            </a:lvl4pPr>
            <a:lvl5pPr algn="ctr" rtl="0" eaLnBrk="1" fontAlgn="base" hangingPunct="1">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a:lstStyle>
          <a:p>
            <a:pPr algn="l"/>
            <a:r>
              <a:rPr lang="en-GB" sz="3200" dirty="0">
                <a:solidFill>
                  <a:srgbClr val="264796"/>
                </a:solidFill>
              </a:rPr>
              <a:t>Background: </a:t>
            </a:r>
            <a:r>
              <a:rPr lang="en-GB" sz="2800" dirty="0">
                <a:solidFill>
                  <a:srgbClr val="264796"/>
                </a:solidFill>
              </a:rPr>
              <a:t>Sub-studies with AV-block</a:t>
            </a:r>
          </a:p>
          <a:p>
            <a:pPr algn="l"/>
            <a:r>
              <a:rPr lang="en-GB" sz="2800" dirty="0">
                <a:solidFill>
                  <a:srgbClr val="264796"/>
                </a:solidFill>
              </a:rPr>
              <a:t>BLOCK HF</a:t>
            </a:r>
          </a:p>
        </p:txBody>
      </p:sp>
      <p:sp>
        <p:nvSpPr>
          <p:cNvPr id="4" name="TextBox 3"/>
          <p:cNvSpPr txBox="1"/>
          <p:nvPr/>
        </p:nvSpPr>
        <p:spPr>
          <a:xfrm>
            <a:off x="513187" y="5011134"/>
            <a:ext cx="8790597" cy="923330"/>
          </a:xfrm>
          <a:prstGeom prst="rect">
            <a:avLst/>
          </a:prstGeom>
          <a:noFill/>
        </p:spPr>
        <p:txBody>
          <a:bodyPr wrap="square" rtlCol="0">
            <a:spAutoFit/>
          </a:bodyPr>
          <a:lstStyle/>
          <a:p>
            <a:r>
              <a:rPr lang="en-US" dirty="0" err="1"/>
              <a:t>BiV</a:t>
            </a:r>
            <a:r>
              <a:rPr lang="en-US" dirty="0"/>
              <a:t> pacing was superior to RV pacing in patients with AV-block and </a:t>
            </a:r>
            <a:r>
              <a:rPr lang="en-US" dirty="0" smtClean="0"/>
              <a:t>LV</a:t>
            </a:r>
            <a:r>
              <a:rPr lang="hu-HU" dirty="0" smtClean="0"/>
              <a:t> </a:t>
            </a:r>
            <a:r>
              <a:rPr lang="en-US" dirty="0" smtClean="0"/>
              <a:t>systolic </a:t>
            </a:r>
            <a:r>
              <a:rPr lang="en-US" dirty="0"/>
              <a:t>dysfunction (EF &lt;50%) with NYHA class I, II, or III heart failure regarding the composite endpoint (all-cause </a:t>
            </a:r>
            <a:r>
              <a:rPr lang="en-US" dirty="0" err="1"/>
              <a:t>mortaliy</a:t>
            </a:r>
            <a:r>
              <a:rPr lang="en-US" dirty="0"/>
              <a:t> + HF events + &gt;15% ESV increase)</a:t>
            </a:r>
          </a:p>
        </p:txBody>
      </p:sp>
      <p:sp>
        <p:nvSpPr>
          <p:cNvPr id="5" name="TextBox 4"/>
          <p:cNvSpPr txBox="1"/>
          <p:nvPr/>
        </p:nvSpPr>
        <p:spPr>
          <a:xfrm>
            <a:off x="610236" y="1002794"/>
            <a:ext cx="3672408" cy="369332"/>
          </a:xfrm>
          <a:prstGeom prst="rect">
            <a:avLst/>
          </a:prstGeom>
          <a:noFill/>
        </p:spPr>
        <p:txBody>
          <a:bodyPr wrap="square" rtlCol="0">
            <a:spAutoFit/>
          </a:bodyPr>
          <a:lstStyle/>
          <a:p>
            <a:r>
              <a:rPr lang="en-US" dirty="0"/>
              <a:t>RV: HR 0.74 (95% CI, 0.60-0.90)</a:t>
            </a:r>
          </a:p>
        </p:txBody>
      </p:sp>
      <p:sp>
        <p:nvSpPr>
          <p:cNvPr id="6" name="TextBox 5"/>
          <p:cNvSpPr txBox="1"/>
          <p:nvPr/>
        </p:nvSpPr>
        <p:spPr>
          <a:xfrm>
            <a:off x="4950918" y="968394"/>
            <a:ext cx="4067944" cy="369332"/>
          </a:xfrm>
          <a:prstGeom prst="rect">
            <a:avLst/>
          </a:prstGeom>
          <a:noFill/>
        </p:spPr>
        <p:txBody>
          <a:bodyPr wrap="square" rtlCol="0">
            <a:spAutoFit/>
          </a:bodyPr>
          <a:lstStyle/>
          <a:p>
            <a:r>
              <a:rPr lang="en-US" dirty="0"/>
              <a:t>RV: HR 0.73 (95% CI, 0.57-0.92)</a:t>
            </a:r>
          </a:p>
        </p:txBody>
      </p:sp>
      <p:pic>
        <p:nvPicPr>
          <p:cNvPr id="10" name="Picture 9" descr="Screen Shot 2015-08-27 at 11.11.25.png">
            <a:extLst>
              <a:ext uri="{FF2B5EF4-FFF2-40B4-BE49-F238E27FC236}">
                <a16:creationId xmlns:a16="http://schemas.microsoft.com/office/drawing/2014/main" xmlns="" id="{B8035409-FC60-8F40-89C4-30990434327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90323" y="0"/>
            <a:ext cx="953677" cy="937782"/>
          </a:xfrm>
          <a:prstGeom prst="rect">
            <a:avLst/>
          </a:prstGeom>
        </p:spPr>
      </p:pic>
    </p:spTree>
    <p:extLst>
      <p:ext uri="{BB962C8B-B14F-4D97-AF65-F5344CB8AC3E}">
        <p14:creationId xmlns:p14="http://schemas.microsoft.com/office/powerpoint/2010/main" val="27763734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Autofit/>
          </a:bodyPr>
          <a:lstStyle/>
          <a:p>
            <a:pPr lvl="0" algn="l"/>
            <a:r>
              <a:rPr lang="hu-HU" sz="3600" b="1" spc="-100" dirty="0" err="1">
                <a:latin typeface="Calibri"/>
                <a:cs typeface="Calibri"/>
              </a:rPr>
              <a:t>Mortality</a:t>
            </a:r>
            <a:r>
              <a:rPr lang="hu-HU" sz="3600" b="1" spc="-100" dirty="0">
                <a:latin typeface="Calibri"/>
                <a:cs typeface="Calibri"/>
              </a:rPr>
              <a:t> of </a:t>
            </a:r>
            <a:r>
              <a:rPr lang="hu-HU" sz="3600" b="1" spc="-100" dirty="0" err="1">
                <a:latin typeface="Calibri"/>
                <a:cs typeface="Calibri"/>
              </a:rPr>
              <a:t>Heart</a:t>
            </a:r>
            <a:r>
              <a:rPr lang="hu-HU" sz="3600" b="1" spc="-100" dirty="0">
                <a:latin typeface="Calibri"/>
                <a:cs typeface="Calibri"/>
              </a:rPr>
              <a:t> </a:t>
            </a:r>
            <a:r>
              <a:rPr lang="hu-HU" sz="3600" b="1" spc="-100" dirty="0" err="1">
                <a:latin typeface="Calibri"/>
                <a:cs typeface="Calibri"/>
              </a:rPr>
              <a:t>Failure</a:t>
            </a:r>
            <a:r>
              <a:rPr lang="hu-HU" sz="3600" b="1" dirty="0">
                <a:latin typeface="Calibri"/>
                <a:cs typeface="Calibri"/>
              </a:rPr>
              <a:t/>
            </a:r>
            <a:br>
              <a:rPr lang="hu-HU" sz="3600" b="1" dirty="0">
                <a:latin typeface="Calibri"/>
                <a:cs typeface="Calibri"/>
              </a:rPr>
            </a:br>
            <a:endParaRPr lang="en-GB" sz="3600" b="1" dirty="0"/>
          </a:p>
        </p:txBody>
      </p:sp>
      <p:sp>
        <p:nvSpPr>
          <p:cNvPr id="4" name="TextBox 9"/>
          <p:cNvSpPr txBox="1"/>
          <p:nvPr/>
        </p:nvSpPr>
        <p:spPr>
          <a:xfrm>
            <a:off x="489693" y="1217583"/>
            <a:ext cx="8318500"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hu-HU" sz="2000" b="1" i="0" u="none" strike="noStrike" kern="1200" cap="none" spc="0" normalizeH="0" baseline="0" noProof="0" dirty="0" smtClean="0">
                <a:ln>
                  <a:noFill/>
                </a:ln>
                <a:solidFill>
                  <a:srgbClr val="000000"/>
                </a:solidFill>
                <a:effectLst/>
                <a:uLnTx/>
                <a:uFillTx/>
                <a:latin typeface="Arial" charset="0"/>
                <a:ea typeface="+mn-ea"/>
                <a:cs typeface="Arial"/>
              </a:rPr>
              <a:t>European </a:t>
            </a:r>
            <a:r>
              <a:rPr kumimoji="0" lang="hu-HU" sz="2000" b="1" i="0" u="none" strike="noStrike" kern="1200" cap="none" spc="0" normalizeH="0" baseline="0" noProof="0" dirty="0" err="1" smtClean="0">
                <a:ln>
                  <a:noFill/>
                </a:ln>
                <a:solidFill>
                  <a:srgbClr val="000000"/>
                </a:solidFill>
                <a:effectLst/>
                <a:uLnTx/>
                <a:uFillTx/>
                <a:latin typeface="Arial" charset="0"/>
                <a:ea typeface="+mn-ea"/>
                <a:cs typeface="Arial"/>
              </a:rPr>
              <a:t>observational</a:t>
            </a:r>
            <a:r>
              <a:rPr kumimoji="0" lang="hu-HU" sz="2000" b="1" i="0" u="none" strike="noStrike" kern="1200" cap="none" spc="0" normalizeH="0" baseline="0" noProof="0" dirty="0" smtClean="0">
                <a:ln>
                  <a:noFill/>
                </a:ln>
                <a:solidFill>
                  <a:srgbClr val="000000"/>
                </a:solidFill>
                <a:effectLst/>
                <a:uLnTx/>
                <a:uFillTx/>
                <a:latin typeface="Arial" charset="0"/>
                <a:ea typeface="+mn-ea"/>
                <a:cs typeface="Arial"/>
              </a:rPr>
              <a:t> </a:t>
            </a:r>
            <a:r>
              <a:rPr kumimoji="0" lang="hu-HU" sz="2000" b="1" i="0" u="none" strike="noStrike" kern="1200" cap="none" spc="0" normalizeH="0" baseline="0" noProof="0" dirty="0" err="1" smtClean="0">
                <a:ln>
                  <a:noFill/>
                </a:ln>
                <a:solidFill>
                  <a:srgbClr val="000000"/>
                </a:solidFill>
                <a:effectLst/>
                <a:uLnTx/>
                <a:uFillTx/>
                <a:latin typeface="Arial" charset="0"/>
                <a:ea typeface="+mn-ea"/>
                <a:cs typeface="Arial"/>
              </a:rPr>
              <a:t>registry</a:t>
            </a:r>
            <a:r>
              <a:rPr kumimoji="0" lang="hu-HU" sz="2000" b="1" i="0" u="none" strike="noStrike" kern="1200" cap="none" spc="0" normalizeH="0" baseline="0" noProof="0" dirty="0" smtClean="0">
                <a:ln>
                  <a:noFill/>
                </a:ln>
                <a:solidFill>
                  <a:srgbClr val="000000"/>
                </a:solidFill>
                <a:effectLst/>
                <a:uLnTx/>
                <a:uFillTx/>
                <a:latin typeface="Arial" charset="0"/>
                <a:ea typeface="+mn-ea"/>
                <a:cs typeface="Arial"/>
              </a:rPr>
              <a:t> </a:t>
            </a:r>
            <a:r>
              <a:rPr kumimoji="0" lang="en-US" sz="2000" b="1" i="0" u="none" strike="noStrike" kern="1200" cap="none" spc="0" normalizeH="0" baseline="0" noProof="0" dirty="0" smtClean="0">
                <a:ln>
                  <a:noFill/>
                </a:ln>
                <a:solidFill>
                  <a:srgbClr val="000000"/>
                </a:solidFill>
                <a:effectLst/>
                <a:uLnTx/>
                <a:uFillTx/>
                <a:latin typeface="Arial" charset="0"/>
                <a:ea typeface="+mn-ea"/>
                <a:cs typeface="Arial"/>
              </a:rPr>
              <a:t>(EO</a:t>
            </a:r>
            <a:r>
              <a:rPr kumimoji="0" lang="hu-HU" sz="2000" b="1" i="0" u="none" strike="noStrike" kern="1200" cap="none" spc="0" normalizeH="0" baseline="0" noProof="0" dirty="0" smtClean="0">
                <a:ln>
                  <a:noFill/>
                </a:ln>
                <a:solidFill>
                  <a:srgbClr val="000000"/>
                </a:solidFill>
                <a:effectLst/>
                <a:uLnTx/>
                <a:uFillTx/>
                <a:latin typeface="Arial" charset="0"/>
                <a:ea typeface="+mn-ea"/>
                <a:cs typeface="Arial"/>
              </a:rPr>
              <a:t>RP</a:t>
            </a:r>
            <a:r>
              <a:rPr kumimoji="0" lang="en-US" sz="2000" b="1" i="0" u="none" strike="noStrike" kern="1200" cap="none" spc="0" normalizeH="0" baseline="0" noProof="0" dirty="0" smtClean="0">
                <a:ln>
                  <a:noFill/>
                </a:ln>
                <a:solidFill>
                  <a:srgbClr val="000000"/>
                </a:solidFill>
                <a:effectLst/>
                <a:uLnTx/>
                <a:uFillTx/>
                <a:latin typeface="Arial" charset="0"/>
                <a:ea typeface="+mn-ea"/>
                <a:cs typeface="Arial"/>
              </a:rPr>
              <a:t> HF)</a:t>
            </a:r>
            <a:endParaRPr kumimoji="0" lang="en-US" sz="2000" b="1" i="0" u="none" strike="noStrike" kern="1200" cap="none" spc="0" normalizeH="0" baseline="0" noProof="0" dirty="0">
              <a:ln>
                <a:noFill/>
              </a:ln>
              <a:solidFill>
                <a:srgbClr val="000000"/>
              </a:solidFill>
              <a:effectLst/>
              <a:uLnTx/>
              <a:uFillTx/>
              <a:latin typeface="Arial" charset="0"/>
              <a:ea typeface="+mn-ea"/>
              <a:cs typeface="Arial"/>
            </a:endParaRPr>
          </a:p>
        </p:txBody>
      </p:sp>
      <p:pic>
        <p:nvPicPr>
          <p:cNvPr id="5" name="Picture 1" descr="AHF_Mortality2.jpg"/>
          <p:cNvPicPr>
            <a:picLocks noChangeAspect="1"/>
          </p:cNvPicPr>
          <p:nvPr/>
        </p:nvPicPr>
        <p:blipFill rotWithShape="1">
          <a:blip r:embed="rId2" cstate="print">
            <a:extLst>
              <a:ext uri="{28A0092B-C50C-407E-A947-70E740481C1C}">
                <a14:useLocalDpi xmlns:a14="http://schemas.microsoft.com/office/drawing/2010/main" val="0"/>
              </a:ext>
            </a:extLst>
          </a:blip>
          <a:srcRect t="10988" r="2107" b="5608"/>
          <a:stretch/>
        </p:blipFill>
        <p:spPr>
          <a:xfrm>
            <a:off x="1259632" y="1916832"/>
            <a:ext cx="7018741" cy="4056732"/>
          </a:xfrm>
          <a:prstGeom prst="rect">
            <a:avLst/>
          </a:prstGeom>
        </p:spPr>
      </p:pic>
      <p:sp>
        <p:nvSpPr>
          <p:cNvPr id="6" name="TextBox 7"/>
          <p:cNvSpPr txBox="1"/>
          <p:nvPr/>
        </p:nvSpPr>
        <p:spPr>
          <a:xfrm>
            <a:off x="1115616" y="1628762"/>
            <a:ext cx="2717800" cy="338554"/>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hu-HU" sz="1600" b="1" i="0" u="none" strike="noStrike" kern="1200" cap="none" spc="0" normalizeH="0" baseline="0" noProof="0" dirty="0" err="1" smtClean="0">
                <a:ln>
                  <a:noFill/>
                </a:ln>
                <a:solidFill>
                  <a:srgbClr val="000000"/>
                </a:solidFill>
                <a:effectLst/>
                <a:uLnTx/>
                <a:uFillTx/>
                <a:latin typeface="Arial" charset="0"/>
                <a:ea typeface="+mn-ea"/>
                <a:cs typeface="Arial"/>
              </a:rPr>
              <a:t>Mortality</a:t>
            </a:r>
            <a:r>
              <a:rPr kumimoji="0" lang="hu-HU" sz="1600" b="1" i="0" u="none" strike="noStrike" kern="1200" cap="none" spc="0" normalizeH="0" baseline="0" noProof="0" dirty="0" smtClean="0">
                <a:ln>
                  <a:noFill/>
                </a:ln>
                <a:solidFill>
                  <a:srgbClr val="000000"/>
                </a:solidFill>
                <a:effectLst/>
                <a:uLnTx/>
                <a:uFillTx/>
                <a:latin typeface="Arial" charset="0"/>
                <a:ea typeface="+mn-ea"/>
                <a:cs typeface="Arial"/>
              </a:rPr>
              <a:t>  </a:t>
            </a:r>
            <a:r>
              <a:rPr kumimoji="0" lang="en-US" sz="1600" b="1" i="0" u="none" strike="noStrike" kern="1200" cap="none" spc="0" normalizeH="0" baseline="0" noProof="0" dirty="0" smtClean="0">
                <a:ln>
                  <a:noFill/>
                </a:ln>
                <a:solidFill>
                  <a:srgbClr val="000000"/>
                </a:solidFill>
                <a:effectLst/>
                <a:uLnTx/>
                <a:uFillTx/>
                <a:latin typeface="Arial" charset="0"/>
                <a:ea typeface="+mn-ea"/>
                <a:cs typeface="Arial"/>
              </a:rPr>
              <a:t>(%)</a:t>
            </a:r>
            <a:endParaRPr kumimoji="0" lang="en-US" sz="1600" b="1" i="0" u="none" strike="noStrike" kern="1200" cap="none" spc="0" normalizeH="0" baseline="0" noProof="0" dirty="0">
              <a:ln>
                <a:noFill/>
              </a:ln>
              <a:solidFill>
                <a:srgbClr val="000000"/>
              </a:solidFill>
              <a:effectLst/>
              <a:uLnTx/>
              <a:uFillTx/>
              <a:latin typeface="Arial" charset="0"/>
              <a:ea typeface="+mn-ea"/>
              <a:cs typeface="Arial"/>
            </a:endParaRPr>
          </a:p>
        </p:txBody>
      </p:sp>
      <p:sp>
        <p:nvSpPr>
          <p:cNvPr id="7" name="TextBox 8"/>
          <p:cNvSpPr txBox="1"/>
          <p:nvPr/>
        </p:nvSpPr>
        <p:spPr>
          <a:xfrm>
            <a:off x="2843808" y="5604232"/>
            <a:ext cx="4114800" cy="369332"/>
          </a:xfrm>
          <a:prstGeom prst="rect">
            <a:avLst/>
          </a:prstGeom>
          <a:solidFill>
            <a:srgbClr val="FFFFFF"/>
          </a:solid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hu-HU" sz="1800" b="1" i="0" u="none" strike="noStrike" kern="1200" cap="none" spc="0" normalizeH="0" baseline="0" noProof="0" dirty="0" err="1" smtClean="0">
                <a:ln>
                  <a:noFill/>
                </a:ln>
                <a:solidFill>
                  <a:srgbClr val="000000"/>
                </a:solidFill>
                <a:effectLst/>
                <a:uLnTx/>
                <a:uFillTx/>
                <a:latin typeface="Arial" charset="0"/>
                <a:ea typeface="+mn-ea"/>
                <a:cs typeface="Arial"/>
              </a:rPr>
              <a:t>days</a:t>
            </a:r>
            <a:endParaRPr kumimoji="0" lang="en-US" sz="1800" b="1" i="0" u="none" strike="noStrike" kern="1200" cap="none" spc="0" normalizeH="0" baseline="0" noProof="0" dirty="0">
              <a:ln>
                <a:noFill/>
              </a:ln>
              <a:solidFill>
                <a:srgbClr val="000000"/>
              </a:solidFill>
              <a:effectLst/>
              <a:uLnTx/>
              <a:uFillTx/>
              <a:latin typeface="Arial" charset="0"/>
              <a:ea typeface="+mn-ea"/>
              <a:cs typeface="Arial"/>
            </a:endParaRPr>
          </a:p>
        </p:txBody>
      </p:sp>
      <p:sp>
        <p:nvSpPr>
          <p:cNvPr id="8" name="TextBox 4"/>
          <p:cNvSpPr txBox="1"/>
          <p:nvPr/>
        </p:nvSpPr>
        <p:spPr>
          <a:xfrm>
            <a:off x="4067944" y="2931405"/>
            <a:ext cx="4000500" cy="369332"/>
          </a:xfrm>
          <a:prstGeom prst="rect">
            <a:avLst/>
          </a:prstGeom>
          <a:solidFill>
            <a:schemeClr val="bg1"/>
          </a:solid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b="1" i="0" u="none" strike="noStrike" kern="1200" cap="none" spc="0" normalizeH="0" baseline="0" noProof="0" dirty="0" smtClean="0">
                <a:ln>
                  <a:noFill/>
                </a:ln>
                <a:solidFill>
                  <a:srgbClr val="FF0000"/>
                </a:solidFill>
                <a:effectLst/>
                <a:uLnTx/>
                <a:uFillTx/>
                <a:latin typeface="Arial" charset="0"/>
                <a:ea typeface="+mn-ea"/>
                <a:cs typeface="Arial"/>
              </a:rPr>
              <a:t>A</a:t>
            </a:r>
            <a:r>
              <a:rPr kumimoji="0" lang="hu-HU" b="1" i="0" u="none" strike="noStrike" kern="1200" cap="none" spc="0" normalizeH="0" baseline="0" noProof="0" dirty="0" smtClean="0">
                <a:ln>
                  <a:noFill/>
                </a:ln>
                <a:solidFill>
                  <a:srgbClr val="FF0000"/>
                </a:solidFill>
                <a:effectLst/>
                <a:uLnTx/>
                <a:uFillTx/>
                <a:latin typeface="Arial" charset="0"/>
                <a:ea typeface="+mn-ea"/>
                <a:cs typeface="Arial"/>
              </a:rPr>
              <a:t>c</a:t>
            </a:r>
            <a:r>
              <a:rPr kumimoji="0" lang="en-US" b="1" i="0" u="none" strike="noStrike" kern="1200" cap="none" spc="0" normalizeH="0" baseline="0" noProof="0" dirty="0" err="1" smtClean="0">
                <a:ln>
                  <a:noFill/>
                </a:ln>
                <a:solidFill>
                  <a:srgbClr val="FF0000"/>
                </a:solidFill>
                <a:effectLst/>
                <a:uLnTx/>
                <a:uFillTx/>
                <a:latin typeface="Arial" charset="0"/>
                <a:ea typeface="+mn-ea"/>
                <a:cs typeface="Arial"/>
              </a:rPr>
              <a:t>ut</a:t>
            </a:r>
            <a:r>
              <a:rPr kumimoji="0" lang="hu-HU" b="1" i="0" u="none" strike="noStrike" kern="1200" cap="none" spc="0" normalizeH="0" baseline="0" noProof="0" dirty="0" smtClean="0">
                <a:ln>
                  <a:noFill/>
                </a:ln>
                <a:solidFill>
                  <a:srgbClr val="FF0000"/>
                </a:solidFill>
                <a:effectLst/>
                <a:uLnTx/>
                <a:uFillTx/>
                <a:latin typeface="Arial" charset="0"/>
                <a:ea typeface="+mn-ea"/>
                <a:cs typeface="Arial"/>
              </a:rPr>
              <a:t>e</a:t>
            </a:r>
            <a:r>
              <a:rPr kumimoji="0" lang="en-US" b="1" i="0" u="none" strike="noStrike" kern="1200" cap="none" spc="0" normalizeH="0" baseline="0" noProof="0" dirty="0" smtClean="0">
                <a:ln>
                  <a:noFill/>
                </a:ln>
                <a:solidFill>
                  <a:srgbClr val="FF0000"/>
                </a:solidFill>
                <a:effectLst/>
                <a:uLnTx/>
                <a:uFillTx/>
                <a:latin typeface="Arial" charset="0"/>
                <a:ea typeface="+mn-ea"/>
                <a:cs typeface="Arial"/>
              </a:rPr>
              <a:t> de</a:t>
            </a:r>
            <a:r>
              <a:rPr kumimoji="0" lang="hu-HU" b="1" i="0" u="none" strike="noStrike" kern="1200" cap="none" spc="0" normalizeH="0" baseline="0" noProof="0" dirty="0" err="1" smtClean="0">
                <a:ln>
                  <a:noFill/>
                </a:ln>
                <a:solidFill>
                  <a:srgbClr val="FF0000"/>
                </a:solidFill>
                <a:effectLst/>
                <a:uLnTx/>
                <a:uFillTx/>
                <a:latin typeface="Arial" charset="0"/>
                <a:ea typeface="+mn-ea"/>
                <a:cs typeface="Arial"/>
              </a:rPr>
              <a:t>compensation</a:t>
            </a:r>
            <a:r>
              <a:rPr kumimoji="0" lang="en-US" b="1" i="0" u="none" strike="noStrike" kern="1200" cap="none" spc="0" normalizeH="0" baseline="0" noProof="0" dirty="0" smtClean="0">
                <a:ln>
                  <a:noFill/>
                </a:ln>
                <a:solidFill>
                  <a:srgbClr val="FF0000"/>
                </a:solidFill>
                <a:effectLst/>
                <a:uLnTx/>
                <a:uFillTx/>
                <a:latin typeface="Arial" charset="0"/>
                <a:ea typeface="+mn-ea"/>
                <a:cs typeface="Arial"/>
              </a:rPr>
              <a:t> – 27.7 %</a:t>
            </a:r>
            <a:endParaRPr kumimoji="0" lang="en-US" b="1" i="0" u="none" strike="noStrike" kern="1200" cap="none" spc="0" normalizeH="0" baseline="0" noProof="0" dirty="0">
              <a:ln>
                <a:noFill/>
              </a:ln>
              <a:solidFill>
                <a:srgbClr val="FF0000"/>
              </a:solidFill>
              <a:effectLst/>
              <a:uLnTx/>
              <a:uFillTx/>
              <a:latin typeface="Arial" charset="0"/>
              <a:ea typeface="+mn-ea"/>
              <a:cs typeface="Arial"/>
            </a:endParaRPr>
          </a:p>
        </p:txBody>
      </p:sp>
      <p:sp>
        <p:nvSpPr>
          <p:cNvPr id="9" name="TextBox 5"/>
          <p:cNvSpPr txBox="1"/>
          <p:nvPr/>
        </p:nvSpPr>
        <p:spPr>
          <a:xfrm>
            <a:off x="5095280" y="3645272"/>
            <a:ext cx="3340021" cy="338554"/>
          </a:xfrm>
          <a:prstGeom prst="rect">
            <a:avLst/>
          </a:prstGeom>
          <a:solidFill>
            <a:srgbClr val="FFFFFF"/>
          </a:solid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hu-HU" sz="1600" b="1" i="0" u="none" strike="noStrike" kern="1200" cap="none" spc="0" normalizeH="0" baseline="0" noProof="0" dirty="0" smtClean="0">
                <a:ln>
                  <a:noFill/>
                </a:ln>
                <a:solidFill>
                  <a:srgbClr val="008000"/>
                </a:solidFill>
                <a:effectLst/>
                <a:uLnTx/>
                <a:uFillTx/>
                <a:latin typeface="Arial" charset="0"/>
                <a:ea typeface="+mn-ea"/>
                <a:cs typeface="Arial"/>
              </a:rPr>
              <a:t>New </a:t>
            </a:r>
            <a:r>
              <a:rPr kumimoji="0" lang="hu-HU" sz="1600" b="1" i="0" u="none" strike="noStrike" kern="1200" cap="none" spc="0" normalizeH="0" baseline="0" noProof="0" dirty="0" err="1" smtClean="0">
                <a:ln>
                  <a:noFill/>
                </a:ln>
                <a:solidFill>
                  <a:srgbClr val="008000"/>
                </a:solidFill>
                <a:effectLst/>
                <a:uLnTx/>
                <a:uFillTx/>
                <a:latin typeface="Arial" charset="0"/>
                <a:ea typeface="+mn-ea"/>
                <a:cs typeface="Arial"/>
              </a:rPr>
              <a:t>onset</a:t>
            </a:r>
            <a:r>
              <a:rPr kumimoji="0" lang="hu-HU" sz="1600" b="1" i="0" u="none" strike="noStrike" kern="1200" cap="none" spc="0" normalizeH="0" baseline="0" noProof="0" dirty="0" smtClean="0">
                <a:ln>
                  <a:noFill/>
                </a:ln>
                <a:solidFill>
                  <a:srgbClr val="008000"/>
                </a:solidFill>
                <a:effectLst/>
                <a:uLnTx/>
                <a:uFillTx/>
                <a:latin typeface="Arial" charset="0"/>
                <a:ea typeface="+mn-ea"/>
                <a:cs typeface="Arial"/>
              </a:rPr>
              <a:t> of HF</a:t>
            </a:r>
            <a:r>
              <a:rPr kumimoji="0" lang="en-US" sz="1600" b="1" i="0" u="none" strike="noStrike" kern="1200" cap="none" spc="0" normalizeH="0" baseline="0" noProof="0" dirty="0" smtClean="0">
                <a:ln>
                  <a:noFill/>
                </a:ln>
                <a:solidFill>
                  <a:srgbClr val="008000"/>
                </a:solidFill>
                <a:effectLst/>
                <a:uLnTx/>
                <a:uFillTx/>
                <a:latin typeface="Arial" charset="0"/>
                <a:ea typeface="+mn-ea"/>
                <a:cs typeface="Arial"/>
              </a:rPr>
              <a:t>– 19.2 %</a:t>
            </a:r>
            <a:endParaRPr kumimoji="0" lang="en-US" sz="1600" b="1" i="0" u="none" strike="noStrike" kern="1200" cap="none" spc="0" normalizeH="0" baseline="0" noProof="0" dirty="0">
              <a:ln>
                <a:noFill/>
              </a:ln>
              <a:solidFill>
                <a:srgbClr val="008000"/>
              </a:solidFill>
              <a:effectLst/>
              <a:uLnTx/>
              <a:uFillTx/>
              <a:latin typeface="Arial" charset="0"/>
              <a:ea typeface="+mn-ea"/>
              <a:cs typeface="Arial"/>
            </a:endParaRPr>
          </a:p>
        </p:txBody>
      </p:sp>
      <p:sp>
        <p:nvSpPr>
          <p:cNvPr id="10" name="TextBox 6"/>
          <p:cNvSpPr txBox="1"/>
          <p:nvPr/>
        </p:nvSpPr>
        <p:spPr>
          <a:xfrm>
            <a:off x="5174258" y="4594359"/>
            <a:ext cx="3568700" cy="338554"/>
          </a:xfrm>
          <a:prstGeom prst="rect">
            <a:avLst/>
          </a:prstGeom>
          <a:solidFill>
            <a:srgbClr val="FFFFFF"/>
          </a:solid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smtClean="0">
                <a:ln>
                  <a:noFill/>
                </a:ln>
                <a:solidFill>
                  <a:srgbClr val="000000"/>
                </a:solidFill>
                <a:effectLst/>
                <a:uLnTx/>
                <a:uFillTx/>
                <a:latin typeface="Arial" charset="0"/>
                <a:ea typeface="+mn-ea"/>
                <a:cs typeface="Arial"/>
              </a:rPr>
              <a:t>Stab</a:t>
            </a:r>
            <a:r>
              <a:rPr kumimoji="0" lang="hu-HU" sz="1600" b="1" i="0" u="none" strike="noStrike" kern="1200" cap="none" spc="0" normalizeH="0" baseline="0" noProof="0" dirty="0" smtClean="0">
                <a:ln>
                  <a:noFill/>
                </a:ln>
                <a:solidFill>
                  <a:srgbClr val="000000"/>
                </a:solidFill>
                <a:effectLst/>
                <a:uLnTx/>
                <a:uFillTx/>
                <a:latin typeface="Arial" charset="0"/>
                <a:ea typeface="+mn-ea"/>
                <a:cs typeface="Arial"/>
              </a:rPr>
              <a:t>le </a:t>
            </a:r>
            <a:r>
              <a:rPr kumimoji="0" lang="hu-HU" sz="1600" b="1" i="0" u="none" strike="noStrike" kern="1200" cap="none" spc="0" normalizeH="0" baseline="0" noProof="0" dirty="0" err="1" smtClean="0">
                <a:ln>
                  <a:noFill/>
                </a:ln>
                <a:solidFill>
                  <a:srgbClr val="000000"/>
                </a:solidFill>
                <a:effectLst/>
                <a:uLnTx/>
                <a:uFillTx/>
                <a:latin typeface="Arial" charset="0"/>
                <a:ea typeface="+mn-ea"/>
                <a:cs typeface="Arial"/>
              </a:rPr>
              <a:t>chronic</a:t>
            </a:r>
            <a:r>
              <a:rPr kumimoji="0" lang="en-US" sz="1600" b="1" i="0" u="none" strike="noStrike" kern="1200" cap="none" spc="0" normalizeH="0" baseline="0" noProof="0" dirty="0" smtClean="0">
                <a:ln>
                  <a:noFill/>
                </a:ln>
                <a:solidFill>
                  <a:srgbClr val="000000"/>
                </a:solidFill>
                <a:effectLst/>
                <a:uLnTx/>
                <a:uFillTx/>
                <a:latin typeface="Arial" charset="0"/>
                <a:ea typeface="+mn-ea"/>
                <a:cs typeface="Arial"/>
              </a:rPr>
              <a:t> HF – 5.9%</a:t>
            </a:r>
            <a:endParaRPr kumimoji="0" lang="en-US" sz="1600" b="1" i="0" u="none" strike="noStrike" kern="1200" cap="none" spc="0" normalizeH="0" baseline="0" noProof="0" dirty="0">
              <a:ln>
                <a:noFill/>
              </a:ln>
              <a:solidFill>
                <a:srgbClr val="000000"/>
              </a:solidFill>
              <a:effectLst/>
              <a:uLnTx/>
              <a:uFillTx/>
              <a:latin typeface="Arial" charset="0"/>
              <a:ea typeface="+mn-ea"/>
              <a:cs typeface="Arial"/>
            </a:endParaRPr>
          </a:p>
        </p:txBody>
      </p:sp>
      <p:sp>
        <p:nvSpPr>
          <p:cNvPr id="11" name="TextBox 3"/>
          <p:cNvSpPr txBox="1"/>
          <p:nvPr/>
        </p:nvSpPr>
        <p:spPr>
          <a:xfrm>
            <a:off x="6442706" y="5797057"/>
            <a:ext cx="4991100" cy="2308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900" i="0" u="none" strike="noStrike" kern="1200" cap="none" spc="0" normalizeH="0" baseline="0" noProof="0" dirty="0" err="1" smtClean="0">
                <a:ln>
                  <a:noFill/>
                </a:ln>
                <a:effectLst/>
                <a:uLnTx/>
                <a:uFillTx/>
                <a:latin typeface="Arial" charset="0"/>
                <a:ea typeface="+mn-ea"/>
                <a:cs typeface="Arial"/>
              </a:rPr>
              <a:t>Tavazzi</a:t>
            </a:r>
            <a:r>
              <a:rPr kumimoji="0" lang="en-US" sz="900" i="0" u="none" strike="noStrike" kern="1200" cap="none" spc="0" normalizeH="0" baseline="0" noProof="0" dirty="0" smtClean="0">
                <a:ln>
                  <a:noFill/>
                </a:ln>
                <a:effectLst/>
                <a:uLnTx/>
                <a:uFillTx/>
                <a:latin typeface="Arial" charset="0"/>
                <a:ea typeface="+mn-ea"/>
                <a:cs typeface="Arial"/>
              </a:rPr>
              <a:t> L et al. Circ. Heart Fail. 2013; 6: 473-81.</a:t>
            </a:r>
            <a:endParaRPr kumimoji="0" lang="en-US" sz="900" i="0" u="none" strike="noStrike" kern="1200" cap="none" spc="0" normalizeH="0" baseline="0" noProof="0" dirty="0">
              <a:ln>
                <a:noFill/>
              </a:ln>
              <a:effectLst/>
              <a:uLnTx/>
              <a:uFillTx/>
              <a:latin typeface="Arial" charset="0"/>
              <a:ea typeface="+mn-ea"/>
              <a:cs typeface="Arial"/>
            </a:endParaRPr>
          </a:p>
        </p:txBody>
      </p:sp>
    </p:spTree>
    <p:extLst>
      <p:ext uri="{BB962C8B-B14F-4D97-AF65-F5344CB8AC3E}">
        <p14:creationId xmlns:p14="http://schemas.microsoft.com/office/powerpoint/2010/main" val="288470824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27584" y="1772816"/>
            <a:ext cx="6768752" cy="369332"/>
          </a:xfrm>
          <a:prstGeom prst="rect">
            <a:avLst/>
          </a:prstGeom>
          <a:noFill/>
        </p:spPr>
        <p:txBody>
          <a:bodyPr wrap="square" rtlCol="0">
            <a:spAutoFit/>
          </a:bodyPr>
          <a:lstStyle/>
          <a:p>
            <a:endParaRPr lang="en-US" b="0" dirty="0">
              <a:solidFill>
                <a:srgbClr val="000000"/>
              </a:solidFill>
              <a:latin typeface="Arial" panose="020B0604020202020204" pitchFamily="34" charset="0"/>
            </a:endParaRPr>
          </a:p>
        </p:txBody>
      </p:sp>
      <p:sp>
        <p:nvSpPr>
          <p:cNvPr id="5" name="Cím 3"/>
          <p:cNvSpPr txBox="1">
            <a:spLocks/>
          </p:cNvSpPr>
          <p:nvPr/>
        </p:nvSpPr>
        <p:spPr>
          <a:xfrm>
            <a:off x="701598" y="207602"/>
            <a:ext cx="8773733" cy="1325563"/>
          </a:xfrm>
          <a:prstGeom prst="rect">
            <a:avLst/>
          </a:prstGeom>
        </p:spPr>
        <p:txBody>
          <a:bodyPr>
            <a:normAutofit/>
          </a:bodyPr>
          <a:lstStyle>
            <a:lvl1pPr algn="ctr" rtl="0" eaLnBrk="1" fontAlgn="base" hangingPunct="1">
              <a:spcBef>
                <a:spcPct val="0"/>
              </a:spcBef>
              <a:spcAft>
                <a:spcPct val="0"/>
              </a:spcAft>
              <a:defRPr sz="4400" kern="12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anose="020B0604020202020204" pitchFamily="34" charset="0"/>
              </a:defRPr>
            </a:lvl2pPr>
            <a:lvl3pPr algn="ctr" rtl="0" eaLnBrk="1" fontAlgn="base" hangingPunct="1">
              <a:spcBef>
                <a:spcPct val="0"/>
              </a:spcBef>
              <a:spcAft>
                <a:spcPct val="0"/>
              </a:spcAft>
              <a:defRPr sz="4400">
                <a:solidFill>
                  <a:schemeClr val="tx2"/>
                </a:solidFill>
                <a:latin typeface="Arial" panose="020B0604020202020204" pitchFamily="34" charset="0"/>
              </a:defRPr>
            </a:lvl3pPr>
            <a:lvl4pPr algn="ctr" rtl="0" eaLnBrk="1" fontAlgn="base" hangingPunct="1">
              <a:spcBef>
                <a:spcPct val="0"/>
              </a:spcBef>
              <a:spcAft>
                <a:spcPct val="0"/>
              </a:spcAft>
              <a:defRPr sz="4400">
                <a:solidFill>
                  <a:schemeClr val="tx2"/>
                </a:solidFill>
                <a:latin typeface="Arial" panose="020B0604020202020204" pitchFamily="34" charset="0"/>
              </a:defRPr>
            </a:lvl4pPr>
            <a:lvl5pPr algn="ctr" rtl="0" eaLnBrk="1" fontAlgn="base" hangingPunct="1">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a:lstStyle>
          <a:p>
            <a:pPr algn="l"/>
            <a:r>
              <a:rPr lang="en-GB" sz="3600" dirty="0" smtClean="0">
                <a:solidFill>
                  <a:srgbClr val="264796"/>
                </a:solidFill>
              </a:rPr>
              <a:t>Background: </a:t>
            </a:r>
            <a:r>
              <a:rPr lang="en-GB" sz="3600" dirty="0" err="1" smtClean="0">
                <a:solidFill>
                  <a:srgbClr val="264796"/>
                </a:solidFill>
              </a:rPr>
              <a:t>BiV</a:t>
            </a:r>
            <a:r>
              <a:rPr lang="en-GB" sz="3600" dirty="0" smtClean="0">
                <a:solidFill>
                  <a:srgbClr val="264796"/>
                </a:solidFill>
              </a:rPr>
              <a:t> upgrade - RAFT trial</a:t>
            </a:r>
            <a:endParaRPr lang="en-GB" sz="3600" dirty="0">
              <a:solidFill>
                <a:srgbClr val="264796"/>
              </a:solidFill>
            </a:endParaRPr>
          </a:p>
        </p:txBody>
      </p:sp>
      <p:pic>
        <p:nvPicPr>
          <p:cNvPr id="8" name="Picture 7" descr="Screen Shot 2014-06-15 at 00.19.55.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6464" y="3165575"/>
            <a:ext cx="8603283" cy="974949"/>
          </a:xfrm>
          <a:prstGeom prst="rect">
            <a:avLst/>
          </a:prstGeom>
        </p:spPr>
      </p:pic>
      <p:pic>
        <p:nvPicPr>
          <p:cNvPr id="12" name="Picture 11" descr="Screen Shot 2014-06-15 at 00.31.56.png"/>
          <p:cNvPicPr>
            <a:picLocks noChangeAspect="1"/>
          </p:cNvPicPr>
          <p:nvPr/>
        </p:nvPicPr>
        <p:blipFill rotWithShape="1">
          <a:blip r:embed="rId3" cstate="print">
            <a:extLst>
              <a:ext uri="{28A0092B-C50C-407E-A947-70E740481C1C}">
                <a14:useLocalDpi xmlns:a14="http://schemas.microsoft.com/office/drawing/2010/main" val="0"/>
              </a:ext>
            </a:extLst>
          </a:blip>
          <a:srcRect b="52381"/>
          <a:stretch/>
        </p:blipFill>
        <p:spPr>
          <a:xfrm>
            <a:off x="507386" y="4689775"/>
            <a:ext cx="8612361" cy="756935"/>
          </a:xfrm>
          <a:prstGeom prst="rect">
            <a:avLst/>
          </a:prstGeom>
        </p:spPr>
      </p:pic>
      <p:sp>
        <p:nvSpPr>
          <p:cNvPr id="14" name="TextBox 13"/>
          <p:cNvSpPr txBox="1"/>
          <p:nvPr/>
        </p:nvSpPr>
        <p:spPr>
          <a:xfrm>
            <a:off x="1083450" y="1222193"/>
            <a:ext cx="8352928" cy="1015663"/>
          </a:xfrm>
          <a:prstGeom prst="rect">
            <a:avLst/>
          </a:prstGeom>
          <a:noFill/>
        </p:spPr>
        <p:txBody>
          <a:bodyPr wrap="square" rtlCol="0">
            <a:spAutoFit/>
          </a:bodyPr>
          <a:lstStyle/>
          <a:p>
            <a:pPr marL="342900" indent="-342900">
              <a:buFont typeface="Arial"/>
              <a:buChar char="•"/>
            </a:pPr>
            <a:r>
              <a:rPr lang="en-US" sz="2000" b="0" dirty="0" smtClean="0">
                <a:solidFill>
                  <a:srgbClr val="000000"/>
                </a:solidFill>
                <a:latin typeface="Arial" panose="020B0604020202020204" pitchFamily="34" charset="0"/>
              </a:rPr>
              <a:t>ICD (904 patients) vs. CRT-D (894 patients) – 96 cross-overs</a:t>
            </a:r>
            <a:endParaRPr lang="en-US" sz="2000" b="0" dirty="0">
              <a:solidFill>
                <a:srgbClr val="000000"/>
              </a:solidFill>
              <a:latin typeface="Arial" panose="020B0604020202020204" pitchFamily="34" charset="0"/>
            </a:endParaRPr>
          </a:p>
          <a:p>
            <a:pPr marL="342900" indent="-342900">
              <a:buFont typeface="Arial"/>
              <a:buChar char="•"/>
            </a:pPr>
            <a:r>
              <a:rPr lang="en-US" sz="2000" b="0" dirty="0" smtClean="0">
                <a:solidFill>
                  <a:srgbClr val="000000"/>
                </a:solidFill>
                <a:latin typeface="Arial" panose="020B0604020202020204" pitchFamily="34" charset="0"/>
              </a:rPr>
              <a:t>NYHA II-III. Class, EF≤ 30%, QRS&gt;120ms</a:t>
            </a:r>
          </a:p>
          <a:p>
            <a:pPr marL="342900" indent="-342900">
              <a:buFont typeface="Arial"/>
              <a:buChar char="•"/>
            </a:pPr>
            <a:r>
              <a:rPr lang="en-US" sz="2000" b="0" dirty="0" smtClean="0">
                <a:solidFill>
                  <a:srgbClr val="000000"/>
                </a:solidFill>
                <a:latin typeface="Arial" panose="020B0604020202020204" pitchFamily="34" charset="0"/>
              </a:rPr>
              <a:t>Primary endpoint: all-cause mortality or HF hospitalization</a:t>
            </a:r>
          </a:p>
        </p:txBody>
      </p:sp>
      <p:sp>
        <p:nvSpPr>
          <p:cNvPr id="15" name="TextBox 14"/>
          <p:cNvSpPr txBox="1"/>
          <p:nvPr/>
        </p:nvSpPr>
        <p:spPr>
          <a:xfrm>
            <a:off x="827584" y="2472571"/>
            <a:ext cx="8136904" cy="400110"/>
          </a:xfrm>
          <a:prstGeom prst="rect">
            <a:avLst/>
          </a:prstGeom>
          <a:noFill/>
        </p:spPr>
        <p:txBody>
          <a:bodyPr wrap="square" rtlCol="0">
            <a:spAutoFit/>
          </a:bodyPr>
          <a:lstStyle/>
          <a:p>
            <a:r>
              <a:rPr lang="en-US" sz="2000" dirty="0" smtClean="0">
                <a:solidFill>
                  <a:srgbClr val="000000"/>
                </a:solidFill>
                <a:latin typeface="Arial" panose="020B0604020202020204" pitchFamily="34" charset="0"/>
              </a:rPr>
              <a:t>No mortality or morbidity benefit was found in subgroup analysis</a:t>
            </a:r>
            <a:endParaRPr lang="en-US" sz="2000" dirty="0">
              <a:solidFill>
                <a:srgbClr val="000000"/>
              </a:solidFill>
              <a:latin typeface="Arial" panose="020B0604020202020204" pitchFamily="34" charset="0"/>
            </a:endParaRPr>
          </a:p>
        </p:txBody>
      </p:sp>
      <p:sp>
        <p:nvSpPr>
          <p:cNvPr id="16" name="TextBox 15"/>
          <p:cNvSpPr txBox="1"/>
          <p:nvPr/>
        </p:nvSpPr>
        <p:spPr>
          <a:xfrm>
            <a:off x="4896036" y="5772934"/>
            <a:ext cx="4464496" cy="523220"/>
          </a:xfrm>
          <a:prstGeom prst="rect">
            <a:avLst/>
          </a:prstGeom>
          <a:noFill/>
        </p:spPr>
        <p:txBody>
          <a:bodyPr wrap="square" rtlCol="0">
            <a:spAutoFit/>
          </a:bodyPr>
          <a:lstStyle/>
          <a:p>
            <a:r>
              <a:rPr lang="hu-HU" sz="1400" b="0" dirty="0" smtClean="0">
                <a:latin typeface="Arial" panose="020B0604020202020204" pitchFamily="34" charset="0"/>
              </a:rPr>
              <a:t>Tang </a:t>
            </a:r>
            <a:r>
              <a:rPr lang="hu-HU" sz="1400" b="0" dirty="0">
                <a:latin typeface="Arial" panose="020B0604020202020204" pitchFamily="34" charset="0"/>
              </a:rPr>
              <a:t>AS  et Al. N Engl J </a:t>
            </a:r>
            <a:r>
              <a:rPr lang="hu-HU" sz="1400" b="0" dirty="0" smtClean="0">
                <a:latin typeface="Arial" panose="020B0604020202020204" pitchFamily="34" charset="0"/>
              </a:rPr>
              <a:t>Med 2010;363</a:t>
            </a:r>
            <a:r>
              <a:rPr lang="hu-HU" sz="1400" b="0" dirty="0">
                <a:latin typeface="Arial" panose="020B0604020202020204" pitchFamily="34" charset="0"/>
              </a:rPr>
              <a:t>:2385-2395 </a:t>
            </a:r>
          </a:p>
          <a:p>
            <a:endParaRPr lang="en-US" sz="1400" b="0" dirty="0">
              <a:latin typeface="Arial" panose="020B0604020202020204" pitchFamily="34" charset="0"/>
            </a:endParaRPr>
          </a:p>
        </p:txBody>
      </p:sp>
    </p:spTree>
    <p:extLst>
      <p:ext uri="{BB962C8B-B14F-4D97-AF65-F5344CB8AC3E}">
        <p14:creationId xmlns:p14="http://schemas.microsoft.com/office/powerpoint/2010/main" val="70273854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5-07-19 at 21.55.3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9632" y="2958819"/>
            <a:ext cx="2199218" cy="733072"/>
          </a:xfrm>
          <a:prstGeom prst="rect">
            <a:avLst/>
          </a:prstGeom>
        </p:spPr>
      </p:pic>
      <p:pic>
        <p:nvPicPr>
          <p:cNvPr id="5" name="Picture 4" descr="Screen Shot 2015-07-19 at 21.55.29.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6694" y="4437112"/>
            <a:ext cx="8234707" cy="1560827"/>
          </a:xfrm>
          <a:prstGeom prst="rect">
            <a:avLst/>
          </a:prstGeom>
        </p:spPr>
      </p:pic>
      <p:sp>
        <p:nvSpPr>
          <p:cNvPr id="6" name="TextBox 5"/>
          <p:cNvSpPr txBox="1"/>
          <p:nvPr/>
        </p:nvSpPr>
        <p:spPr>
          <a:xfrm>
            <a:off x="3149599" y="3641740"/>
            <a:ext cx="4131734" cy="461665"/>
          </a:xfrm>
          <a:prstGeom prst="rect">
            <a:avLst/>
          </a:prstGeom>
          <a:noFill/>
        </p:spPr>
        <p:txBody>
          <a:bodyPr wrap="square" rtlCol="0">
            <a:spAutoFit/>
          </a:bodyPr>
          <a:lstStyle/>
          <a:p>
            <a:r>
              <a:rPr lang="en-US" sz="2400" dirty="0" smtClean="0">
                <a:solidFill>
                  <a:srgbClr val="000000"/>
                </a:solidFill>
                <a:latin typeface="Arial" panose="020B0604020202020204" pitchFamily="34" charset="0"/>
              </a:rPr>
              <a:t>AHA/ACC Guidelines</a:t>
            </a:r>
            <a:endParaRPr lang="en-US" sz="2400" dirty="0">
              <a:solidFill>
                <a:srgbClr val="000000"/>
              </a:solidFill>
              <a:latin typeface="Arial" panose="020B0604020202020204" pitchFamily="34" charset="0"/>
            </a:endParaRPr>
          </a:p>
        </p:txBody>
      </p:sp>
      <p:sp>
        <p:nvSpPr>
          <p:cNvPr id="7" name="Cím 3"/>
          <p:cNvSpPr txBox="1">
            <a:spLocks/>
          </p:cNvSpPr>
          <p:nvPr/>
        </p:nvSpPr>
        <p:spPr>
          <a:xfrm>
            <a:off x="1524000" y="101920"/>
            <a:ext cx="7620000" cy="1325563"/>
          </a:xfrm>
          <a:prstGeom prst="rect">
            <a:avLst/>
          </a:prstGeom>
        </p:spPr>
        <p:txBody>
          <a:bodyPr>
            <a:noAutofit/>
          </a:bodyPr>
          <a:lstStyle>
            <a:lvl1pPr algn="ctr" rtl="0" eaLnBrk="1" fontAlgn="base" hangingPunct="1">
              <a:spcBef>
                <a:spcPct val="0"/>
              </a:spcBef>
              <a:spcAft>
                <a:spcPct val="0"/>
              </a:spcAft>
              <a:defRPr sz="4400" kern="12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anose="020B0604020202020204" pitchFamily="34" charset="0"/>
              </a:defRPr>
            </a:lvl2pPr>
            <a:lvl3pPr algn="ctr" rtl="0" eaLnBrk="1" fontAlgn="base" hangingPunct="1">
              <a:spcBef>
                <a:spcPct val="0"/>
              </a:spcBef>
              <a:spcAft>
                <a:spcPct val="0"/>
              </a:spcAft>
              <a:defRPr sz="4400">
                <a:solidFill>
                  <a:schemeClr val="tx2"/>
                </a:solidFill>
                <a:latin typeface="Arial" panose="020B0604020202020204" pitchFamily="34" charset="0"/>
              </a:defRPr>
            </a:lvl3pPr>
            <a:lvl4pPr algn="ctr" rtl="0" eaLnBrk="1" fontAlgn="base" hangingPunct="1">
              <a:spcBef>
                <a:spcPct val="0"/>
              </a:spcBef>
              <a:spcAft>
                <a:spcPct val="0"/>
              </a:spcAft>
              <a:defRPr sz="4400">
                <a:solidFill>
                  <a:schemeClr val="tx2"/>
                </a:solidFill>
                <a:latin typeface="Arial" panose="020B0604020202020204" pitchFamily="34" charset="0"/>
              </a:defRPr>
            </a:lvl4pPr>
            <a:lvl5pPr algn="ctr" rtl="0" eaLnBrk="1" fontAlgn="base" hangingPunct="1">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a:lstStyle>
          <a:p>
            <a:pPr algn="l"/>
            <a:r>
              <a:rPr lang="hu-HU" sz="3600" b="0" dirty="0" smtClean="0">
                <a:solidFill>
                  <a:srgbClr val="264796"/>
                </a:solidFill>
              </a:rPr>
              <a:t>CRT Upgrade </a:t>
            </a:r>
            <a:r>
              <a:rPr lang="en-GB" sz="3600" b="0" dirty="0" smtClean="0">
                <a:solidFill>
                  <a:srgbClr val="264796"/>
                </a:solidFill>
              </a:rPr>
              <a:t>: </a:t>
            </a:r>
            <a:r>
              <a:rPr lang="hu-HU" sz="3600" b="0" dirty="0" smtClean="0">
                <a:solidFill>
                  <a:srgbClr val="264796"/>
                </a:solidFill>
              </a:rPr>
              <a:t>L</a:t>
            </a:r>
            <a:r>
              <a:rPr lang="en-GB" sz="3600" b="0" dirty="0" err="1" smtClean="0">
                <a:solidFill>
                  <a:srgbClr val="264796"/>
                </a:solidFill>
              </a:rPr>
              <a:t>ack</a:t>
            </a:r>
            <a:r>
              <a:rPr lang="en-GB" sz="3600" b="0" dirty="0" smtClean="0">
                <a:solidFill>
                  <a:srgbClr val="264796"/>
                </a:solidFill>
              </a:rPr>
              <a:t> of evidence</a:t>
            </a:r>
            <a:r>
              <a:rPr lang="hu-HU" sz="3600" b="0" dirty="0" smtClean="0">
                <a:solidFill>
                  <a:srgbClr val="264796"/>
                </a:solidFill>
              </a:rPr>
              <a:t>!</a:t>
            </a:r>
          </a:p>
          <a:p>
            <a:pPr algn="l"/>
            <a:endParaRPr lang="hu-HU" sz="1600" b="0" dirty="0" smtClean="0">
              <a:solidFill>
                <a:srgbClr val="000000"/>
              </a:solidFill>
            </a:endParaRPr>
          </a:p>
          <a:p>
            <a:pPr algn="l"/>
            <a:r>
              <a:rPr lang="hu-HU" sz="3600" b="0" dirty="0" err="1" smtClean="0">
                <a:solidFill>
                  <a:srgbClr val="000000"/>
                </a:solidFill>
              </a:rPr>
              <a:t>Class</a:t>
            </a:r>
            <a:r>
              <a:rPr lang="hu-HU" sz="3600" b="0" dirty="0" smtClean="0">
                <a:solidFill>
                  <a:srgbClr val="000000"/>
                </a:solidFill>
              </a:rPr>
              <a:t> </a:t>
            </a:r>
            <a:r>
              <a:rPr lang="hu-HU" sz="3600" b="0" dirty="0" err="1" smtClean="0">
                <a:solidFill>
                  <a:srgbClr val="000000"/>
                </a:solidFill>
              </a:rPr>
              <a:t>IIb</a:t>
            </a:r>
            <a:r>
              <a:rPr lang="hu-HU" sz="3600" b="0" dirty="0" smtClean="0">
                <a:solidFill>
                  <a:srgbClr val="000000"/>
                </a:solidFill>
              </a:rPr>
              <a:t> B      ESC </a:t>
            </a:r>
            <a:r>
              <a:rPr lang="hu-HU" sz="3600" b="0" dirty="0" err="1" smtClean="0">
                <a:solidFill>
                  <a:srgbClr val="000000"/>
                </a:solidFill>
              </a:rPr>
              <a:t>Guidelines</a:t>
            </a:r>
            <a:endParaRPr lang="hu-HU" sz="3600" b="0" dirty="0" smtClean="0">
              <a:solidFill>
                <a:srgbClr val="000000"/>
              </a:solidFill>
            </a:endParaRPr>
          </a:p>
          <a:p>
            <a:pPr algn="l"/>
            <a:endParaRPr lang="hu-HU" sz="3600" b="0" dirty="0">
              <a:solidFill>
                <a:srgbClr val="000000"/>
              </a:solidFill>
            </a:endParaRPr>
          </a:p>
          <a:p>
            <a:pPr algn="l"/>
            <a:endParaRPr lang="hu-HU" sz="3600" b="0" dirty="0" smtClean="0">
              <a:solidFill>
                <a:srgbClr val="000000"/>
              </a:solidFill>
            </a:endParaRPr>
          </a:p>
          <a:p>
            <a:pPr algn="l"/>
            <a:endParaRPr lang="hu-HU" sz="3600" b="0" dirty="0">
              <a:solidFill>
                <a:srgbClr val="000000"/>
              </a:solidFill>
            </a:endParaRPr>
          </a:p>
          <a:p>
            <a:pPr algn="l"/>
            <a:endParaRPr lang="hu-HU" sz="3600" b="0" dirty="0" smtClean="0">
              <a:solidFill>
                <a:srgbClr val="000000"/>
              </a:solidFill>
            </a:endParaRPr>
          </a:p>
          <a:p>
            <a:pPr algn="l"/>
            <a:endParaRPr lang="en-GB" sz="3600" b="0" dirty="0">
              <a:solidFill>
                <a:srgbClr val="000000"/>
              </a:solidFill>
            </a:endParaRPr>
          </a:p>
        </p:txBody>
      </p:sp>
      <p:cxnSp>
        <p:nvCxnSpPr>
          <p:cNvPr id="8" name="Straight Connector 7"/>
          <p:cNvCxnSpPr/>
          <p:nvPr/>
        </p:nvCxnSpPr>
        <p:spPr>
          <a:xfrm>
            <a:off x="5148064" y="5445224"/>
            <a:ext cx="2808312"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2" name="Ellipszis 1"/>
          <p:cNvSpPr/>
          <p:nvPr/>
        </p:nvSpPr>
        <p:spPr>
          <a:xfrm>
            <a:off x="457662" y="852180"/>
            <a:ext cx="8305337" cy="67903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pic>
        <p:nvPicPr>
          <p:cNvPr id="15" name="Picture 2" descr="Screen Shot 2017-05-06 at 00.59.54.png"/>
          <p:cNvPicPr>
            <a:picLocks noChangeAspect="1"/>
          </p:cNvPicPr>
          <p:nvPr/>
        </p:nvPicPr>
        <p:blipFill rotWithShape="1">
          <a:blip r:embed="rId4">
            <a:extLst>
              <a:ext uri="{28A0092B-C50C-407E-A947-70E740481C1C}">
                <a14:useLocalDpi xmlns:a14="http://schemas.microsoft.com/office/drawing/2010/main" val="0"/>
              </a:ext>
            </a:extLst>
          </a:blip>
          <a:srcRect l="3408" t="76521" r="10245" b="13467"/>
          <a:stretch/>
        </p:blipFill>
        <p:spPr>
          <a:xfrm>
            <a:off x="457662" y="1998248"/>
            <a:ext cx="8667288" cy="856996"/>
          </a:xfrm>
          <a:prstGeom prst="rect">
            <a:avLst/>
          </a:prstGeom>
        </p:spPr>
      </p:pic>
      <p:sp>
        <p:nvSpPr>
          <p:cNvPr id="11" name="Ellipszis 10"/>
          <p:cNvSpPr/>
          <p:nvPr/>
        </p:nvSpPr>
        <p:spPr>
          <a:xfrm>
            <a:off x="724130" y="3066452"/>
            <a:ext cx="7772400" cy="9906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Tree>
    <p:extLst>
      <p:ext uri="{BB962C8B-B14F-4D97-AF65-F5344CB8AC3E}">
        <p14:creationId xmlns:p14="http://schemas.microsoft.com/office/powerpoint/2010/main" val="4090372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a:xfrm>
            <a:off x="395536" y="3119438"/>
            <a:ext cx="8748464" cy="2387600"/>
          </a:xfrm>
        </p:spPr>
        <p:txBody>
          <a:bodyPr>
            <a:noAutofit/>
          </a:bodyPr>
          <a:lstStyle/>
          <a:p>
            <a:r>
              <a:rPr lang="hu-HU" sz="3600" b="1" dirty="0" err="1" smtClean="0"/>
              <a:t>BUDAPeST</a:t>
            </a:r>
            <a:r>
              <a:rPr lang="hu-HU" sz="3600" b="1" dirty="0" smtClean="0"/>
              <a:t> Upgrade CRT study</a:t>
            </a:r>
            <a:r>
              <a:rPr lang="hu-HU" sz="1600" dirty="0" smtClean="0"/>
              <a:t/>
            </a:r>
            <a:br>
              <a:rPr lang="hu-HU" sz="1600" dirty="0" smtClean="0"/>
            </a:br>
            <a:r>
              <a:rPr lang="hu-HU" sz="2000" dirty="0" smtClean="0"/>
              <a:t/>
            </a:r>
            <a:br>
              <a:rPr lang="hu-HU" sz="2000" dirty="0" smtClean="0"/>
            </a:br>
            <a:r>
              <a:rPr lang="en-US" sz="1600" dirty="0"/>
              <a:t>EFFECT OF </a:t>
            </a:r>
            <a:r>
              <a:rPr lang="en-US" sz="1600" b="1" dirty="0"/>
              <a:t>BIVENTRICULAR UPGRADE </a:t>
            </a:r>
            <a:r>
              <a:rPr lang="en-US" sz="1600" dirty="0"/>
              <a:t>ON LEFT VENTRICULAR REVERSE</a:t>
            </a:r>
            <a:r>
              <a:rPr lang="hu-HU" sz="1600" dirty="0"/>
              <a:t> </a:t>
            </a:r>
            <a:r>
              <a:rPr lang="en-US" sz="1600" dirty="0" smtClean="0"/>
              <a:t>REMODELING AND CLINICAL OUTCOMES IN PATIENTS WITH LEFT</a:t>
            </a:r>
            <a:r>
              <a:rPr lang="hu-HU" sz="1600" dirty="0" smtClean="0"/>
              <a:t> </a:t>
            </a:r>
            <a:r>
              <a:rPr lang="en-US" sz="1600" dirty="0" smtClean="0"/>
              <a:t>VENTRICULAR DYSFUNCTION AND INTERMITTENT OR PERMANENT</a:t>
            </a:r>
            <a:r>
              <a:rPr lang="hu-HU" sz="1600" dirty="0" smtClean="0"/>
              <a:t> </a:t>
            </a:r>
            <a:r>
              <a:rPr lang="en-US" sz="1600" dirty="0" smtClean="0"/>
              <a:t>APICAL/SEPTAL RIGHT VENTRICULAR PACING</a:t>
            </a:r>
            <a:r>
              <a:rPr lang="hu-HU" sz="3200" dirty="0" smtClean="0"/>
              <a:t/>
            </a:r>
            <a:br>
              <a:rPr lang="hu-HU" sz="3200" dirty="0" smtClean="0"/>
            </a:br>
            <a:r>
              <a:rPr lang="hu-HU" sz="2000" b="1" dirty="0" err="1" smtClean="0"/>
              <a:t>First</a:t>
            </a:r>
            <a:r>
              <a:rPr lang="en-US" sz="2000" b="1" dirty="0" smtClean="0"/>
              <a:t> </a:t>
            </a:r>
            <a:r>
              <a:rPr lang="en-US" sz="2000" b="1" dirty="0"/>
              <a:t>international, multicenter, randomized, controlled </a:t>
            </a:r>
            <a:r>
              <a:rPr lang="en-US" sz="2000" b="1" dirty="0" smtClean="0"/>
              <a:t>trial for upgrade</a:t>
            </a:r>
            <a:endParaRPr lang="hu-HU" sz="2000" b="1" dirty="0"/>
          </a:p>
        </p:txBody>
      </p:sp>
      <p:sp>
        <p:nvSpPr>
          <p:cNvPr id="3" name="Alcím 2"/>
          <p:cNvSpPr>
            <a:spLocks noGrp="1"/>
          </p:cNvSpPr>
          <p:nvPr>
            <p:ph type="subTitle" idx="1"/>
          </p:nvPr>
        </p:nvSpPr>
        <p:spPr>
          <a:xfrm>
            <a:off x="539552" y="5373216"/>
            <a:ext cx="9296401" cy="1655762"/>
          </a:xfrm>
        </p:spPr>
        <p:txBody>
          <a:bodyPr>
            <a:noAutofit/>
          </a:bodyPr>
          <a:lstStyle/>
          <a:p>
            <a:pPr algn="l">
              <a:lnSpc>
                <a:spcPct val="70000"/>
              </a:lnSpc>
            </a:pPr>
            <a:r>
              <a:rPr lang="hu-HU" sz="1800" b="1" dirty="0" smtClean="0">
                <a:solidFill>
                  <a:schemeClr val="tx1"/>
                </a:solidFill>
              </a:rPr>
              <a:t>Principal Investigator: Prof. Bela Merkely</a:t>
            </a:r>
            <a:r>
              <a:rPr lang="hu-HU" sz="1800" b="1" dirty="0">
                <a:solidFill>
                  <a:schemeClr val="tx1"/>
                </a:solidFill>
              </a:rPr>
              <a:t> </a:t>
            </a:r>
            <a:r>
              <a:rPr lang="hu-HU" sz="1800" b="1" dirty="0" smtClean="0">
                <a:solidFill>
                  <a:schemeClr val="tx1"/>
                </a:solidFill>
              </a:rPr>
              <a:t>MD, PhD, DSc, </a:t>
            </a:r>
            <a:r>
              <a:rPr lang="hu-HU" sz="1800" b="1" dirty="0" err="1" smtClean="0">
                <a:solidFill>
                  <a:schemeClr val="tx1"/>
                </a:solidFill>
              </a:rPr>
              <a:t>MSc</a:t>
            </a:r>
            <a:endParaRPr lang="hu-HU" sz="1800" b="1" dirty="0" smtClean="0">
              <a:solidFill>
                <a:schemeClr val="tx1"/>
              </a:solidFill>
            </a:endParaRPr>
          </a:p>
          <a:p>
            <a:pPr algn="just"/>
            <a:r>
              <a:rPr lang="hu-HU" sz="1800" dirty="0" err="1" smtClean="0">
                <a:solidFill>
                  <a:srgbClr val="000000"/>
                </a:solidFill>
              </a:rPr>
              <a:t>Primary</a:t>
            </a:r>
            <a:r>
              <a:rPr lang="hu-HU" sz="1800" dirty="0" smtClean="0">
                <a:solidFill>
                  <a:srgbClr val="000000"/>
                </a:solidFill>
              </a:rPr>
              <a:t> </a:t>
            </a:r>
            <a:r>
              <a:rPr lang="hu-HU" sz="1800" dirty="0" err="1" smtClean="0">
                <a:solidFill>
                  <a:srgbClr val="000000"/>
                </a:solidFill>
              </a:rPr>
              <a:t>endpoint</a:t>
            </a:r>
            <a:r>
              <a:rPr lang="hu-HU" sz="1800" dirty="0" smtClean="0">
                <a:solidFill>
                  <a:srgbClr val="000000"/>
                </a:solidFill>
              </a:rPr>
              <a:t>: </a:t>
            </a:r>
            <a:r>
              <a:rPr lang="en-US" sz="1800" dirty="0" smtClean="0">
                <a:solidFill>
                  <a:srgbClr val="000000"/>
                </a:solidFill>
              </a:rPr>
              <a:t>Echocardiographic </a:t>
            </a:r>
            <a:r>
              <a:rPr lang="en-US" sz="1800" dirty="0">
                <a:solidFill>
                  <a:srgbClr val="000000"/>
                </a:solidFill>
              </a:rPr>
              <a:t>response </a:t>
            </a:r>
            <a:r>
              <a:rPr lang="en-US" sz="1800" dirty="0"/>
              <a:t>at </a:t>
            </a:r>
            <a:r>
              <a:rPr lang="hu-HU" sz="1800" dirty="0" smtClean="0"/>
              <a:t>12</a:t>
            </a:r>
            <a:r>
              <a:rPr lang="hu-HU" sz="1800" dirty="0"/>
              <a:t> </a:t>
            </a:r>
            <a:r>
              <a:rPr lang="hu-HU" sz="1800" dirty="0" smtClean="0"/>
              <a:t>M</a:t>
            </a:r>
            <a:r>
              <a:rPr lang="en-US" sz="1800" dirty="0" smtClean="0"/>
              <a:t> </a:t>
            </a:r>
            <a:r>
              <a:rPr lang="en-US" sz="1800" dirty="0"/>
              <a:t>or </a:t>
            </a:r>
            <a:r>
              <a:rPr lang="en-US" sz="1800" dirty="0">
                <a:solidFill>
                  <a:srgbClr val="000000"/>
                </a:solidFill>
              </a:rPr>
              <a:t>HF event or </a:t>
            </a:r>
            <a:r>
              <a:rPr lang="en-US" sz="1800" dirty="0" smtClean="0">
                <a:solidFill>
                  <a:srgbClr val="000000"/>
                </a:solidFill>
              </a:rPr>
              <a:t>death</a:t>
            </a:r>
            <a:endParaRPr lang="en-US" sz="1800" dirty="0">
              <a:solidFill>
                <a:srgbClr val="000000"/>
              </a:solidFill>
            </a:endParaRPr>
          </a:p>
          <a:p>
            <a:pPr algn="just"/>
            <a:endParaRPr lang="en-US" sz="1800" b="1" dirty="0">
              <a:solidFill>
                <a:srgbClr val="000000"/>
              </a:solidFill>
            </a:endParaRPr>
          </a:p>
          <a:p>
            <a:pPr algn="l">
              <a:lnSpc>
                <a:spcPct val="70000"/>
              </a:lnSpc>
            </a:pPr>
            <a:endParaRPr lang="hu-HU" sz="1800" b="1" dirty="0" smtClean="0"/>
          </a:p>
        </p:txBody>
      </p:sp>
      <p:pic>
        <p:nvPicPr>
          <p:cNvPr id="4" name="Picture 3" descr="Screen Shot 2015-05-25 at 21.13.49.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1600" y="1052736"/>
            <a:ext cx="7634638" cy="2154808"/>
          </a:xfrm>
          <a:prstGeom prst="rect">
            <a:avLst/>
          </a:prstGeom>
        </p:spPr>
      </p:pic>
      <p:sp>
        <p:nvSpPr>
          <p:cNvPr id="5" name="Szövegdoboz 4"/>
          <p:cNvSpPr txBox="1"/>
          <p:nvPr/>
        </p:nvSpPr>
        <p:spPr>
          <a:xfrm>
            <a:off x="3620656" y="116632"/>
            <a:ext cx="2605650" cy="646331"/>
          </a:xfrm>
          <a:prstGeom prst="rect">
            <a:avLst/>
          </a:prstGeom>
          <a:noFill/>
        </p:spPr>
        <p:txBody>
          <a:bodyPr wrap="none" rtlCol="0">
            <a:spAutoFit/>
          </a:bodyPr>
          <a:lstStyle/>
          <a:p>
            <a:r>
              <a:rPr lang="hu-HU" sz="3600" dirty="0" smtClean="0">
                <a:solidFill>
                  <a:srgbClr val="264796"/>
                </a:solidFill>
              </a:rPr>
              <a:t>CRT Upgrade</a:t>
            </a:r>
            <a:endParaRPr lang="hu-HU" sz="3600" dirty="0">
              <a:solidFill>
                <a:srgbClr val="264796"/>
              </a:solidFill>
            </a:endParaRPr>
          </a:p>
        </p:txBody>
      </p:sp>
    </p:spTree>
    <p:extLst>
      <p:ext uri="{BB962C8B-B14F-4D97-AF65-F5344CB8AC3E}">
        <p14:creationId xmlns:p14="http://schemas.microsoft.com/office/powerpoint/2010/main" val="424392559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67544" y="17585"/>
            <a:ext cx="8915400" cy="1143000"/>
          </a:xfrm>
        </p:spPr>
        <p:txBody>
          <a:bodyPr/>
          <a:lstStyle/>
          <a:p>
            <a:pPr algn="l"/>
            <a:r>
              <a:rPr lang="hu-HU" dirty="0" smtClean="0"/>
              <a:t>Scope of </a:t>
            </a:r>
            <a:r>
              <a:rPr lang="hu-HU" dirty="0" err="1" smtClean="0"/>
              <a:t>the</a:t>
            </a:r>
            <a:r>
              <a:rPr lang="hu-HU" dirty="0" smtClean="0"/>
              <a:t> Budapest </a:t>
            </a:r>
            <a:r>
              <a:rPr lang="hu-HU" dirty="0" err="1" smtClean="0"/>
              <a:t>CRT-study</a:t>
            </a:r>
            <a:endParaRPr lang="hu-HU" dirty="0"/>
          </a:p>
        </p:txBody>
      </p:sp>
      <p:sp>
        <p:nvSpPr>
          <p:cNvPr id="3" name="Tartalom helye 2"/>
          <p:cNvSpPr>
            <a:spLocks noGrp="1"/>
          </p:cNvSpPr>
          <p:nvPr>
            <p:ph idx="1"/>
          </p:nvPr>
        </p:nvSpPr>
        <p:spPr>
          <a:xfrm>
            <a:off x="683568" y="980728"/>
            <a:ext cx="8280920" cy="4231035"/>
          </a:xfrm>
        </p:spPr>
        <p:txBody>
          <a:bodyPr>
            <a:noAutofit/>
          </a:bodyPr>
          <a:lstStyle/>
          <a:p>
            <a:pPr marL="0" indent="0">
              <a:buNone/>
            </a:pPr>
            <a:endParaRPr lang="hu-HU" sz="1800" dirty="0"/>
          </a:p>
          <a:p>
            <a:pPr marL="0" indent="0" algn="just">
              <a:buNone/>
            </a:pPr>
            <a:r>
              <a:rPr lang="en-US" sz="2000" b="1" dirty="0" smtClean="0"/>
              <a:t>To investigate </a:t>
            </a:r>
            <a:r>
              <a:rPr lang="en-US" sz="2000" b="1" dirty="0"/>
              <a:t>the </a:t>
            </a:r>
            <a:r>
              <a:rPr lang="en-US" sz="2000" b="1" dirty="0" smtClean="0"/>
              <a:t>clinical effects </a:t>
            </a:r>
            <a:r>
              <a:rPr lang="en-US" sz="2000" b="1" dirty="0"/>
              <a:t>of </a:t>
            </a:r>
            <a:r>
              <a:rPr lang="en-US" sz="2000" b="1" dirty="0" smtClean="0"/>
              <a:t>upgrade from chronic RV pacing to </a:t>
            </a:r>
            <a:r>
              <a:rPr lang="en-US" sz="2000" b="1" dirty="0"/>
              <a:t>a CRT-D </a:t>
            </a:r>
            <a:r>
              <a:rPr lang="en-US" sz="2000" b="1" dirty="0" smtClean="0"/>
              <a:t>device</a:t>
            </a:r>
            <a:r>
              <a:rPr lang="hu-HU" sz="2000" b="1" dirty="0"/>
              <a:t> </a:t>
            </a:r>
            <a:r>
              <a:rPr lang="en-US" sz="1800" dirty="0" smtClean="0"/>
              <a:t>compared </a:t>
            </a:r>
            <a:r>
              <a:rPr lang="en-US" sz="1800" dirty="0"/>
              <a:t>to continued therapy with a</a:t>
            </a:r>
            <a:r>
              <a:rPr lang="hu-HU" sz="1800" dirty="0"/>
              <a:t> </a:t>
            </a:r>
            <a:r>
              <a:rPr lang="en-US" sz="1800" dirty="0"/>
              <a:t>single or dual </a:t>
            </a:r>
            <a:r>
              <a:rPr lang="en-US" sz="1800" dirty="0" err="1" smtClean="0"/>
              <a:t>chambe</a:t>
            </a:r>
            <a:r>
              <a:rPr lang="hu-HU" sz="1800" dirty="0" smtClean="0"/>
              <a:t>r </a:t>
            </a:r>
            <a:r>
              <a:rPr lang="en-US" sz="1800" dirty="0"/>
              <a:t>ICD</a:t>
            </a:r>
            <a:endParaRPr lang="hu-HU" sz="1800" dirty="0"/>
          </a:p>
          <a:p>
            <a:pPr marL="0" indent="0" algn="just">
              <a:buNone/>
            </a:pPr>
            <a:r>
              <a:rPr lang="en-US" sz="1800" dirty="0" smtClean="0"/>
              <a:t> </a:t>
            </a:r>
            <a:endParaRPr lang="hu-HU" sz="1800" dirty="0" smtClean="0"/>
          </a:p>
          <a:p>
            <a:pPr marL="0" indent="0" algn="just">
              <a:buNone/>
            </a:pPr>
            <a:r>
              <a:rPr lang="en-US" sz="2000" b="1" dirty="0" smtClean="0">
                <a:solidFill>
                  <a:srgbClr val="000000"/>
                </a:solidFill>
              </a:rPr>
              <a:t>Echocardiographic </a:t>
            </a:r>
            <a:r>
              <a:rPr lang="en-US" sz="2000" b="1" dirty="0">
                <a:solidFill>
                  <a:srgbClr val="000000"/>
                </a:solidFill>
              </a:rPr>
              <a:t>response </a:t>
            </a:r>
            <a:r>
              <a:rPr lang="en-US" sz="2000" dirty="0"/>
              <a:t>at </a:t>
            </a:r>
            <a:r>
              <a:rPr lang="hu-HU" sz="2000" dirty="0" smtClean="0"/>
              <a:t>12</a:t>
            </a:r>
            <a:r>
              <a:rPr lang="en-US" sz="2000" dirty="0" smtClean="0"/>
              <a:t>-month or </a:t>
            </a:r>
            <a:r>
              <a:rPr lang="en-US" sz="2000" b="1" dirty="0" smtClean="0">
                <a:solidFill>
                  <a:srgbClr val="000000"/>
                </a:solidFill>
              </a:rPr>
              <a:t>HF event </a:t>
            </a:r>
            <a:r>
              <a:rPr lang="en-US" sz="2000" b="1" dirty="0">
                <a:solidFill>
                  <a:srgbClr val="000000"/>
                </a:solidFill>
              </a:rPr>
              <a:t>or death </a:t>
            </a:r>
            <a:r>
              <a:rPr lang="en-US" sz="2000" b="1" dirty="0" smtClean="0">
                <a:solidFill>
                  <a:srgbClr val="000000"/>
                </a:solidFill>
              </a:rPr>
              <a:t>are investigated as endpoints</a:t>
            </a:r>
          </a:p>
          <a:p>
            <a:pPr marL="0" indent="0" algn="just">
              <a:buNone/>
            </a:pPr>
            <a:endParaRPr lang="en-US" sz="2000" b="1" dirty="0">
              <a:solidFill>
                <a:srgbClr val="000000"/>
              </a:solidFill>
            </a:endParaRPr>
          </a:p>
          <a:p>
            <a:pPr marL="0" indent="0" algn="just">
              <a:buNone/>
            </a:pPr>
            <a:r>
              <a:rPr lang="en-US" sz="2000" b="1" dirty="0" smtClean="0">
                <a:solidFill>
                  <a:srgbClr val="000000"/>
                </a:solidFill>
              </a:rPr>
              <a:t>In the following patient population:</a:t>
            </a:r>
            <a:endParaRPr lang="hu-HU" sz="1800" dirty="0"/>
          </a:p>
          <a:p>
            <a:pPr algn="just"/>
            <a:r>
              <a:rPr lang="en-US" sz="1800" dirty="0"/>
              <a:t>left ventricular dysfunction (</a:t>
            </a:r>
            <a:r>
              <a:rPr lang="en-US" sz="1800" dirty="0" smtClean="0"/>
              <a:t>LVEF≤</a:t>
            </a:r>
            <a:r>
              <a:rPr lang="en-US" sz="1800" dirty="0"/>
              <a:t>35%), </a:t>
            </a:r>
            <a:endParaRPr lang="hu-HU" sz="1800" dirty="0" smtClean="0"/>
          </a:p>
          <a:p>
            <a:pPr algn="just"/>
            <a:r>
              <a:rPr lang="en-US" sz="1800" dirty="0" smtClean="0"/>
              <a:t>symptomatic </a:t>
            </a:r>
            <a:r>
              <a:rPr lang="en-US" sz="1800" dirty="0"/>
              <a:t>heart failure (NYHA II, III, IV-a), </a:t>
            </a:r>
            <a:endParaRPr lang="hu-HU" sz="1800" dirty="0"/>
          </a:p>
          <a:p>
            <a:r>
              <a:rPr lang="en-US" sz="1800" dirty="0" smtClean="0"/>
              <a:t>intermittent </a:t>
            </a:r>
            <a:r>
              <a:rPr lang="en-US" sz="1800" dirty="0"/>
              <a:t>or permanent right </a:t>
            </a:r>
            <a:r>
              <a:rPr lang="en-US" sz="1800" dirty="0" smtClean="0"/>
              <a:t>ventricular </a:t>
            </a:r>
            <a:r>
              <a:rPr lang="en-US" sz="1800" dirty="0"/>
              <a:t>pacing </a:t>
            </a:r>
            <a:r>
              <a:rPr lang="hu-HU" sz="1800" dirty="0" smtClean="0"/>
              <a:t/>
            </a:r>
            <a:br>
              <a:rPr lang="hu-HU" sz="1800" dirty="0" smtClean="0"/>
            </a:br>
            <a:r>
              <a:rPr lang="en-US" sz="1800" dirty="0" smtClean="0"/>
              <a:t>with </a:t>
            </a:r>
            <a:r>
              <a:rPr lang="en-US" sz="1800" dirty="0"/>
              <a:t>paced QRS complex ≥ 150 </a:t>
            </a:r>
            <a:r>
              <a:rPr lang="en-US" sz="1800" dirty="0" err="1"/>
              <a:t>ms</a:t>
            </a:r>
            <a:r>
              <a:rPr lang="en-US" sz="1800" dirty="0"/>
              <a:t> </a:t>
            </a:r>
            <a:r>
              <a:rPr lang="hu-HU" sz="1800" dirty="0" smtClean="0"/>
              <a:t> (20-100%)</a:t>
            </a:r>
          </a:p>
        </p:txBody>
      </p:sp>
      <p:sp>
        <p:nvSpPr>
          <p:cNvPr id="4" name="Téglalap 3"/>
          <p:cNvSpPr/>
          <p:nvPr/>
        </p:nvSpPr>
        <p:spPr>
          <a:xfrm>
            <a:off x="755576" y="5157192"/>
            <a:ext cx="8388424" cy="923330"/>
          </a:xfrm>
          <a:prstGeom prst="rect">
            <a:avLst/>
          </a:prstGeom>
        </p:spPr>
        <p:txBody>
          <a:bodyPr wrap="square">
            <a:spAutoFit/>
          </a:bodyPr>
          <a:lstStyle/>
          <a:p>
            <a:r>
              <a:rPr lang="hu-HU" dirty="0" smtClean="0"/>
              <a:t>International</a:t>
            </a:r>
            <a:r>
              <a:rPr lang="hu-HU" dirty="0"/>
              <a:t>, </a:t>
            </a:r>
            <a:r>
              <a:rPr lang="hu-HU" dirty="0" err="1"/>
              <a:t>multicenter</a:t>
            </a:r>
            <a:r>
              <a:rPr lang="hu-HU" dirty="0"/>
              <a:t>, </a:t>
            </a:r>
            <a:r>
              <a:rPr lang="hu-HU" dirty="0" err="1"/>
              <a:t>randomized</a:t>
            </a:r>
            <a:r>
              <a:rPr lang="hu-HU" dirty="0"/>
              <a:t>, </a:t>
            </a:r>
            <a:r>
              <a:rPr lang="hu-HU" dirty="0" err="1"/>
              <a:t>controlled</a:t>
            </a:r>
            <a:r>
              <a:rPr lang="hu-HU" dirty="0"/>
              <a:t> </a:t>
            </a:r>
            <a:r>
              <a:rPr lang="hu-HU" dirty="0" err="1"/>
              <a:t>trial</a:t>
            </a:r>
            <a:endParaRPr lang="hu-HU" dirty="0"/>
          </a:p>
          <a:p>
            <a:r>
              <a:rPr lang="hu-HU" dirty="0" smtClean="0"/>
              <a:t>30 </a:t>
            </a:r>
            <a:r>
              <a:rPr lang="hu-HU" dirty="0" err="1"/>
              <a:t>centers</a:t>
            </a:r>
            <a:r>
              <a:rPr lang="hu-HU" dirty="0"/>
              <a:t> </a:t>
            </a:r>
            <a:r>
              <a:rPr lang="hu-HU" dirty="0" err="1"/>
              <a:t>from</a:t>
            </a:r>
            <a:r>
              <a:rPr lang="hu-HU" dirty="0"/>
              <a:t> </a:t>
            </a:r>
            <a:r>
              <a:rPr lang="hu-HU" dirty="0" smtClean="0"/>
              <a:t>Europe and Israel </a:t>
            </a:r>
          </a:p>
          <a:p>
            <a:r>
              <a:rPr lang="hu-HU" dirty="0" err="1" smtClean="0"/>
              <a:t>Randomization</a:t>
            </a:r>
            <a:r>
              <a:rPr lang="hu-HU" dirty="0" smtClean="0"/>
              <a:t> </a:t>
            </a:r>
            <a:r>
              <a:rPr lang="hu-HU" dirty="0"/>
              <a:t>- CRT-D : ICD = </a:t>
            </a:r>
            <a:r>
              <a:rPr lang="hu-HU" dirty="0" smtClean="0"/>
              <a:t>3:2,sample </a:t>
            </a:r>
            <a:r>
              <a:rPr lang="hu-HU" dirty="0" err="1"/>
              <a:t>size</a:t>
            </a:r>
            <a:r>
              <a:rPr lang="hu-HU" dirty="0"/>
              <a:t>: 360</a:t>
            </a:r>
          </a:p>
        </p:txBody>
      </p:sp>
    </p:spTree>
    <p:extLst>
      <p:ext uri="{BB962C8B-B14F-4D97-AF65-F5344CB8AC3E}">
        <p14:creationId xmlns:p14="http://schemas.microsoft.com/office/powerpoint/2010/main" val="188026324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a:extLst>
              <a:ext uri="{FF2B5EF4-FFF2-40B4-BE49-F238E27FC236}">
                <a16:creationId xmlns:a16="http://schemas.microsoft.com/office/drawing/2014/main" xmlns="" id="{00000000-0008-0000-0000-000002000000}"/>
              </a:ext>
            </a:extLst>
          </p:cNvPr>
          <p:cNvGraphicFramePr>
            <a:graphicFrameLocks/>
          </p:cNvGraphicFramePr>
          <p:nvPr>
            <p:extLst/>
          </p:nvPr>
        </p:nvGraphicFramePr>
        <p:xfrm>
          <a:off x="251520" y="968754"/>
          <a:ext cx="8604448" cy="5067672"/>
        </p:xfrm>
        <a:graphic>
          <a:graphicData uri="http://schemas.openxmlformats.org/drawingml/2006/chart">
            <c:chart xmlns:c="http://schemas.openxmlformats.org/drawingml/2006/chart" xmlns:r="http://schemas.openxmlformats.org/officeDocument/2006/relationships" r:id="rId2"/>
          </a:graphicData>
        </a:graphic>
      </p:graphicFrame>
      <p:sp>
        <p:nvSpPr>
          <p:cNvPr id="7" name="Téglalap 6"/>
          <p:cNvSpPr/>
          <p:nvPr/>
        </p:nvSpPr>
        <p:spPr>
          <a:xfrm>
            <a:off x="575048" y="44624"/>
            <a:ext cx="8568952" cy="923330"/>
          </a:xfrm>
          <a:prstGeom prst="rect">
            <a:avLst/>
          </a:prstGeom>
        </p:spPr>
        <p:txBody>
          <a:bodyPr wrap="square">
            <a:spAutoFit/>
          </a:bodyPr>
          <a:lstStyle/>
          <a:p>
            <a:pPr algn="ctr"/>
            <a:r>
              <a:rPr lang="hu-HU" sz="1600" b="1" dirty="0" err="1">
                <a:solidFill>
                  <a:srgbClr val="000000"/>
                </a:solidFill>
                <a:latin typeface="arial" panose="020B0604020202020204" pitchFamily="34" charset="0"/>
              </a:rPr>
              <a:t>Rationale</a:t>
            </a:r>
            <a:r>
              <a:rPr lang="hu-HU" sz="1600" b="1" dirty="0">
                <a:solidFill>
                  <a:srgbClr val="000000"/>
                </a:solidFill>
                <a:latin typeface="arial" panose="020B0604020202020204" pitchFamily="34" charset="0"/>
              </a:rPr>
              <a:t> and design of </a:t>
            </a:r>
            <a:r>
              <a:rPr lang="hu-HU" sz="1600" b="1" dirty="0" err="1">
                <a:solidFill>
                  <a:srgbClr val="000000"/>
                </a:solidFill>
                <a:latin typeface="arial" panose="020B0604020202020204" pitchFamily="34" charset="0"/>
              </a:rPr>
              <a:t>the</a:t>
            </a:r>
            <a:r>
              <a:rPr lang="hu-HU" sz="1600" b="1" dirty="0">
                <a:solidFill>
                  <a:srgbClr val="000000"/>
                </a:solidFill>
                <a:latin typeface="arial" panose="020B0604020202020204" pitchFamily="34" charset="0"/>
              </a:rPr>
              <a:t> BUDAPEST-CRT Upgrade </a:t>
            </a:r>
            <a:r>
              <a:rPr lang="hu-HU" sz="1600" b="1" dirty="0" err="1">
                <a:solidFill>
                  <a:srgbClr val="000000"/>
                </a:solidFill>
                <a:latin typeface="arial" panose="020B0604020202020204" pitchFamily="34" charset="0"/>
              </a:rPr>
              <a:t>Study</a:t>
            </a:r>
            <a:r>
              <a:rPr lang="hu-HU" sz="1600" b="1" dirty="0">
                <a:solidFill>
                  <a:srgbClr val="000000"/>
                </a:solidFill>
                <a:latin typeface="arial" panose="020B0604020202020204" pitchFamily="34" charset="0"/>
              </a:rPr>
              <a:t>: a </a:t>
            </a:r>
            <a:r>
              <a:rPr lang="hu-HU" sz="1600" b="1" dirty="0" err="1">
                <a:solidFill>
                  <a:srgbClr val="000000"/>
                </a:solidFill>
                <a:latin typeface="arial" panose="020B0604020202020204" pitchFamily="34" charset="0"/>
              </a:rPr>
              <a:t>prospective</a:t>
            </a:r>
            <a:r>
              <a:rPr lang="hu-HU" sz="1600" b="1" dirty="0">
                <a:solidFill>
                  <a:srgbClr val="000000"/>
                </a:solidFill>
                <a:latin typeface="arial" panose="020B0604020202020204" pitchFamily="34" charset="0"/>
              </a:rPr>
              <a:t>, </a:t>
            </a:r>
            <a:r>
              <a:rPr lang="hu-HU" sz="1600" b="1" dirty="0" err="1">
                <a:solidFill>
                  <a:srgbClr val="000000"/>
                </a:solidFill>
                <a:latin typeface="arial" panose="020B0604020202020204" pitchFamily="34" charset="0"/>
              </a:rPr>
              <a:t>randomized</a:t>
            </a:r>
            <a:r>
              <a:rPr lang="hu-HU" sz="1600" b="1" dirty="0">
                <a:solidFill>
                  <a:srgbClr val="000000"/>
                </a:solidFill>
                <a:latin typeface="arial" panose="020B0604020202020204" pitchFamily="34" charset="0"/>
              </a:rPr>
              <a:t>, multicentre </a:t>
            </a:r>
            <a:r>
              <a:rPr lang="hu-HU" sz="1600" b="1" dirty="0" err="1">
                <a:solidFill>
                  <a:srgbClr val="000000"/>
                </a:solidFill>
                <a:latin typeface="arial" panose="020B0604020202020204" pitchFamily="34" charset="0"/>
              </a:rPr>
              <a:t>clinical</a:t>
            </a:r>
            <a:r>
              <a:rPr lang="hu-HU" sz="1600" b="1" dirty="0">
                <a:solidFill>
                  <a:srgbClr val="000000"/>
                </a:solidFill>
                <a:latin typeface="arial" panose="020B0604020202020204" pitchFamily="34" charset="0"/>
              </a:rPr>
              <a:t> </a:t>
            </a:r>
            <a:r>
              <a:rPr lang="hu-HU" sz="1600" b="1" dirty="0" err="1" smtClean="0">
                <a:solidFill>
                  <a:srgbClr val="000000"/>
                </a:solidFill>
                <a:latin typeface="arial" panose="020B0604020202020204" pitchFamily="34" charset="0"/>
              </a:rPr>
              <a:t>trial</a:t>
            </a:r>
            <a:endParaRPr lang="hu-HU" sz="1600" b="1" dirty="0" smtClean="0">
              <a:solidFill>
                <a:srgbClr val="000000"/>
              </a:solidFill>
              <a:latin typeface="arial" panose="020B0604020202020204" pitchFamily="34" charset="0"/>
            </a:endParaRPr>
          </a:p>
          <a:p>
            <a:pPr algn="ctr"/>
            <a:r>
              <a:rPr lang="hu-HU" sz="1100" u="sng" dirty="0" err="1" smtClean="0">
                <a:solidFill>
                  <a:srgbClr val="660066"/>
                </a:solidFill>
                <a:latin typeface="arial" panose="020B0604020202020204" pitchFamily="34" charset="0"/>
                <a:hlinkClick r:id="rId3"/>
              </a:rPr>
              <a:t>Merkely</a:t>
            </a:r>
            <a:r>
              <a:rPr lang="hu-HU" sz="1100" u="sng" dirty="0" smtClean="0">
                <a:solidFill>
                  <a:srgbClr val="660066"/>
                </a:solidFill>
                <a:latin typeface="arial" panose="020B0604020202020204" pitchFamily="34" charset="0"/>
                <a:hlinkClick r:id="rId3"/>
              </a:rPr>
              <a:t> </a:t>
            </a:r>
            <a:r>
              <a:rPr lang="hu-HU" sz="1100" u="sng" dirty="0">
                <a:solidFill>
                  <a:srgbClr val="660066"/>
                </a:solidFill>
                <a:latin typeface="arial" panose="020B0604020202020204" pitchFamily="34" charset="0"/>
                <a:hlinkClick r:id="rId3"/>
              </a:rPr>
              <a:t>B</a:t>
            </a:r>
            <a:r>
              <a:rPr lang="hu-HU" sz="1100" baseline="30000" dirty="0">
                <a:solidFill>
                  <a:srgbClr val="000000"/>
                </a:solidFill>
                <a:latin typeface="arial" panose="020B0604020202020204" pitchFamily="34" charset="0"/>
              </a:rPr>
              <a:t>1</a:t>
            </a:r>
            <a:r>
              <a:rPr lang="hu-HU" sz="1100" dirty="0">
                <a:solidFill>
                  <a:srgbClr val="000000"/>
                </a:solidFill>
                <a:latin typeface="arial" panose="020B0604020202020204" pitchFamily="34" charset="0"/>
              </a:rPr>
              <a:t>, </a:t>
            </a:r>
            <a:r>
              <a:rPr lang="hu-HU" sz="1100" u="sng" dirty="0">
                <a:solidFill>
                  <a:srgbClr val="660066"/>
                </a:solidFill>
                <a:latin typeface="arial" panose="020B0604020202020204" pitchFamily="34" charset="0"/>
                <a:hlinkClick r:id="rId4"/>
              </a:rPr>
              <a:t>Kosztin A</a:t>
            </a:r>
            <a:r>
              <a:rPr lang="hu-HU" sz="1100" baseline="30000" dirty="0">
                <a:solidFill>
                  <a:srgbClr val="000000"/>
                </a:solidFill>
                <a:latin typeface="arial" panose="020B0604020202020204" pitchFamily="34" charset="0"/>
              </a:rPr>
              <a:t>1</a:t>
            </a:r>
            <a:r>
              <a:rPr lang="hu-HU" sz="1100" dirty="0">
                <a:solidFill>
                  <a:srgbClr val="000000"/>
                </a:solidFill>
                <a:latin typeface="arial" panose="020B0604020202020204" pitchFamily="34" charset="0"/>
              </a:rPr>
              <a:t>, </a:t>
            </a:r>
            <a:r>
              <a:rPr lang="hu-HU" sz="1100" u="sng" dirty="0" err="1">
                <a:solidFill>
                  <a:srgbClr val="660066"/>
                </a:solidFill>
                <a:latin typeface="arial" panose="020B0604020202020204" pitchFamily="34" charset="0"/>
                <a:hlinkClick r:id="rId5"/>
              </a:rPr>
              <a:t>Roka</a:t>
            </a:r>
            <a:r>
              <a:rPr lang="hu-HU" sz="1100" u="sng" dirty="0">
                <a:solidFill>
                  <a:srgbClr val="660066"/>
                </a:solidFill>
                <a:latin typeface="arial" panose="020B0604020202020204" pitchFamily="34" charset="0"/>
                <a:hlinkClick r:id="rId5"/>
              </a:rPr>
              <a:t> A</a:t>
            </a:r>
            <a:r>
              <a:rPr lang="hu-HU" sz="1100" baseline="30000" dirty="0">
                <a:solidFill>
                  <a:srgbClr val="000000"/>
                </a:solidFill>
                <a:latin typeface="arial" panose="020B0604020202020204" pitchFamily="34" charset="0"/>
              </a:rPr>
              <a:t>1</a:t>
            </a:r>
            <a:r>
              <a:rPr lang="hu-HU" sz="1100" dirty="0">
                <a:solidFill>
                  <a:srgbClr val="000000"/>
                </a:solidFill>
                <a:latin typeface="arial" panose="020B0604020202020204" pitchFamily="34" charset="0"/>
              </a:rPr>
              <a:t>, </a:t>
            </a:r>
            <a:r>
              <a:rPr lang="hu-HU" sz="1100" u="sng" dirty="0">
                <a:solidFill>
                  <a:srgbClr val="660066"/>
                </a:solidFill>
                <a:latin typeface="arial" panose="020B0604020202020204" pitchFamily="34" charset="0"/>
                <a:hlinkClick r:id="rId6"/>
              </a:rPr>
              <a:t>Geller L</a:t>
            </a:r>
            <a:r>
              <a:rPr lang="hu-HU" sz="1100" baseline="30000" dirty="0">
                <a:solidFill>
                  <a:srgbClr val="000000"/>
                </a:solidFill>
                <a:latin typeface="arial" panose="020B0604020202020204" pitchFamily="34" charset="0"/>
              </a:rPr>
              <a:t>1</a:t>
            </a:r>
            <a:r>
              <a:rPr lang="hu-HU" sz="1100" dirty="0">
                <a:solidFill>
                  <a:srgbClr val="000000"/>
                </a:solidFill>
                <a:latin typeface="arial" panose="020B0604020202020204" pitchFamily="34" charset="0"/>
              </a:rPr>
              <a:t>, </a:t>
            </a:r>
            <a:r>
              <a:rPr lang="hu-HU" sz="1100" u="sng" dirty="0">
                <a:solidFill>
                  <a:srgbClr val="660066"/>
                </a:solidFill>
                <a:latin typeface="arial" panose="020B0604020202020204" pitchFamily="34" charset="0"/>
                <a:hlinkClick r:id="rId7"/>
              </a:rPr>
              <a:t>Zima E</a:t>
            </a:r>
            <a:r>
              <a:rPr lang="hu-HU" sz="1100" baseline="30000" dirty="0">
                <a:solidFill>
                  <a:srgbClr val="000000"/>
                </a:solidFill>
                <a:latin typeface="arial" panose="020B0604020202020204" pitchFamily="34" charset="0"/>
              </a:rPr>
              <a:t>1</a:t>
            </a:r>
            <a:r>
              <a:rPr lang="hu-HU" sz="1100" dirty="0">
                <a:solidFill>
                  <a:srgbClr val="000000"/>
                </a:solidFill>
                <a:latin typeface="arial" panose="020B0604020202020204" pitchFamily="34" charset="0"/>
              </a:rPr>
              <a:t>, </a:t>
            </a:r>
            <a:r>
              <a:rPr lang="hu-HU" sz="1100" u="sng" dirty="0" err="1">
                <a:solidFill>
                  <a:srgbClr val="660066"/>
                </a:solidFill>
                <a:latin typeface="arial" panose="020B0604020202020204" pitchFamily="34" charset="0"/>
                <a:hlinkClick r:id="rId8"/>
              </a:rPr>
              <a:t>Kovacs</a:t>
            </a:r>
            <a:r>
              <a:rPr lang="hu-HU" sz="1100" u="sng" dirty="0">
                <a:solidFill>
                  <a:srgbClr val="660066"/>
                </a:solidFill>
                <a:latin typeface="arial" panose="020B0604020202020204" pitchFamily="34" charset="0"/>
                <a:hlinkClick r:id="rId8"/>
              </a:rPr>
              <a:t> A</a:t>
            </a:r>
            <a:r>
              <a:rPr lang="hu-HU" sz="1100" baseline="30000" dirty="0">
                <a:solidFill>
                  <a:srgbClr val="000000"/>
                </a:solidFill>
                <a:latin typeface="arial" panose="020B0604020202020204" pitchFamily="34" charset="0"/>
              </a:rPr>
              <a:t>1</a:t>
            </a:r>
            <a:r>
              <a:rPr lang="hu-HU" sz="1100" dirty="0">
                <a:solidFill>
                  <a:srgbClr val="000000"/>
                </a:solidFill>
                <a:latin typeface="arial" panose="020B0604020202020204" pitchFamily="34" charset="0"/>
              </a:rPr>
              <a:t>, </a:t>
            </a:r>
            <a:r>
              <a:rPr lang="hu-HU" sz="1100" u="sng" dirty="0">
                <a:solidFill>
                  <a:srgbClr val="660066"/>
                </a:solidFill>
                <a:latin typeface="arial" panose="020B0604020202020204" pitchFamily="34" charset="0"/>
                <a:hlinkClick r:id="rId9"/>
              </a:rPr>
              <a:t>Boros AM</a:t>
            </a:r>
            <a:r>
              <a:rPr lang="hu-HU" sz="1100" baseline="30000" dirty="0">
                <a:solidFill>
                  <a:srgbClr val="000000"/>
                </a:solidFill>
                <a:latin typeface="arial" panose="020B0604020202020204" pitchFamily="34" charset="0"/>
              </a:rPr>
              <a:t>1</a:t>
            </a:r>
            <a:r>
              <a:rPr lang="hu-HU" sz="1100" dirty="0">
                <a:solidFill>
                  <a:srgbClr val="000000"/>
                </a:solidFill>
                <a:latin typeface="arial" panose="020B0604020202020204" pitchFamily="34" charset="0"/>
              </a:rPr>
              <a:t>, </a:t>
            </a:r>
            <a:r>
              <a:rPr lang="hu-HU" sz="1100" u="sng" dirty="0">
                <a:solidFill>
                  <a:srgbClr val="660066"/>
                </a:solidFill>
                <a:latin typeface="arial" panose="020B0604020202020204" pitchFamily="34" charset="0"/>
                <a:hlinkClick r:id="rId10"/>
              </a:rPr>
              <a:t>Klein H</a:t>
            </a:r>
            <a:r>
              <a:rPr lang="hu-HU" sz="1100" baseline="30000" dirty="0">
                <a:solidFill>
                  <a:srgbClr val="000000"/>
                </a:solidFill>
                <a:latin typeface="arial" panose="020B0604020202020204" pitchFamily="34" charset="0"/>
              </a:rPr>
              <a:t>2</a:t>
            </a:r>
            <a:r>
              <a:rPr lang="hu-HU" sz="1100" dirty="0">
                <a:solidFill>
                  <a:srgbClr val="000000"/>
                </a:solidFill>
                <a:latin typeface="arial" panose="020B0604020202020204" pitchFamily="34" charset="0"/>
              </a:rPr>
              <a:t>, </a:t>
            </a:r>
            <a:r>
              <a:rPr lang="hu-HU" sz="1100" u="sng" dirty="0" err="1">
                <a:solidFill>
                  <a:srgbClr val="660066"/>
                </a:solidFill>
                <a:latin typeface="arial" panose="020B0604020202020204" pitchFamily="34" charset="0"/>
                <a:hlinkClick r:id="rId11"/>
              </a:rPr>
              <a:t>Wranicz</a:t>
            </a:r>
            <a:r>
              <a:rPr lang="hu-HU" sz="1100" u="sng" dirty="0">
                <a:solidFill>
                  <a:srgbClr val="660066"/>
                </a:solidFill>
                <a:latin typeface="arial" panose="020B0604020202020204" pitchFamily="34" charset="0"/>
                <a:hlinkClick r:id="rId11"/>
              </a:rPr>
              <a:t> JK</a:t>
            </a:r>
            <a:r>
              <a:rPr lang="hu-HU" sz="1100" baseline="30000" dirty="0">
                <a:solidFill>
                  <a:srgbClr val="000000"/>
                </a:solidFill>
                <a:latin typeface="arial" panose="020B0604020202020204" pitchFamily="34" charset="0"/>
              </a:rPr>
              <a:t>3</a:t>
            </a:r>
            <a:r>
              <a:rPr lang="hu-HU" sz="1100" dirty="0">
                <a:solidFill>
                  <a:srgbClr val="000000"/>
                </a:solidFill>
                <a:latin typeface="arial" panose="020B0604020202020204" pitchFamily="34" charset="0"/>
              </a:rPr>
              <a:t>, </a:t>
            </a:r>
            <a:r>
              <a:rPr lang="hu-HU" sz="1100" u="sng" dirty="0" err="1">
                <a:solidFill>
                  <a:srgbClr val="660066"/>
                </a:solidFill>
                <a:latin typeface="arial" panose="020B0604020202020204" pitchFamily="34" charset="0"/>
                <a:hlinkClick r:id="rId12"/>
              </a:rPr>
              <a:t>Hindricks</a:t>
            </a:r>
            <a:r>
              <a:rPr lang="hu-HU" sz="1100" u="sng" dirty="0">
                <a:solidFill>
                  <a:srgbClr val="660066"/>
                </a:solidFill>
                <a:latin typeface="arial" panose="020B0604020202020204" pitchFamily="34" charset="0"/>
                <a:hlinkClick r:id="rId12"/>
              </a:rPr>
              <a:t> G</a:t>
            </a:r>
            <a:r>
              <a:rPr lang="hu-HU" sz="1100" baseline="30000" dirty="0">
                <a:solidFill>
                  <a:srgbClr val="000000"/>
                </a:solidFill>
                <a:latin typeface="arial" panose="020B0604020202020204" pitchFamily="34" charset="0"/>
              </a:rPr>
              <a:t>4</a:t>
            </a:r>
            <a:r>
              <a:rPr lang="hu-HU" sz="1100" dirty="0">
                <a:solidFill>
                  <a:srgbClr val="000000"/>
                </a:solidFill>
                <a:latin typeface="arial" panose="020B0604020202020204" pitchFamily="34" charset="0"/>
              </a:rPr>
              <a:t>, </a:t>
            </a:r>
            <a:r>
              <a:rPr lang="hu-HU" sz="1100" u="sng" dirty="0" err="1">
                <a:solidFill>
                  <a:srgbClr val="660066"/>
                </a:solidFill>
                <a:latin typeface="arial" panose="020B0604020202020204" pitchFamily="34" charset="0"/>
                <a:hlinkClick r:id="rId13"/>
              </a:rPr>
              <a:t>Clemens</a:t>
            </a:r>
            <a:r>
              <a:rPr lang="hu-HU" sz="1100" u="sng" dirty="0">
                <a:solidFill>
                  <a:srgbClr val="660066"/>
                </a:solidFill>
                <a:latin typeface="arial" panose="020B0604020202020204" pitchFamily="34" charset="0"/>
                <a:hlinkClick r:id="rId13"/>
              </a:rPr>
              <a:t> M</a:t>
            </a:r>
            <a:r>
              <a:rPr lang="hu-HU" sz="1100" baseline="30000" dirty="0">
                <a:solidFill>
                  <a:srgbClr val="000000"/>
                </a:solidFill>
                <a:latin typeface="arial" panose="020B0604020202020204" pitchFamily="34" charset="0"/>
              </a:rPr>
              <a:t>5</a:t>
            </a:r>
            <a:r>
              <a:rPr lang="hu-HU" sz="1100" dirty="0">
                <a:solidFill>
                  <a:srgbClr val="000000"/>
                </a:solidFill>
                <a:latin typeface="arial" panose="020B0604020202020204" pitchFamily="34" charset="0"/>
              </a:rPr>
              <a:t>, </a:t>
            </a:r>
            <a:r>
              <a:rPr lang="hu-HU" sz="1100" u="sng" dirty="0" err="1">
                <a:solidFill>
                  <a:srgbClr val="660066"/>
                </a:solidFill>
                <a:latin typeface="arial" panose="020B0604020202020204" pitchFamily="34" charset="0"/>
                <a:hlinkClick r:id="rId14"/>
              </a:rPr>
              <a:t>Duray</a:t>
            </a:r>
            <a:r>
              <a:rPr lang="hu-HU" sz="1100" u="sng" dirty="0">
                <a:solidFill>
                  <a:srgbClr val="660066"/>
                </a:solidFill>
                <a:latin typeface="arial" panose="020B0604020202020204" pitchFamily="34" charset="0"/>
                <a:hlinkClick r:id="rId14"/>
              </a:rPr>
              <a:t> GZ</a:t>
            </a:r>
            <a:r>
              <a:rPr lang="hu-HU" sz="1100" baseline="30000" dirty="0">
                <a:solidFill>
                  <a:srgbClr val="000000"/>
                </a:solidFill>
                <a:latin typeface="arial" panose="020B0604020202020204" pitchFamily="34" charset="0"/>
              </a:rPr>
              <a:t>6</a:t>
            </a:r>
            <a:r>
              <a:rPr lang="hu-HU" sz="1100" dirty="0">
                <a:solidFill>
                  <a:srgbClr val="000000"/>
                </a:solidFill>
                <a:latin typeface="arial" panose="020B0604020202020204" pitchFamily="34" charset="0"/>
              </a:rPr>
              <a:t>, </a:t>
            </a:r>
            <a:r>
              <a:rPr lang="hu-HU" sz="1100" u="sng" dirty="0">
                <a:solidFill>
                  <a:srgbClr val="660066"/>
                </a:solidFill>
                <a:latin typeface="arial" panose="020B0604020202020204" pitchFamily="34" charset="0"/>
                <a:hlinkClick r:id="rId15"/>
              </a:rPr>
              <a:t>Moss AJ</a:t>
            </a:r>
            <a:r>
              <a:rPr lang="hu-HU" sz="1100" baseline="30000" dirty="0">
                <a:solidFill>
                  <a:srgbClr val="000000"/>
                </a:solidFill>
                <a:latin typeface="arial" panose="020B0604020202020204" pitchFamily="34" charset="0"/>
              </a:rPr>
              <a:t>2</a:t>
            </a:r>
            <a:r>
              <a:rPr lang="hu-HU" sz="1100" dirty="0">
                <a:solidFill>
                  <a:srgbClr val="000000"/>
                </a:solidFill>
                <a:latin typeface="arial" panose="020B0604020202020204" pitchFamily="34" charset="0"/>
              </a:rPr>
              <a:t>, </a:t>
            </a:r>
            <a:r>
              <a:rPr lang="hu-HU" sz="1100" u="sng" dirty="0" err="1">
                <a:solidFill>
                  <a:srgbClr val="660066"/>
                </a:solidFill>
                <a:latin typeface="arial" panose="020B0604020202020204" pitchFamily="34" charset="0"/>
                <a:hlinkClick r:id="rId16"/>
              </a:rPr>
              <a:t>Goldenberg</a:t>
            </a:r>
            <a:r>
              <a:rPr lang="hu-HU" sz="1100" u="sng" dirty="0">
                <a:solidFill>
                  <a:srgbClr val="660066"/>
                </a:solidFill>
                <a:latin typeface="arial" panose="020B0604020202020204" pitchFamily="34" charset="0"/>
                <a:hlinkClick r:id="rId16"/>
              </a:rPr>
              <a:t> I</a:t>
            </a:r>
            <a:r>
              <a:rPr lang="hu-HU" sz="1100" baseline="30000" dirty="0">
                <a:solidFill>
                  <a:srgbClr val="000000"/>
                </a:solidFill>
                <a:latin typeface="arial" panose="020B0604020202020204" pitchFamily="34" charset="0"/>
              </a:rPr>
              <a:t>2,7</a:t>
            </a:r>
            <a:r>
              <a:rPr lang="hu-HU" sz="1100" dirty="0">
                <a:solidFill>
                  <a:srgbClr val="000000"/>
                </a:solidFill>
                <a:latin typeface="arial" panose="020B0604020202020204" pitchFamily="34" charset="0"/>
              </a:rPr>
              <a:t>, </a:t>
            </a:r>
            <a:r>
              <a:rPr lang="hu-HU" sz="1100" u="sng" dirty="0" err="1">
                <a:solidFill>
                  <a:srgbClr val="660066"/>
                </a:solidFill>
                <a:latin typeface="arial" panose="020B0604020202020204" pitchFamily="34" charset="0"/>
                <a:hlinkClick r:id="rId17"/>
              </a:rPr>
              <a:t>Kutyifa</a:t>
            </a:r>
            <a:r>
              <a:rPr lang="hu-HU" sz="1100" u="sng" dirty="0">
                <a:solidFill>
                  <a:srgbClr val="660066"/>
                </a:solidFill>
                <a:latin typeface="arial" panose="020B0604020202020204" pitchFamily="34" charset="0"/>
                <a:hlinkClick r:id="rId17"/>
              </a:rPr>
              <a:t> V</a:t>
            </a:r>
            <a:r>
              <a:rPr lang="hu-HU" sz="1100" baseline="30000" dirty="0">
                <a:solidFill>
                  <a:srgbClr val="000000"/>
                </a:solidFill>
                <a:latin typeface="arial" panose="020B0604020202020204" pitchFamily="34" charset="0"/>
              </a:rPr>
              <a:t>1,2</a:t>
            </a:r>
            <a:r>
              <a:rPr lang="hu-HU" sz="1100" dirty="0">
                <a:solidFill>
                  <a:srgbClr val="000000"/>
                </a:solidFill>
                <a:latin typeface="arial" panose="020B0604020202020204" pitchFamily="34" charset="0"/>
              </a:rPr>
              <a:t>.</a:t>
            </a:r>
            <a:endParaRPr lang="hu-HU" sz="1100" b="0" i="0" dirty="0">
              <a:solidFill>
                <a:srgbClr val="000000"/>
              </a:solidFill>
              <a:effectLst/>
              <a:latin typeface="arial" panose="020B0604020202020204" pitchFamily="34" charset="0"/>
            </a:endParaRPr>
          </a:p>
        </p:txBody>
      </p:sp>
      <p:pic>
        <p:nvPicPr>
          <p:cNvPr id="1028" name="Picture 4" descr="Képtalálat a következőre: „european society of cardiology”"/>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575048" y="81433"/>
            <a:ext cx="445889" cy="4458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494234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6" name="Content Placeholder 1"/>
          <p:cNvSpPr>
            <a:spLocks noGrp="1"/>
          </p:cNvSpPr>
          <p:nvPr>
            <p:ph idx="4294967295"/>
          </p:nvPr>
        </p:nvSpPr>
        <p:spPr>
          <a:xfrm>
            <a:off x="457200" y="1447800"/>
            <a:ext cx="8229600" cy="4525963"/>
          </a:xfrm>
        </p:spPr>
        <p:txBody>
          <a:bodyPr/>
          <a:lstStyle/>
          <a:p>
            <a:pPr marL="365125" indent="-255588"/>
            <a:r>
              <a:rPr lang="en-US" altLang="hu-HU" sz="2800"/>
              <a:t>Up to one-third of patients do not respond to cardiac resynchronization therapy</a:t>
            </a:r>
          </a:p>
          <a:p>
            <a:pPr marL="365125" indent="-255588"/>
            <a:endParaRPr lang="en-US" altLang="hu-HU" sz="2800"/>
          </a:p>
        </p:txBody>
      </p:sp>
      <p:sp>
        <p:nvSpPr>
          <p:cNvPr id="3" name="Title 2"/>
          <p:cNvSpPr>
            <a:spLocks noGrp="1"/>
          </p:cNvSpPr>
          <p:nvPr>
            <p:ph type="title" idx="4294967295"/>
          </p:nvPr>
        </p:nvSpPr>
        <p:spPr>
          <a:xfrm>
            <a:off x="600869" y="98425"/>
            <a:ext cx="8229600" cy="1143000"/>
          </a:xfrm>
          <a:noFill/>
        </p:spPr>
        <p:txBody>
          <a:bodyPr rtlCol="0">
            <a:normAutofit fontScale="90000"/>
            <a:scene3d>
              <a:camera prst="orthographicFront"/>
              <a:lightRig rig="soft" dir="t"/>
            </a:scene3d>
            <a:sp3d prstMaterial="softEdge">
              <a:bevelT w="25400" h="25400"/>
            </a:sp3d>
          </a:bodyPr>
          <a:lstStyle/>
          <a:p>
            <a:pPr algn="l">
              <a:defRPr/>
            </a:pPr>
            <a:r>
              <a:rPr lang="en-US" sz="4100" b="1" kern="1200" dirty="0">
                <a:latin typeface="+mj-lt"/>
                <a:ea typeface="+mj-ea"/>
                <a:cs typeface="+mj-cs"/>
              </a:rPr>
              <a:t>Still, the biggest problem is non-response to CRT…</a:t>
            </a:r>
          </a:p>
        </p:txBody>
      </p:sp>
      <p:sp>
        <p:nvSpPr>
          <p:cNvPr id="303108" name="Slide Number Placeholder 3"/>
          <p:cNvSpPr txBox="1">
            <a:spLocks noGrp="1"/>
          </p:cNvSpPr>
          <p:nvPr/>
        </p:nvSpPr>
        <p:spPr bwMode="auto">
          <a:xfrm>
            <a:off x="8647113" y="6408738"/>
            <a:ext cx="366712"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36976657-5B94-4912-8A6B-C26E0EBB2327}" type="slidenum">
              <a:rPr kumimoji="0" lang="en-US" altLang="hu-HU" sz="1000" b="1" i="0" u="none" strike="noStrike" kern="1200" cap="none" spc="0" normalizeH="0" baseline="0" noProof="0">
                <a:ln>
                  <a:noFill/>
                </a:ln>
                <a:solidFill>
                  <a:srgbClr val="000000"/>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45</a:t>
            </a:fld>
            <a:endParaRPr kumimoji="0" lang="en-US" altLang="hu-HU" sz="1000" b="1" i="0" u="none" strike="noStrike" kern="1200" cap="none" spc="0" normalizeH="0" baseline="0" noProof="0">
              <a:ln>
                <a:noFill/>
              </a:ln>
              <a:solidFill>
                <a:srgbClr val="000000"/>
              </a:solidFill>
              <a:effectLst/>
              <a:uLnTx/>
              <a:uFillTx/>
              <a:latin typeface="Arial" charset="0"/>
              <a:ea typeface="+mn-ea"/>
              <a:cs typeface="Arial" charset="0"/>
            </a:endParaRPr>
          </a:p>
        </p:txBody>
      </p:sp>
      <p:sp>
        <p:nvSpPr>
          <p:cNvPr id="5" name="TextBox 4"/>
          <p:cNvSpPr txBox="1"/>
          <p:nvPr/>
        </p:nvSpPr>
        <p:spPr>
          <a:xfrm>
            <a:off x="5292080" y="5677267"/>
            <a:ext cx="3025775" cy="276225"/>
          </a:xfrm>
          <a:prstGeom prst="rect">
            <a:avLst/>
          </a:prstGeom>
          <a:noFill/>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err="1">
                <a:ln>
                  <a:noFill/>
                </a:ln>
                <a:solidFill>
                  <a:srgbClr val="000000"/>
                </a:solidFill>
                <a:effectLst/>
                <a:uLnTx/>
                <a:uFillTx/>
                <a:latin typeface="Arial"/>
                <a:ea typeface="+mn-ea"/>
                <a:cs typeface="Arial"/>
              </a:rPr>
              <a:t>Mullens</a:t>
            </a:r>
            <a:r>
              <a:rPr kumimoji="0" lang="en-US" sz="1200" b="1" i="0" u="none" strike="noStrike" kern="1200" cap="none" spc="0" normalizeH="0" baseline="0" noProof="0" dirty="0">
                <a:ln>
                  <a:noFill/>
                </a:ln>
                <a:solidFill>
                  <a:srgbClr val="000000"/>
                </a:solidFill>
                <a:effectLst/>
                <a:uLnTx/>
                <a:uFillTx/>
                <a:latin typeface="Arial"/>
                <a:ea typeface="+mn-ea"/>
                <a:cs typeface="Arial"/>
              </a:rPr>
              <a:t> et al, JACC 2009; 53:765-73</a:t>
            </a:r>
          </a:p>
        </p:txBody>
      </p:sp>
      <p:sp>
        <p:nvSpPr>
          <p:cNvPr id="6" name="Rounded Rectangle 5"/>
          <p:cNvSpPr/>
          <p:nvPr/>
        </p:nvSpPr>
        <p:spPr>
          <a:xfrm>
            <a:off x="4855029" y="3175000"/>
            <a:ext cx="3048000" cy="990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Arial"/>
                <a:ea typeface="+mn-ea"/>
                <a:cs typeface="Arial"/>
              </a:rPr>
              <a:t>Patient </a:t>
            </a:r>
            <a:r>
              <a:rPr kumimoji="0" lang="en-US" sz="1800" b="1" i="0" u="none" strike="noStrike" kern="1200" cap="none" spc="0" normalizeH="0" baseline="0" noProof="0" dirty="0" smtClean="0">
                <a:ln>
                  <a:noFill/>
                </a:ln>
                <a:solidFill>
                  <a:srgbClr val="FFFFFF"/>
                </a:solidFill>
                <a:effectLst/>
                <a:uLnTx/>
                <a:uFillTx/>
                <a:latin typeface="Arial"/>
                <a:ea typeface="+mn-ea"/>
                <a:cs typeface="Arial"/>
              </a:rPr>
              <a:t>selection</a:t>
            </a:r>
            <a:r>
              <a:rPr kumimoji="0" lang="hu-HU" sz="1800" b="1" i="0" u="none" strike="noStrike" kern="1200" cap="none" spc="0" normalizeH="0" baseline="0" noProof="0" dirty="0" smtClean="0">
                <a:ln>
                  <a:noFill/>
                </a:ln>
                <a:solidFill>
                  <a:srgbClr val="FFFFFF"/>
                </a:solidFill>
                <a:effectLst/>
                <a:uLnTx/>
                <a:uFillTx/>
                <a:latin typeface="Arial"/>
                <a:ea typeface="+mn-ea"/>
                <a:cs typeface="Arial"/>
              </a:rPr>
              <a:t> / LBBB</a:t>
            </a:r>
            <a:endParaRPr kumimoji="0" lang="en-US" sz="1800" b="1" i="0" u="none" strike="noStrike" kern="1200" cap="none" spc="0" normalizeH="0" baseline="0" noProof="0" dirty="0">
              <a:ln>
                <a:noFill/>
              </a:ln>
              <a:solidFill>
                <a:srgbClr val="FFFFFF"/>
              </a:solidFill>
              <a:effectLst/>
              <a:uLnTx/>
              <a:uFillTx/>
              <a:latin typeface="Arial"/>
              <a:ea typeface="+mn-ea"/>
              <a:cs typeface="Arial"/>
            </a:endParaRPr>
          </a:p>
        </p:txBody>
      </p:sp>
      <p:sp>
        <p:nvSpPr>
          <p:cNvPr id="7" name="Rounded Rectangle 6"/>
          <p:cNvSpPr/>
          <p:nvPr/>
        </p:nvSpPr>
        <p:spPr>
          <a:xfrm>
            <a:off x="4876800" y="4343400"/>
            <a:ext cx="3048000" cy="990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hu-HU" sz="1800" b="1" i="0" u="none" strike="noStrike" kern="1200" cap="none" spc="0" normalizeH="0" baseline="0" noProof="0" dirty="0" smtClean="0">
                <a:ln>
                  <a:noFill/>
                </a:ln>
                <a:solidFill>
                  <a:srgbClr val="002060"/>
                </a:solidFill>
                <a:effectLst/>
                <a:uLnTx/>
                <a:uFillTx/>
                <a:latin typeface="Arial"/>
                <a:ea typeface="+mn-ea"/>
                <a:cs typeface="Arial"/>
              </a:rPr>
              <a:t>Lead</a:t>
            </a:r>
            <a:r>
              <a:rPr kumimoji="0" lang="en-US" sz="1800" b="1" i="0" u="none" strike="noStrike" kern="1200" cap="none" spc="0" normalizeH="0" baseline="0" noProof="0" dirty="0" smtClean="0">
                <a:ln>
                  <a:noFill/>
                </a:ln>
                <a:solidFill>
                  <a:srgbClr val="002060"/>
                </a:solidFill>
                <a:effectLst/>
                <a:uLnTx/>
                <a:uFillTx/>
                <a:latin typeface="Arial"/>
                <a:ea typeface="+mn-ea"/>
                <a:cs typeface="Arial"/>
              </a:rPr>
              <a:t> implantation</a:t>
            </a:r>
            <a:endParaRPr kumimoji="0" lang="en-US" sz="1800" b="1" i="0" u="none" strike="noStrike" kern="1200" cap="none" spc="0" normalizeH="0" baseline="0" noProof="0" dirty="0">
              <a:ln>
                <a:noFill/>
              </a:ln>
              <a:solidFill>
                <a:srgbClr val="002060"/>
              </a:solidFill>
              <a:effectLst/>
              <a:uLnTx/>
              <a:uFillTx/>
              <a:latin typeface="Arial"/>
              <a:ea typeface="+mn-ea"/>
              <a:cs typeface="Arial"/>
            </a:endParaRPr>
          </a:p>
        </p:txBody>
      </p:sp>
      <p:sp>
        <p:nvSpPr>
          <p:cNvPr id="9" name="Rounded Rectangle 8"/>
          <p:cNvSpPr/>
          <p:nvPr/>
        </p:nvSpPr>
        <p:spPr>
          <a:xfrm>
            <a:off x="685800" y="2971800"/>
            <a:ext cx="2362200" cy="2400300"/>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Arial"/>
                <a:ea typeface="+mn-ea"/>
                <a:cs typeface="Arial"/>
              </a:rPr>
              <a:t>CRT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Arial"/>
                <a:ea typeface="+mn-ea"/>
                <a:cs typeface="Arial"/>
              </a:rPr>
              <a:t>Non-responders</a:t>
            </a:r>
          </a:p>
        </p:txBody>
      </p:sp>
      <p:sp>
        <p:nvSpPr>
          <p:cNvPr id="10" name="Right Arrow 9"/>
          <p:cNvSpPr/>
          <p:nvPr/>
        </p:nvSpPr>
        <p:spPr>
          <a:xfrm>
            <a:off x="3517900" y="3556000"/>
            <a:ext cx="977900" cy="4841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FFFFFF"/>
              </a:solidFill>
              <a:effectLst/>
              <a:uLnTx/>
              <a:uFillTx/>
              <a:latin typeface="Arial"/>
              <a:ea typeface="+mn-ea"/>
              <a:cs typeface="Arial"/>
            </a:endParaRPr>
          </a:p>
        </p:txBody>
      </p:sp>
      <p:sp>
        <p:nvSpPr>
          <p:cNvPr id="11" name="Right Arrow 10"/>
          <p:cNvSpPr/>
          <p:nvPr/>
        </p:nvSpPr>
        <p:spPr>
          <a:xfrm>
            <a:off x="3487738" y="4513263"/>
            <a:ext cx="977900" cy="4857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1" i="0" u="none" strike="noStrike" kern="1200" cap="none" spc="0" normalizeH="0" baseline="0" noProof="0">
              <a:ln>
                <a:noFill/>
              </a:ln>
              <a:solidFill>
                <a:srgbClr val="FFFFFF"/>
              </a:solidFill>
              <a:effectLst/>
              <a:uLnTx/>
              <a:uFillTx/>
              <a:latin typeface="Arial"/>
              <a:ea typeface="+mn-ea"/>
              <a:cs typeface="Arial"/>
            </a:endParaRPr>
          </a:p>
        </p:txBody>
      </p:sp>
    </p:spTree>
    <p:extLst>
      <p:ext uri="{BB962C8B-B14F-4D97-AF65-F5344CB8AC3E}">
        <p14:creationId xmlns:p14="http://schemas.microsoft.com/office/powerpoint/2010/main" val="27385599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mph" presetSubtype="0" fill="hold" grpId="0" nodeType="clickEffect">
                                  <p:stCondLst>
                                    <p:cond delay="0"/>
                                  </p:stCondLst>
                                  <p:childTnLst>
                                    <p:animClr clrSpc="hsl" dir="cw">
                                      <p:cBhvr override="childStyle">
                                        <p:cTn id="6" dur="500" fill="hold"/>
                                        <p:tgtEl>
                                          <p:spTgt spid="7"/>
                                        </p:tgtEl>
                                        <p:attrNameLst>
                                          <p:attrName>style.color</p:attrName>
                                        </p:attrNameLst>
                                      </p:cBhvr>
                                      <p:by>
                                        <p:hsl h="7200000" s="0" l="0"/>
                                      </p:by>
                                    </p:animClr>
                                    <p:animClr clrSpc="hsl" dir="cw">
                                      <p:cBhvr>
                                        <p:cTn id="7" dur="500" fill="hold"/>
                                        <p:tgtEl>
                                          <p:spTgt spid="7"/>
                                        </p:tgtEl>
                                        <p:attrNameLst>
                                          <p:attrName>fillcolor</p:attrName>
                                        </p:attrNameLst>
                                      </p:cBhvr>
                                      <p:by>
                                        <p:hsl h="7200000" s="0" l="0"/>
                                      </p:by>
                                    </p:animClr>
                                    <p:animClr clrSpc="hsl" dir="cw">
                                      <p:cBhvr>
                                        <p:cTn id="8" dur="500" fill="hold"/>
                                        <p:tgtEl>
                                          <p:spTgt spid="7"/>
                                        </p:tgtEl>
                                        <p:attrNameLst>
                                          <p:attrName>stroke.color</p:attrName>
                                        </p:attrNameLst>
                                      </p:cBhvr>
                                      <p:by>
                                        <p:hsl h="7200000" s="0" l="0"/>
                                      </p:by>
                                    </p:animClr>
                                    <p:set>
                                      <p:cBhvr>
                                        <p:cTn id="9" dur="500" fill="hold"/>
                                        <p:tgtEl>
                                          <p:spTgt spid="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210" name="Rectangle 2"/>
          <p:cNvSpPr>
            <a:spLocks noGrp="1" noChangeArrowheads="1"/>
          </p:cNvSpPr>
          <p:nvPr>
            <p:ph type="title"/>
          </p:nvPr>
        </p:nvSpPr>
        <p:spPr>
          <a:xfrm>
            <a:off x="107950" y="-99392"/>
            <a:ext cx="9036050" cy="765175"/>
          </a:xfrm>
        </p:spPr>
        <p:txBody>
          <a:bodyPr/>
          <a:lstStyle/>
          <a:p>
            <a:r>
              <a:rPr lang="en-US" altLang="hu-HU" sz="3600" b="1" dirty="0">
                <a:solidFill>
                  <a:schemeClr val="accent6"/>
                </a:solidFill>
              </a:rPr>
              <a:t>Anatomy of the coronary sinus…</a:t>
            </a:r>
            <a:r>
              <a:rPr lang="hu-HU" altLang="hu-HU" sz="3600" b="1" dirty="0" err="1">
                <a:solidFill>
                  <a:schemeClr val="accent6"/>
                </a:solidFill>
              </a:rPr>
              <a:t>in</a:t>
            </a:r>
            <a:r>
              <a:rPr lang="hu-HU" altLang="hu-HU" sz="3600" b="1" dirty="0">
                <a:solidFill>
                  <a:schemeClr val="accent6"/>
                </a:solidFill>
              </a:rPr>
              <a:t> </a:t>
            </a:r>
            <a:r>
              <a:rPr lang="hu-HU" altLang="hu-HU" sz="3600" b="1" dirty="0" err="1">
                <a:solidFill>
                  <a:schemeClr val="accent6"/>
                </a:solidFill>
              </a:rPr>
              <a:t>practice</a:t>
            </a:r>
            <a:endParaRPr lang="hu-HU" altLang="hu-HU" sz="3600" b="1" dirty="0">
              <a:solidFill>
                <a:schemeClr val="accent6"/>
              </a:solidFill>
            </a:endParaRPr>
          </a:p>
        </p:txBody>
      </p:sp>
      <p:grpSp>
        <p:nvGrpSpPr>
          <p:cNvPr id="350211" name="Group 3"/>
          <p:cNvGrpSpPr>
            <a:grpSpLocks/>
          </p:cNvGrpSpPr>
          <p:nvPr/>
        </p:nvGrpSpPr>
        <p:grpSpPr bwMode="auto">
          <a:xfrm>
            <a:off x="683568" y="620688"/>
            <a:ext cx="8136904" cy="5445695"/>
            <a:chOff x="-295" y="288"/>
            <a:chExt cx="6100" cy="4032"/>
          </a:xfrm>
        </p:grpSpPr>
        <p:pic>
          <p:nvPicPr>
            <p:cNvPr id="35021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03" y="288"/>
              <a:ext cx="3202" cy="208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35021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5" y="288"/>
              <a:ext cx="2884" cy="206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350214"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77" y="2252"/>
              <a:ext cx="2928" cy="206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350215"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1" y="2253"/>
              <a:ext cx="3207" cy="206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5484135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zövegdoboz 3"/>
          <p:cNvSpPr txBox="1"/>
          <p:nvPr/>
        </p:nvSpPr>
        <p:spPr>
          <a:xfrm>
            <a:off x="395536" y="14212"/>
            <a:ext cx="9144000" cy="492443"/>
          </a:xfrm>
          <a:prstGeom prst="rect">
            <a:avLst/>
          </a:prstGeom>
          <a:noFill/>
        </p:spPr>
        <p:txBody>
          <a:bodyPr>
            <a:spAutoFit/>
          </a:bodyPr>
          <a:lstStyle/>
          <a:p>
            <a:pPr>
              <a:defRPr/>
            </a:pPr>
            <a:r>
              <a:rPr lang="hu-HU" sz="2600" b="1" dirty="0" err="1" smtClean="0">
                <a:solidFill>
                  <a:srgbClr val="264796"/>
                </a:solidFill>
              </a:rPr>
              <a:t>Background</a:t>
            </a:r>
            <a:r>
              <a:rPr lang="hu-HU" sz="2600" dirty="0" smtClean="0">
                <a:solidFill>
                  <a:srgbClr val="264796"/>
                </a:solidFill>
              </a:rPr>
              <a:t>:  </a:t>
            </a:r>
            <a:r>
              <a:rPr lang="en-US" sz="2600" b="1" dirty="0" smtClean="0">
                <a:solidFill>
                  <a:srgbClr val="264796"/>
                </a:solidFill>
              </a:rPr>
              <a:t>Classification </a:t>
            </a:r>
            <a:r>
              <a:rPr lang="en-US" sz="2600" b="1" dirty="0">
                <a:solidFill>
                  <a:srgbClr val="264796"/>
                </a:solidFill>
              </a:rPr>
              <a:t>of LV l</a:t>
            </a:r>
            <a:r>
              <a:rPr lang="hu-HU" sz="2600" b="1" dirty="0">
                <a:solidFill>
                  <a:srgbClr val="264796"/>
                </a:solidFill>
              </a:rPr>
              <a:t>ead location</a:t>
            </a:r>
          </a:p>
        </p:txBody>
      </p:sp>
      <p:sp>
        <p:nvSpPr>
          <p:cNvPr id="4101" name="TextBox 3"/>
          <p:cNvSpPr txBox="1">
            <a:spLocks noChangeArrowheads="1"/>
          </p:cNvSpPr>
          <p:nvPr/>
        </p:nvSpPr>
        <p:spPr bwMode="auto">
          <a:xfrm>
            <a:off x="1619672" y="722099"/>
            <a:ext cx="1730375" cy="36830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Wingdings" pitchFamily="2" charset="2"/>
              <a:buChar char="§"/>
              <a:defRPr sz="32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buChar char="§"/>
              <a:defRPr sz="28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buChar char="§"/>
              <a:defRPr sz="24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buChar char="§"/>
              <a:defRPr sz="2000">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buChar char="§"/>
              <a:defRPr sz="2000">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buChar char="§"/>
              <a:defRPr sz="2000">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buChar char="§"/>
              <a:defRPr sz="2000">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buChar char="§"/>
              <a:defRPr sz="2000">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buChar char="§"/>
              <a:defRPr sz="2000">
                <a:solidFill>
                  <a:schemeClr val="tx1"/>
                </a:solidFill>
                <a:latin typeface="Times New Roman" pitchFamily="18" charset="0"/>
                <a:ea typeface="MS Pゴシック" pitchFamily="-92" charset="-128"/>
              </a:defRPr>
            </a:lvl9pPr>
          </a:lstStyle>
          <a:p>
            <a:pPr>
              <a:spcBef>
                <a:spcPct val="0"/>
              </a:spcBef>
              <a:buFontTx/>
              <a:buNone/>
            </a:pPr>
            <a:r>
              <a:rPr lang="hu-HU" altLang="en-US" sz="2400" b="1" dirty="0">
                <a:solidFill>
                  <a:schemeClr val="bg1"/>
                </a:solidFill>
                <a:latin typeface="Arial" charset="0"/>
              </a:rPr>
              <a:t>Long axis</a:t>
            </a:r>
          </a:p>
        </p:txBody>
      </p:sp>
      <p:sp>
        <p:nvSpPr>
          <p:cNvPr id="4102" name="TextBox 7"/>
          <p:cNvSpPr txBox="1">
            <a:spLocks noChangeArrowheads="1"/>
          </p:cNvSpPr>
          <p:nvPr/>
        </p:nvSpPr>
        <p:spPr bwMode="auto">
          <a:xfrm>
            <a:off x="5868144" y="715472"/>
            <a:ext cx="1731963" cy="36830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Wingdings" pitchFamily="2" charset="2"/>
              <a:buChar char="§"/>
              <a:defRPr sz="32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buChar char="§"/>
              <a:defRPr sz="28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buChar char="§"/>
              <a:defRPr sz="24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buChar char="§"/>
              <a:defRPr sz="2000">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buChar char="§"/>
              <a:defRPr sz="2000">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buChar char="§"/>
              <a:defRPr sz="2000">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buChar char="§"/>
              <a:defRPr sz="2000">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buChar char="§"/>
              <a:defRPr sz="2000">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buChar char="§"/>
              <a:defRPr sz="2000">
                <a:solidFill>
                  <a:schemeClr val="tx1"/>
                </a:solidFill>
                <a:latin typeface="Times New Roman" pitchFamily="18" charset="0"/>
                <a:ea typeface="MS Pゴシック" pitchFamily="-92" charset="-128"/>
              </a:defRPr>
            </a:lvl9pPr>
          </a:lstStyle>
          <a:p>
            <a:pPr>
              <a:spcBef>
                <a:spcPct val="0"/>
              </a:spcBef>
              <a:buFontTx/>
              <a:buNone/>
            </a:pPr>
            <a:r>
              <a:rPr lang="hu-HU" altLang="en-US" sz="2400" b="1" dirty="0">
                <a:solidFill>
                  <a:schemeClr val="bg1"/>
                </a:solidFill>
                <a:latin typeface="Arial" charset="0"/>
              </a:rPr>
              <a:t>Short axis</a:t>
            </a:r>
          </a:p>
        </p:txBody>
      </p:sp>
      <p:sp>
        <p:nvSpPr>
          <p:cNvPr id="4103" name="Szövegdoboz 11"/>
          <p:cNvSpPr txBox="1">
            <a:spLocks noChangeArrowheads="1"/>
          </p:cNvSpPr>
          <p:nvPr/>
        </p:nvSpPr>
        <p:spPr bwMode="auto">
          <a:xfrm>
            <a:off x="1115616" y="5258390"/>
            <a:ext cx="82683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spcBef>
                <a:spcPct val="20000"/>
              </a:spcBef>
              <a:buFont typeface="Wingdings" pitchFamily="2" charset="2"/>
              <a:buChar char="§"/>
              <a:defRPr sz="32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buChar char="§"/>
              <a:defRPr sz="28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buChar char="§"/>
              <a:defRPr sz="24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buChar char="§"/>
              <a:defRPr sz="2000">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buChar char="§"/>
              <a:defRPr sz="2000">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buChar char="§"/>
              <a:defRPr sz="2000">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buChar char="§"/>
              <a:defRPr sz="2000">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buChar char="§"/>
              <a:defRPr sz="2000">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buChar char="§"/>
              <a:defRPr sz="2000">
                <a:solidFill>
                  <a:schemeClr val="tx1"/>
                </a:solidFill>
                <a:latin typeface="Times New Roman" pitchFamily="18" charset="0"/>
                <a:ea typeface="MS Pゴシック" pitchFamily="-92" charset="-128"/>
              </a:defRPr>
            </a:lvl9pPr>
          </a:lstStyle>
          <a:p>
            <a:pPr marL="0" indent="0">
              <a:spcBef>
                <a:spcPct val="0"/>
              </a:spcBef>
              <a:buNone/>
            </a:pPr>
            <a:r>
              <a:rPr lang="hu-HU" altLang="en-US" sz="2400" dirty="0" err="1">
                <a:latin typeface="Arial" charset="0"/>
              </a:rPr>
              <a:t>Apical</a:t>
            </a:r>
            <a:r>
              <a:rPr lang="hu-HU" altLang="en-US" sz="2400" dirty="0">
                <a:latin typeface="Arial" charset="0"/>
              </a:rPr>
              <a:t> / </a:t>
            </a:r>
            <a:r>
              <a:rPr lang="hu-HU" altLang="en-US" sz="2400" dirty="0" smtClean="0">
                <a:latin typeface="Arial" charset="0"/>
              </a:rPr>
              <a:t>Non-</a:t>
            </a:r>
            <a:r>
              <a:rPr lang="hu-HU" altLang="en-US" sz="2400" dirty="0" err="1" smtClean="0">
                <a:latin typeface="Arial" charset="0"/>
              </a:rPr>
              <a:t>apical</a:t>
            </a:r>
            <a:r>
              <a:rPr lang="hu-HU" altLang="en-US" sz="2400" dirty="0">
                <a:latin typeface="Arial" charset="0"/>
              </a:rPr>
              <a:t> </a:t>
            </a:r>
            <a:r>
              <a:rPr lang="hu-HU" altLang="en-US" sz="2400" dirty="0" smtClean="0">
                <a:latin typeface="Arial" charset="0"/>
              </a:rPr>
              <a:t>                  </a:t>
            </a:r>
            <a:r>
              <a:rPr lang="hu-HU" altLang="en-US" sz="2400" dirty="0" err="1" smtClean="0">
                <a:latin typeface="Arial" charset="0"/>
              </a:rPr>
              <a:t>Anterior</a:t>
            </a:r>
            <a:r>
              <a:rPr lang="hu-HU" altLang="en-US" sz="2400" dirty="0" smtClean="0">
                <a:latin typeface="Arial" charset="0"/>
              </a:rPr>
              <a:t> </a:t>
            </a:r>
            <a:r>
              <a:rPr lang="hu-HU" altLang="en-US" sz="2400" dirty="0">
                <a:latin typeface="Arial" charset="0"/>
              </a:rPr>
              <a:t>/ </a:t>
            </a:r>
            <a:r>
              <a:rPr lang="hu-HU" altLang="en-US" sz="2400" dirty="0" err="1" smtClean="0">
                <a:latin typeface="Arial" charset="0"/>
              </a:rPr>
              <a:t>Postero-lateral</a:t>
            </a:r>
            <a:endParaRPr lang="hu-HU" altLang="en-US" sz="2400" dirty="0">
              <a:latin typeface="Arial" charset="0"/>
            </a:endParaRPr>
          </a:p>
        </p:txBody>
      </p:sp>
      <p:sp>
        <p:nvSpPr>
          <p:cNvPr id="2" name="TextBox 1"/>
          <p:cNvSpPr txBox="1"/>
          <p:nvPr/>
        </p:nvSpPr>
        <p:spPr>
          <a:xfrm>
            <a:off x="7092280" y="5661248"/>
            <a:ext cx="2160240" cy="646331"/>
          </a:xfrm>
          <a:prstGeom prst="rect">
            <a:avLst/>
          </a:prstGeom>
          <a:noFill/>
        </p:spPr>
        <p:txBody>
          <a:bodyPr wrap="square" rtlCol="0">
            <a:spAutoFit/>
          </a:bodyPr>
          <a:lstStyle/>
          <a:p>
            <a:r>
              <a:rPr lang="en-US" sz="1200" dirty="0">
                <a:solidFill>
                  <a:schemeClr val="accent3"/>
                </a:solidFill>
              </a:rPr>
              <a:t>Klein et al, Circulation, 2011</a:t>
            </a:r>
          </a:p>
          <a:p>
            <a:r>
              <a:rPr lang="en-US" sz="1200" dirty="0">
                <a:solidFill>
                  <a:schemeClr val="accent3"/>
                </a:solidFill>
              </a:rPr>
              <a:t>Kutyifa et al, EHJ, 2013</a:t>
            </a:r>
          </a:p>
          <a:p>
            <a:endParaRPr lang="en-US" sz="1200" dirty="0">
              <a:solidFill>
                <a:schemeClr val="accent3"/>
              </a:solidFill>
            </a:endParaRPr>
          </a:p>
        </p:txBody>
      </p:sp>
      <p:pic>
        <p:nvPicPr>
          <p:cNvPr id="4104"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330614"/>
            <a:ext cx="8389066" cy="39277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3573296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4"/>
          <p:cNvPicPr>
            <a:picLocks noChangeAspect="1" noChangeArrowheads="1"/>
          </p:cNvPicPr>
          <p:nvPr/>
        </p:nvPicPr>
        <p:blipFill>
          <a:blip r:embed="rId3">
            <a:extLst>
              <a:ext uri="{28A0092B-C50C-407E-A947-70E740481C1C}">
                <a14:useLocalDpi xmlns:a14="http://schemas.microsoft.com/office/drawing/2010/main" val="0"/>
              </a:ext>
            </a:extLst>
          </a:blip>
          <a:srcRect l="11018" t="23750" r="37007" b="19551"/>
          <a:stretch>
            <a:fillRect/>
          </a:stretch>
        </p:blipFill>
        <p:spPr bwMode="auto">
          <a:xfrm>
            <a:off x="658913" y="1769105"/>
            <a:ext cx="3846244" cy="294108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1" name="Picture 3"/>
          <p:cNvPicPr>
            <a:picLocks noChangeAspect="1" noChangeArrowheads="1"/>
          </p:cNvPicPr>
          <p:nvPr/>
        </p:nvPicPr>
        <p:blipFill>
          <a:blip r:embed="rId4">
            <a:extLst>
              <a:ext uri="{28A0092B-C50C-407E-A947-70E740481C1C}">
                <a14:useLocalDpi xmlns:a14="http://schemas.microsoft.com/office/drawing/2010/main" val="0"/>
              </a:ext>
            </a:extLst>
          </a:blip>
          <a:srcRect l="9151" t="24800" r="34741" b="14301"/>
          <a:stretch>
            <a:fillRect/>
          </a:stretch>
        </p:blipFill>
        <p:spPr bwMode="auto">
          <a:xfrm>
            <a:off x="5148065" y="1769105"/>
            <a:ext cx="3905692" cy="289632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979712" y="446186"/>
            <a:ext cx="5935579" cy="1077218"/>
          </a:xfrm>
          <a:prstGeom prst="rect">
            <a:avLst/>
          </a:prstGeom>
          <a:noFill/>
        </p:spPr>
        <p:txBody>
          <a:bodyPr wrap="square" rtlCol="0">
            <a:spAutoFit/>
          </a:bodyPr>
          <a:lstStyle/>
          <a:p>
            <a:r>
              <a:rPr lang="hu-HU" sz="3200" dirty="0">
                <a:solidFill>
                  <a:srgbClr val="000000"/>
                </a:solidFill>
              </a:rPr>
              <a:t>In-trial experience</a:t>
            </a:r>
            <a:r>
              <a:rPr lang="en-US" sz="3200" dirty="0">
                <a:solidFill>
                  <a:srgbClr val="000000"/>
                </a:solidFill>
              </a:rPr>
              <a:t>: HF/death</a:t>
            </a:r>
            <a:endParaRPr lang="hu-HU" sz="3200" dirty="0">
              <a:solidFill>
                <a:srgbClr val="000000"/>
              </a:solidFill>
            </a:endParaRPr>
          </a:p>
          <a:p>
            <a:endParaRPr lang="en-US" sz="3200" dirty="0">
              <a:solidFill>
                <a:srgbClr val="000000"/>
              </a:solidFill>
            </a:endParaRPr>
          </a:p>
        </p:txBody>
      </p:sp>
      <p:sp>
        <p:nvSpPr>
          <p:cNvPr id="9" name="TextBox 3"/>
          <p:cNvSpPr txBox="1">
            <a:spLocks noChangeArrowheads="1"/>
          </p:cNvSpPr>
          <p:nvPr/>
        </p:nvSpPr>
        <p:spPr bwMode="auto">
          <a:xfrm>
            <a:off x="2314786" y="1246003"/>
            <a:ext cx="1730375" cy="461665"/>
          </a:xfrm>
          <a:prstGeom prst="rect">
            <a:avLst/>
          </a:prstGeom>
          <a:noFill/>
          <a:ln>
            <a:noFill/>
          </a:ln>
          <a:extLst/>
        </p:spPr>
        <p:txBody>
          <a:bodyPr anchor="ctr">
            <a:spAutoFit/>
          </a:bodyPr>
          <a:lstStyle>
            <a:lvl1pPr>
              <a:spcBef>
                <a:spcPct val="20000"/>
              </a:spcBef>
              <a:buFont typeface="Wingdings" pitchFamily="2" charset="2"/>
              <a:buChar char="§"/>
              <a:defRPr sz="32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buChar char="§"/>
              <a:defRPr sz="28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buChar char="§"/>
              <a:defRPr sz="24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buChar char="§"/>
              <a:defRPr sz="2000">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buChar char="§"/>
              <a:defRPr sz="2000">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buChar char="§"/>
              <a:defRPr sz="2000">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buChar char="§"/>
              <a:defRPr sz="2000">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buChar char="§"/>
              <a:defRPr sz="2000">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buChar char="§"/>
              <a:defRPr sz="2000">
                <a:solidFill>
                  <a:schemeClr val="tx1"/>
                </a:solidFill>
                <a:latin typeface="Times New Roman" pitchFamily="18" charset="0"/>
                <a:ea typeface="MS Pゴシック" pitchFamily="-92" charset="-128"/>
              </a:defRPr>
            </a:lvl9pPr>
          </a:lstStyle>
          <a:p>
            <a:pPr algn="ctr">
              <a:spcBef>
                <a:spcPct val="0"/>
              </a:spcBef>
              <a:buFontTx/>
              <a:buNone/>
            </a:pPr>
            <a:r>
              <a:rPr lang="hu-HU" altLang="en-US" sz="2400" b="1" dirty="0">
                <a:solidFill>
                  <a:srgbClr val="000000"/>
                </a:solidFill>
                <a:latin typeface="Arial" charset="0"/>
              </a:rPr>
              <a:t>Long axis</a:t>
            </a:r>
          </a:p>
        </p:txBody>
      </p:sp>
      <p:sp>
        <p:nvSpPr>
          <p:cNvPr id="14" name="TextBox 7"/>
          <p:cNvSpPr txBox="1">
            <a:spLocks noChangeArrowheads="1"/>
          </p:cNvSpPr>
          <p:nvPr/>
        </p:nvSpPr>
        <p:spPr bwMode="auto">
          <a:xfrm>
            <a:off x="6811151" y="1246003"/>
            <a:ext cx="1731963" cy="461665"/>
          </a:xfrm>
          <a:prstGeom prst="rect">
            <a:avLst/>
          </a:prstGeom>
          <a:noFill/>
          <a:ln>
            <a:noFill/>
          </a:ln>
          <a:extLst/>
        </p:spPr>
        <p:txBody>
          <a:bodyPr anchor="ctr">
            <a:spAutoFit/>
          </a:bodyPr>
          <a:lstStyle>
            <a:lvl1pPr>
              <a:spcBef>
                <a:spcPct val="20000"/>
              </a:spcBef>
              <a:buFont typeface="Wingdings" pitchFamily="2" charset="2"/>
              <a:buChar char="§"/>
              <a:defRPr sz="32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buChar char="§"/>
              <a:defRPr sz="28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buChar char="§"/>
              <a:defRPr sz="24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buChar char="§"/>
              <a:defRPr sz="2000">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buChar char="§"/>
              <a:defRPr sz="2000">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buChar char="§"/>
              <a:defRPr sz="2000">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buChar char="§"/>
              <a:defRPr sz="2000">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buChar char="§"/>
              <a:defRPr sz="2000">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buChar char="§"/>
              <a:defRPr sz="2000">
                <a:solidFill>
                  <a:schemeClr val="tx1"/>
                </a:solidFill>
                <a:latin typeface="Times New Roman" pitchFamily="18" charset="0"/>
                <a:ea typeface="MS Pゴシック" pitchFamily="-92" charset="-128"/>
              </a:defRPr>
            </a:lvl9pPr>
          </a:lstStyle>
          <a:p>
            <a:pPr algn="ctr">
              <a:spcBef>
                <a:spcPct val="0"/>
              </a:spcBef>
              <a:buFontTx/>
              <a:buNone/>
            </a:pPr>
            <a:r>
              <a:rPr lang="hu-HU" altLang="en-US" sz="2400" b="1" dirty="0">
                <a:solidFill>
                  <a:srgbClr val="000000"/>
                </a:solidFill>
                <a:latin typeface="Arial" charset="0"/>
              </a:rPr>
              <a:t>Short axis</a:t>
            </a:r>
          </a:p>
        </p:txBody>
      </p:sp>
      <p:sp>
        <p:nvSpPr>
          <p:cNvPr id="15" name="TextBox 14"/>
          <p:cNvSpPr txBox="1"/>
          <p:nvPr/>
        </p:nvSpPr>
        <p:spPr>
          <a:xfrm>
            <a:off x="668420" y="-36776"/>
            <a:ext cx="7673474" cy="646331"/>
          </a:xfrm>
          <a:prstGeom prst="rect">
            <a:avLst/>
          </a:prstGeom>
          <a:noFill/>
        </p:spPr>
        <p:txBody>
          <a:bodyPr wrap="square" rtlCol="0">
            <a:spAutoFit/>
          </a:bodyPr>
          <a:lstStyle/>
          <a:p>
            <a:pPr algn="ctr"/>
            <a:r>
              <a:rPr lang="en-US" sz="3600" dirty="0" smtClean="0">
                <a:solidFill>
                  <a:srgbClr val="264796"/>
                </a:solidFill>
              </a:rPr>
              <a:t>MADIT CRT trial</a:t>
            </a:r>
            <a:endParaRPr lang="en-US" sz="3600" dirty="0">
              <a:solidFill>
                <a:srgbClr val="264796"/>
              </a:solidFill>
            </a:endParaRPr>
          </a:p>
        </p:txBody>
      </p:sp>
      <p:sp>
        <p:nvSpPr>
          <p:cNvPr id="16" name="Rectangle 5"/>
          <p:cNvSpPr>
            <a:spLocks noChangeArrowheads="1"/>
          </p:cNvSpPr>
          <p:nvPr/>
        </p:nvSpPr>
        <p:spPr bwMode="auto">
          <a:xfrm>
            <a:off x="4045161" y="5796025"/>
            <a:ext cx="44783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r>
              <a:rPr lang="hu-HU" altLang="hu-HU" sz="1600" dirty="0" err="1"/>
              <a:t>Singh</a:t>
            </a:r>
            <a:r>
              <a:rPr lang="hu-HU" altLang="hu-HU" sz="1600" dirty="0"/>
              <a:t> JP. </a:t>
            </a:r>
            <a:r>
              <a:rPr lang="en-US" altLang="hu-HU" sz="1600" dirty="0"/>
              <a:t>Circulation. 2011;123:1159-1166</a:t>
            </a:r>
            <a:r>
              <a:rPr lang="en-US" altLang="hu-HU" sz="1600" dirty="0">
                <a:solidFill>
                  <a:schemeClr val="bg1"/>
                </a:solidFill>
              </a:rPr>
              <a:t>.</a:t>
            </a:r>
          </a:p>
        </p:txBody>
      </p:sp>
      <p:sp>
        <p:nvSpPr>
          <p:cNvPr id="4" name="Rectangle 3"/>
          <p:cNvSpPr/>
          <p:nvPr/>
        </p:nvSpPr>
        <p:spPr>
          <a:xfrm>
            <a:off x="605461" y="4771628"/>
            <a:ext cx="9085208" cy="1087477"/>
          </a:xfrm>
          <a:prstGeom prst="rect">
            <a:avLst/>
          </a:prstGeom>
        </p:spPr>
        <p:txBody>
          <a:bodyPr wrap="square">
            <a:spAutoFit/>
          </a:bodyPr>
          <a:lstStyle/>
          <a:p>
            <a:pPr marL="342900" indent="-342900">
              <a:lnSpc>
                <a:spcPct val="80000"/>
              </a:lnSpc>
              <a:buFont typeface="Arial"/>
              <a:buChar char="•"/>
            </a:pPr>
            <a:r>
              <a:rPr lang="en-US" sz="2000" dirty="0" smtClean="0"/>
              <a:t>Apical pacing was </a:t>
            </a:r>
            <a:r>
              <a:rPr lang="en-US" sz="2000" dirty="0"/>
              <a:t>associated with an unfavorable </a:t>
            </a:r>
            <a:r>
              <a:rPr lang="en-US" sz="2000" dirty="0" smtClean="0"/>
              <a:t>outcome compared to non-apical, </a:t>
            </a:r>
            <a:r>
              <a:rPr lang="en-US" sz="2000" dirty="0"/>
              <a:t>suggesting that this lead location should be </a:t>
            </a:r>
            <a:r>
              <a:rPr lang="en-US" sz="2000" dirty="0" smtClean="0"/>
              <a:t>avoided </a:t>
            </a:r>
          </a:p>
          <a:p>
            <a:pPr marL="342900" indent="-342900">
              <a:lnSpc>
                <a:spcPct val="80000"/>
              </a:lnSpc>
              <a:buFont typeface="Arial"/>
              <a:buChar char="•"/>
            </a:pPr>
            <a:r>
              <a:rPr lang="en-US" sz="2000" dirty="0" smtClean="0"/>
              <a:t>while there were no difference between short axis positions in the composite endpoint</a:t>
            </a:r>
            <a:endParaRPr lang="en-US" sz="2000" dirty="0"/>
          </a:p>
        </p:txBody>
      </p:sp>
      <p:sp>
        <p:nvSpPr>
          <p:cNvPr id="5" name="Rectangle 4"/>
          <p:cNvSpPr/>
          <p:nvPr/>
        </p:nvSpPr>
        <p:spPr>
          <a:xfrm>
            <a:off x="380728" y="943696"/>
            <a:ext cx="4572000" cy="369332"/>
          </a:xfrm>
          <a:prstGeom prst="rect">
            <a:avLst/>
          </a:prstGeom>
        </p:spPr>
        <p:txBody>
          <a:bodyPr>
            <a:spAutoFit/>
          </a:bodyPr>
          <a:lstStyle/>
          <a:p>
            <a:r>
              <a:rPr lang="en-US" b="1" dirty="0" smtClean="0"/>
              <a:t>HR 1.72</a:t>
            </a:r>
            <a:r>
              <a:rPr lang="en-US" b="1" dirty="0"/>
              <a:t>; 95% </a:t>
            </a:r>
            <a:r>
              <a:rPr lang="en-US" b="1" dirty="0" smtClean="0"/>
              <a:t>CI 1.09 </a:t>
            </a:r>
            <a:r>
              <a:rPr lang="en-US" b="1" dirty="0"/>
              <a:t>to 2.71; </a:t>
            </a:r>
            <a:r>
              <a:rPr lang="en-US" b="1" dirty="0" smtClean="0"/>
              <a:t>p=</a:t>
            </a:r>
            <a:r>
              <a:rPr lang="en-US" b="1" dirty="0"/>
              <a:t>0.019</a:t>
            </a:r>
          </a:p>
        </p:txBody>
      </p:sp>
    </p:spTree>
    <p:extLst>
      <p:ext uri="{BB962C8B-B14F-4D97-AF65-F5344CB8AC3E}">
        <p14:creationId xmlns:p14="http://schemas.microsoft.com/office/powerpoint/2010/main" val="56801884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3568" y="2441585"/>
            <a:ext cx="8301791" cy="3457588"/>
          </a:xfrm>
        </p:spPr>
        <p:txBody>
          <a:bodyPr/>
          <a:lstStyle/>
          <a:p>
            <a:pPr marL="0" indent="0">
              <a:lnSpc>
                <a:spcPct val="80000"/>
              </a:lnSpc>
              <a:buNone/>
            </a:pPr>
            <a:r>
              <a:rPr lang="en-GB" sz="2400" b="1" dirty="0" smtClean="0"/>
              <a:t>Study population</a:t>
            </a:r>
            <a:r>
              <a:rPr lang="en-GB" sz="2400" dirty="0" smtClean="0"/>
              <a:t>: 569 </a:t>
            </a:r>
            <a:r>
              <a:rPr lang="en-GB" sz="2400" dirty="0"/>
              <a:t>patients with mild HF and </a:t>
            </a:r>
            <a:r>
              <a:rPr lang="en-GB" sz="2400" b="1" dirty="0"/>
              <a:t>left-bundle branch block (LBBB)</a:t>
            </a:r>
            <a:r>
              <a:rPr lang="en-GB" sz="2400" dirty="0"/>
              <a:t> receiving CRT:</a:t>
            </a:r>
            <a:endParaRPr lang="en-GB" sz="2800" dirty="0"/>
          </a:p>
          <a:p>
            <a:pPr lvl="1">
              <a:lnSpc>
                <a:spcPct val="80000"/>
              </a:lnSpc>
            </a:pPr>
            <a:r>
              <a:rPr lang="en-GB" sz="2400" dirty="0"/>
              <a:t>Apical (n=83) </a:t>
            </a:r>
          </a:p>
          <a:p>
            <a:pPr lvl="1">
              <a:lnSpc>
                <a:spcPct val="80000"/>
              </a:lnSpc>
            </a:pPr>
            <a:r>
              <a:rPr lang="en-GB" sz="2400" dirty="0"/>
              <a:t>Non-apical (n=486)</a:t>
            </a:r>
          </a:p>
          <a:p>
            <a:pPr lvl="2">
              <a:lnSpc>
                <a:spcPct val="80000"/>
              </a:lnSpc>
            </a:pPr>
            <a:r>
              <a:rPr lang="en-GB" sz="2000" dirty="0"/>
              <a:t>anterior (n=99)</a:t>
            </a:r>
          </a:p>
          <a:p>
            <a:pPr lvl="2">
              <a:lnSpc>
                <a:spcPct val="80000"/>
              </a:lnSpc>
            </a:pPr>
            <a:r>
              <a:rPr lang="en-GB" sz="2000" dirty="0"/>
              <a:t>posterior/lateral (n=387)</a:t>
            </a:r>
          </a:p>
          <a:p>
            <a:pPr lvl="2">
              <a:lnSpc>
                <a:spcPct val="80000"/>
              </a:lnSpc>
            </a:pPr>
            <a:endParaRPr lang="en-GB" sz="1100" dirty="0"/>
          </a:p>
          <a:p>
            <a:pPr>
              <a:lnSpc>
                <a:spcPct val="80000"/>
              </a:lnSpc>
            </a:pPr>
            <a:r>
              <a:rPr lang="en-GB" sz="2400" dirty="0"/>
              <a:t>Control group: 505 patients with </a:t>
            </a:r>
            <a:r>
              <a:rPr lang="en-GB" sz="2400" dirty="0" smtClean="0"/>
              <a:t>ICD-only</a:t>
            </a:r>
            <a:r>
              <a:rPr lang="hu-HU" sz="2400" dirty="0" smtClean="0"/>
              <a:t/>
            </a:r>
            <a:br>
              <a:rPr lang="hu-HU" sz="2400" dirty="0" smtClean="0"/>
            </a:br>
            <a:endParaRPr lang="en-GB" sz="2000" dirty="0">
              <a:solidFill>
                <a:srgbClr val="000000"/>
              </a:solidFill>
            </a:endParaRPr>
          </a:p>
          <a:p>
            <a:pPr marL="0" indent="0">
              <a:lnSpc>
                <a:spcPct val="80000"/>
              </a:lnSpc>
              <a:buNone/>
            </a:pPr>
            <a:r>
              <a:rPr lang="en-GB" sz="2400" b="1" dirty="0" smtClean="0">
                <a:solidFill>
                  <a:srgbClr val="000000"/>
                </a:solidFill>
              </a:rPr>
              <a:t>End </a:t>
            </a:r>
            <a:r>
              <a:rPr lang="en-GB" sz="2400" b="1" dirty="0">
                <a:solidFill>
                  <a:srgbClr val="000000"/>
                </a:solidFill>
              </a:rPr>
              <a:t>points</a:t>
            </a:r>
            <a:r>
              <a:rPr lang="en-GB" sz="2400" dirty="0">
                <a:solidFill>
                  <a:srgbClr val="000000"/>
                </a:solidFill>
              </a:rPr>
              <a:t>: </a:t>
            </a:r>
            <a:r>
              <a:rPr lang="en-GB" sz="2400" dirty="0"/>
              <a:t>all-cause mortality, HF alone</a:t>
            </a:r>
            <a:endParaRPr lang="en-US" sz="2400" dirty="0"/>
          </a:p>
        </p:txBody>
      </p:sp>
      <p:sp>
        <p:nvSpPr>
          <p:cNvPr id="2" name="TextBox 1"/>
          <p:cNvSpPr txBox="1"/>
          <p:nvPr/>
        </p:nvSpPr>
        <p:spPr>
          <a:xfrm>
            <a:off x="683568" y="1013188"/>
            <a:ext cx="8595895" cy="156966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1" i="0" u="none" strike="noStrike" kern="1200" cap="none" spc="0" normalizeH="0" baseline="0" noProof="0" dirty="0" smtClean="0">
                <a:ln>
                  <a:noFill/>
                </a:ln>
                <a:solidFill>
                  <a:srgbClr val="000000"/>
                </a:solidFill>
                <a:effectLst/>
                <a:uLnTx/>
                <a:uFillTx/>
                <a:latin typeface="Arial" charset="0"/>
                <a:ea typeface="+mn-ea"/>
                <a:cs typeface="+mn-cs"/>
              </a:rPr>
              <a:t>Aim : To </a:t>
            </a:r>
            <a:r>
              <a:rPr kumimoji="0" lang="en-US" sz="2400" b="1" i="0" u="none" strike="noStrike" kern="1200" cap="none" spc="0" normalizeH="0" baseline="0" noProof="0" dirty="0">
                <a:ln>
                  <a:noFill/>
                </a:ln>
                <a:solidFill>
                  <a:srgbClr val="000000"/>
                </a:solidFill>
                <a:effectLst/>
                <a:uLnTx/>
                <a:uFillTx/>
                <a:latin typeface="Arial" charset="0"/>
                <a:ea typeface="+mn-ea"/>
                <a:cs typeface="+mn-cs"/>
              </a:rPr>
              <a:t>assess long-term clinical outcome of HF alone, or all-cause mortality by LV lead location and treatment arm in ICD and CRT-D patients enrolled in MADIT-CRT</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400" b="1"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5" name="TextBox 4"/>
          <p:cNvSpPr txBox="1"/>
          <p:nvPr/>
        </p:nvSpPr>
        <p:spPr>
          <a:xfrm>
            <a:off x="1042738" y="66842"/>
            <a:ext cx="7472946" cy="1077218"/>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hu-HU" sz="3200" b="1" i="0" u="none" strike="noStrike" kern="1200" cap="none" spc="0" normalizeH="0" baseline="0" noProof="0" dirty="0">
              <a:ln>
                <a:noFill/>
              </a:ln>
              <a:solidFill>
                <a:srgbClr val="000000"/>
              </a:solidFill>
              <a:effectLst/>
              <a:uLnTx/>
              <a:uFillTx/>
              <a:latin typeface="Arial"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hu-HU" sz="3200" b="1" i="0" u="none" strike="noStrike" kern="1200" cap="none" spc="0" normalizeH="0" baseline="0" noProof="0" dirty="0" smtClean="0">
                <a:ln>
                  <a:noFill/>
                </a:ln>
                <a:solidFill>
                  <a:srgbClr val="000000"/>
                </a:solidFill>
                <a:effectLst/>
                <a:uLnTx/>
                <a:uFillTx/>
                <a:latin typeface="Arial" charset="0"/>
                <a:ea typeface="+mn-ea"/>
                <a:cs typeface="+mn-cs"/>
              </a:rPr>
              <a:t> </a:t>
            </a:r>
            <a:endParaRPr kumimoji="0" lang="en-US" sz="3200" b="1"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6" name="TextBox 5"/>
          <p:cNvSpPr txBox="1"/>
          <p:nvPr/>
        </p:nvSpPr>
        <p:spPr>
          <a:xfrm>
            <a:off x="539552" y="71958"/>
            <a:ext cx="7263720" cy="646331"/>
          </a:xfrm>
          <a:prstGeom prst="rect">
            <a:avLst/>
          </a:prstGeom>
          <a:noFill/>
        </p:spPr>
        <p:txBody>
          <a:bodyPr wrap="none" rtlCol="0">
            <a:spAutoFit/>
          </a:bodyPr>
          <a:lstStyle/>
          <a:p>
            <a:pPr marL="0" marR="0" lvl="0" indent="0" defTabSz="914400" rtl="0" eaLnBrk="1" fontAlgn="base" latinLnBrk="0" hangingPunct="1">
              <a:lnSpc>
                <a:spcPct val="100000"/>
              </a:lnSpc>
              <a:spcBef>
                <a:spcPct val="0"/>
              </a:spcBef>
              <a:spcAft>
                <a:spcPct val="0"/>
              </a:spcAft>
              <a:buClrTx/>
              <a:buSzTx/>
              <a:buFontTx/>
              <a:buNone/>
              <a:tabLst/>
              <a:defRPr/>
            </a:pPr>
            <a:r>
              <a:rPr kumimoji="0" lang="hu-HU" sz="3600" b="1" i="0" u="none" strike="noStrike" kern="1200" cap="none" spc="0" normalizeH="0" baseline="0" noProof="0" dirty="0" smtClean="0">
                <a:ln>
                  <a:noFill/>
                </a:ln>
                <a:solidFill>
                  <a:srgbClr val="264796"/>
                </a:solidFill>
                <a:effectLst/>
                <a:uLnTx/>
                <a:uFillTx/>
                <a:latin typeface="Arial" charset="0"/>
                <a:ea typeface="+mn-ea"/>
                <a:cs typeface="+mn-cs"/>
              </a:rPr>
              <a:t>MADIT-CRT </a:t>
            </a:r>
            <a:r>
              <a:rPr kumimoji="0" lang="hu-HU" sz="3600" b="1" i="0" u="none" strike="noStrike" kern="1200" cap="none" spc="0" normalizeH="0" baseline="0" noProof="0" dirty="0" err="1" smtClean="0">
                <a:ln>
                  <a:noFill/>
                </a:ln>
                <a:solidFill>
                  <a:srgbClr val="264796"/>
                </a:solidFill>
                <a:effectLst/>
                <a:uLnTx/>
                <a:uFillTx/>
                <a:latin typeface="Arial" charset="0"/>
                <a:ea typeface="+mn-ea"/>
                <a:cs typeface="+mn-cs"/>
              </a:rPr>
              <a:t>long-term</a:t>
            </a:r>
            <a:r>
              <a:rPr kumimoji="0" lang="hu-HU" sz="3600" b="1" i="0" u="none" strike="noStrike" kern="1200" cap="none" spc="0" normalizeH="0" baseline="0" noProof="0" dirty="0" smtClean="0">
                <a:ln>
                  <a:noFill/>
                </a:ln>
                <a:solidFill>
                  <a:srgbClr val="264796"/>
                </a:solidFill>
                <a:effectLst/>
                <a:uLnTx/>
                <a:uFillTx/>
                <a:latin typeface="Arial" charset="0"/>
                <a:ea typeface="+mn-ea"/>
                <a:cs typeface="+mn-cs"/>
              </a:rPr>
              <a:t> </a:t>
            </a:r>
            <a:r>
              <a:rPr kumimoji="0" lang="hu-HU" sz="3600" b="1" i="0" u="none" strike="noStrike" kern="1200" cap="none" spc="0" normalizeH="0" baseline="0" noProof="0" dirty="0" err="1" smtClean="0">
                <a:ln>
                  <a:noFill/>
                </a:ln>
                <a:solidFill>
                  <a:srgbClr val="264796"/>
                </a:solidFill>
                <a:effectLst/>
                <a:uLnTx/>
                <a:uFillTx/>
                <a:latin typeface="Arial" charset="0"/>
                <a:ea typeface="+mn-ea"/>
                <a:cs typeface="+mn-cs"/>
              </a:rPr>
              <a:t>follow-up</a:t>
            </a:r>
            <a:endParaRPr kumimoji="0" lang="en-US" sz="2400" b="1" i="0" u="none" strike="noStrike" kern="1200" cap="none" spc="0" normalizeH="0" baseline="0" noProof="0" dirty="0">
              <a:ln>
                <a:noFill/>
              </a:ln>
              <a:solidFill>
                <a:srgbClr val="264796"/>
              </a:solidFill>
              <a:effectLst/>
              <a:uLnTx/>
              <a:uFillTx/>
              <a:latin typeface="Arial" charset="0"/>
              <a:ea typeface="+mn-ea"/>
              <a:cs typeface="+mn-cs"/>
            </a:endParaRPr>
          </a:p>
        </p:txBody>
      </p:sp>
      <p:sp>
        <p:nvSpPr>
          <p:cNvPr id="4" name="Szövegdoboz 3"/>
          <p:cNvSpPr txBox="1"/>
          <p:nvPr/>
        </p:nvSpPr>
        <p:spPr>
          <a:xfrm>
            <a:off x="3616918" y="5724897"/>
            <a:ext cx="5339923"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hu-HU" sz="1800" b="1" i="0" u="none" strike="noStrike" kern="1200" cap="none" spc="0" normalizeH="0" baseline="0" noProof="0" dirty="0" err="1" smtClean="0">
                <a:ln>
                  <a:noFill/>
                </a:ln>
                <a:solidFill>
                  <a:srgbClr val="002060"/>
                </a:solidFill>
                <a:effectLst/>
                <a:uLnTx/>
                <a:uFillTx/>
                <a:latin typeface="Arial" charset="0"/>
                <a:ea typeface="+mn-ea"/>
                <a:cs typeface="+mn-cs"/>
              </a:rPr>
              <a:t>Kutyifa</a:t>
            </a:r>
            <a:r>
              <a:rPr kumimoji="0" lang="hu-HU" sz="1800" b="1" i="0" u="none" strike="noStrike" kern="1200" cap="none" spc="0" normalizeH="0" baseline="0" noProof="0" dirty="0" smtClean="0">
                <a:ln>
                  <a:noFill/>
                </a:ln>
                <a:solidFill>
                  <a:srgbClr val="002060"/>
                </a:solidFill>
                <a:effectLst/>
                <a:uLnTx/>
                <a:uFillTx/>
                <a:latin typeface="Arial" charset="0"/>
                <a:ea typeface="+mn-ea"/>
                <a:cs typeface="+mn-cs"/>
              </a:rPr>
              <a:t> V et </a:t>
            </a:r>
            <a:r>
              <a:rPr kumimoji="0" lang="hu-HU" sz="1800" b="1" i="0" u="none" strike="noStrike" kern="1200" cap="none" spc="0" normalizeH="0" baseline="0" noProof="0" dirty="0" err="1" smtClean="0">
                <a:ln>
                  <a:noFill/>
                </a:ln>
                <a:solidFill>
                  <a:srgbClr val="002060"/>
                </a:solidFill>
                <a:effectLst/>
                <a:uLnTx/>
                <a:uFillTx/>
                <a:latin typeface="Arial" charset="0"/>
                <a:ea typeface="+mn-ea"/>
                <a:cs typeface="+mn-cs"/>
              </a:rPr>
              <a:t>al</a:t>
            </a:r>
            <a:r>
              <a:rPr kumimoji="0" lang="hu-HU" sz="1800" b="1" i="0" u="none" strike="noStrike" kern="1200" cap="none" spc="0" normalizeH="0" baseline="0" noProof="0" dirty="0" smtClean="0">
                <a:ln>
                  <a:noFill/>
                </a:ln>
                <a:solidFill>
                  <a:srgbClr val="002060"/>
                </a:solidFill>
                <a:effectLst/>
                <a:uLnTx/>
                <a:uFillTx/>
                <a:latin typeface="Arial" charset="0"/>
                <a:ea typeface="+mn-ea"/>
                <a:cs typeface="+mn-cs"/>
              </a:rPr>
              <a:t>, JACC </a:t>
            </a:r>
            <a:r>
              <a:rPr kumimoji="0" lang="hu-HU" sz="1800" b="1" i="0" u="none" strike="noStrike" kern="1200" cap="none" spc="0" normalizeH="0" baseline="0" noProof="0" dirty="0" err="1" smtClean="0">
                <a:ln>
                  <a:noFill/>
                </a:ln>
                <a:solidFill>
                  <a:srgbClr val="002060"/>
                </a:solidFill>
                <a:effectLst/>
                <a:uLnTx/>
                <a:uFillTx/>
                <a:latin typeface="Arial" charset="0"/>
                <a:ea typeface="+mn-ea"/>
                <a:cs typeface="+mn-cs"/>
              </a:rPr>
              <a:t>Clin</a:t>
            </a:r>
            <a:r>
              <a:rPr kumimoji="0" lang="hu-HU" sz="1800" b="1" i="0" u="none" strike="noStrike" kern="1200" cap="none" spc="0" normalizeH="0" baseline="0" noProof="0" dirty="0" smtClean="0">
                <a:ln>
                  <a:noFill/>
                </a:ln>
                <a:solidFill>
                  <a:srgbClr val="002060"/>
                </a:solidFill>
                <a:effectLst/>
                <a:uLnTx/>
                <a:uFillTx/>
                <a:latin typeface="Arial" charset="0"/>
                <a:ea typeface="+mn-ea"/>
                <a:cs typeface="+mn-cs"/>
              </a:rPr>
              <a:t> </a:t>
            </a:r>
            <a:r>
              <a:rPr kumimoji="0" lang="hu-HU" sz="1800" b="1" i="0" u="none" strike="noStrike" kern="1200" cap="none" spc="0" normalizeH="0" baseline="0" noProof="0" dirty="0" err="1" smtClean="0">
                <a:ln>
                  <a:noFill/>
                </a:ln>
                <a:solidFill>
                  <a:srgbClr val="002060"/>
                </a:solidFill>
                <a:effectLst/>
                <a:uLnTx/>
                <a:uFillTx/>
                <a:latin typeface="Arial" charset="0"/>
                <a:ea typeface="+mn-ea"/>
                <a:cs typeface="+mn-cs"/>
              </a:rPr>
              <a:t>Electrophysiol</a:t>
            </a:r>
            <a:r>
              <a:rPr kumimoji="0" lang="hu-HU" sz="1800" b="1" i="0" u="none" strike="noStrike" kern="1200" cap="none" spc="0" normalizeH="0" baseline="0" noProof="0" dirty="0" smtClean="0">
                <a:ln>
                  <a:noFill/>
                </a:ln>
                <a:solidFill>
                  <a:srgbClr val="002060"/>
                </a:solidFill>
                <a:effectLst/>
                <a:uLnTx/>
                <a:uFillTx/>
                <a:latin typeface="Arial" charset="0"/>
                <a:ea typeface="+mn-ea"/>
                <a:cs typeface="+mn-cs"/>
              </a:rPr>
              <a:t> 2018</a:t>
            </a:r>
            <a:endParaRPr kumimoji="0" lang="hu-HU" sz="1800" b="1" i="0" u="none" strike="noStrike" kern="1200" cap="none" spc="0" normalizeH="0" baseline="0" noProof="0" dirty="0">
              <a:ln>
                <a:noFill/>
              </a:ln>
              <a:solidFill>
                <a:srgbClr val="002060"/>
              </a:solidFill>
              <a:effectLst/>
              <a:uLnTx/>
              <a:uFillTx/>
              <a:latin typeface="Arial" charset="0"/>
              <a:ea typeface="+mn-ea"/>
              <a:cs typeface="+mn-cs"/>
            </a:endParaRPr>
          </a:p>
        </p:txBody>
      </p:sp>
    </p:spTree>
    <p:extLst>
      <p:ext uri="{BB962C8B-B14F-4D97-AF65-F5344CB8AC3E}">
        <p14:creationId xmlns:p14="http://schemas.microsoft.com/office/powerpoint/2010/main" val="32323531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a:bodyPr>
          <a:lstStyle/>
          <a:p>
            <a:pPr lvl="0" algn="l" fontAlgn="base">
              <a:spcAft>
                <a:spcPct val="0"/>
              </a:spcAft>
              <a:defRPr/>
            </a:pPr>
            <a:r>
              <a:rPr lang="en-US" sz="3600" b="1" dirty="0">
                <a:latin typeface="Arial"/>
              </a:rPr>
              <a:t>Waiting for something…</a:t>
            </a:r>
            <a:endParaRPr lang="en-GB" sz="3600" b="1" dirty="0">
              <a:latin typeface="Arial"/>
            </a:endParaRPr>
          </a:p>
        </p:txBody>
      </p:sp>
      <p:pic>
        <p:nvPicPr>
          <p:cNvPr id="5" name="Picture 4"/>
          <p:cNvPicPr>
            <a:picLocks noChangeAspect="1"/>
          </p:cNvPicPr>
          <p:nvPr/>
        </p:nvPicPr>
        <p:blipFill>
          <a:blip r:embed="rId2"/>
          <a:stretch>
            <a:fillRect/>
          </a:stretch>
        </p:blipFill>
        <p:spPr>
          <a:xfrm>
            <a:off x="611560" y="2021971"/>
            <a:ext cx="4244147" cy="2942609"/>
          </a:xfrm>
          <a:prstGeom prst="rect">
            <a:avLst/>
          </a:prstGeom>
        </p:spPr>
      </p:pic>
      <p:pic>
        <p:nvPicPr>
          <p:cNvPr id="6" name="Picture 5"/>
          <p:cNvPicPr>
            <a:picLocks noChangeAspect="1"/>
          </p:cNvPicPr>
          <p:nvPr/>
        </p:nvPicPr>
        <p:blipFill>
          <a:blip r:embed="rId3"/>
          <a:stretch>
            <a:fillRect/>
          </a:stretch>
        </p:blipFill>
        <p:spPr>
          <a:xfrm>
            <a:off x="4947705" y="2133504"/>
            <a:ext cx="4108622" cy="2742907"/>
          </a:xfrm>
          <a:prstGeom prst="rect">
            <a:avLst/>
          </a:prstGeom>
        </p:spPr>
      </p:pic>
      <p:sp>
        <p:nvSpPr>
          <p:cNvPr id="7" name="Rectangle 7"/>
          <p:cNvSpPr/>
          <p:nvPr/>
        </p:nvSpPr>
        <p:spPr>
          <a:xfrm>
            <a:off x="5508104" y="5689365"/>
            <a:ext cx="4572000" cy="507831"/>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900" i="0" u="none" strike="noStrike" kern="1200" cap="none" spc="0" normalizeH="0" baseline="0" noProof="0" dirty="0">
                <a:ln>
                  <a:noFill/>
                </a:ln>
                <a:solidFill>
                  <a:srgbClr val="000000"/>
                </a:solidFill>
                <a:effectLst/>
                <a:uLnTx/>
                <a:uFillTx/>
                <a:latin typeface="Arial"/>
                <a:ea typeface="+mn-ea"/>
                <a:cs typeface="+mn-cs"/>
              </a:rPr>
              <a:t>American Heart Journal, Volume 154, Issue 2, 2007, 260–</a:t>
            </a:r>
            <a:r>
              <a:rPr kumimoji="0" lang="en-US" sz="900" i="0" u="none" strike="noStrike" kern="1200" cap="none" spc="0" normalizeH="0" baseline="0" noProof="0" dirty="0" smtClean="0">
                <a:ln>
                  <a:noFill/>
                </a:ln>
                <a:solidFill>
                  <a:srgbClr val="000000"/>
                </a:solidFill>
                <a:effectLst/>
                <a:uLnTx/>
                <a:uFillTx/>
                <a:latin typeface="Arial"/>
                <a:ea typeface="+mn-ea"/>
                <a:cs typeface="+mn-cs"/>
              </a:rPr>
              <a:t>266</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900" i="0" u="none" strike="noStrike" kern="1200" cap="none" spc="0" normalizeH="0" baseline="0" noProof="0" dirty="0">
                <a:ln>
                  <a:noFill/>
                </a:ln>
                <a:solidFill>
                  <a:srgbClr val="000000"/>
                </a:solidFill>
                <a:effectLst/>
                <a:uLnTx/>
                <a:uFillTx/>
                <a:latin typeface="Arial"/>
                <a:ea typeface="+mn-ea"/>
                <a:cs typeface="+mn-cs"/>
              </a:rPr>
              <a:t>http://</a:t>
            </a:r>
            <a:r>
              <a:rPr kumimoji="0" lang="en-US" sz="900" i="0" u="none" strike="noStrike" kern="1200" cap="none" spc="0" normalizeH="0" baseline="0" noProof="0" dirty="0" err="1">
                <a:ln>
                  <a:noFill/>
                </a:ln>
                <a:solidFill>
                  <a:srgbClr val="000000"/>
                </a:solidFill>
                <a:effectLst/>
                <a:uLnTx/>
                <a:uFillTx/>
                <a:latin typeface="Arial"/>
                <a:ea typeface="+mn-ea"/>
                <a:cs typeface="+mn-cs"/>
              </a:rPr>
              <a:t>dx.doi.org</a:t>
            </a:r>
            <a:r>
              <a:rPr kumimoji="0" lang="en-US" sz="900" i="0" u="none" strike="noStrike" kern="1200" cap="none" spc="0" normalizeH="0" baseline="0" noProof="0" dirty="0">
                <a:ln>
                  <a:noFill/>
                </a:ln>
                <a:solidFill>
                  <a:srgbClr val="000000"/>
                </a:solidFill>
                <a:effectLst/>
                <a:uLnTx/>
                <a:uFillTx/>
                <a:latin typeface="Arial"/>
                <a:ea typeface="+mn-ea"/>
                <a:cs typeface="+mn-cs"/>
              </a:rPr>
              <a:t>/10.1016/j.ahj.2007.01.041</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900" i="0" u="none" strike="noStrike" kern="1200" cap="none" spc="0" normalizeH="0" baseline="0" noProof="0" dirty="0">
              <a:ln>
                <a:noFill/>
              </a:ln>
              <a:solidFill>
                <a:srgbClr val="000000"/>
              </a:solidFill>
              <a:effectLst/>
              <a:uLnTx/>
              <a:uFillTx/>
              <a:latin typeface="Arial"/>
              <a:ea typeface="+mn-ea"/>
              <a:cs typeface="+mn-cs"/>
            </a:endParaRPr>
          </a:p>
        </p:txBody>
      </p:sp>
      <p:sp>
        <p:nvSpPr>
          <p:cNvPr id="8" name="TextBox 8"/>
          <p:cNvSpPr txBox="1"/>
          <p:nvPr/>
        </p:nvSpPr>
        <p:spPr>
          <a:xfrm>
            <a:off x="1219303" y="5241646"/>
            <a:ext cx="727280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dirty="0" smtClean="0">
                <a:ln>
                  <a:noFill/>
                </a:ln>
                <a:solidFill>
                  <a:srgbClr val="000000"/>
                </a:solidFill>
                <a:effectLst/>
                <a:uLnTx/>
                <a:uFillTx/>
                <a:latin typeface="Arial" charset="0"/>
                <a:ea typeface="+mn-ea"/>
                <a:cs typeface="+mn-cs"/>
              </a:rPr>
              <a:t>Number of hospital admissions and all-cause mortality rate</a:t>
            </a:r>
            <a:endParaRPr kumimoji="0" lang="en-US" sz="1800" b="1"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9" name="TextBox 9"/>
          <p:cNvSpPr txBox="1"/>
          <p:nvPr/>
        </p:nvSpPr>
        <p:spPr>
          <a:xfrm>
            <a:off x="611560" y="1340768"/>
            <a:ext cx="8208912" cy="646331"/>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dirty="0" smtClean="0">
                <a:ln>
                  <a:noFill/>
                </a:ln>
                <a:solidFill>
                  <a:srgbClr val="000000"/>
                </a:solidFill>
                <a:effectLst/>
                <a:uLnTx/>
                <a:uFillTx/>
                <a:latin typeface="Arial" charset="0"/>
                <a:ea typeface="+mn-ea"/>
                <a:cs typeface="+mn-cs"/>
              </a:rPr>
              <a:t>Until the patients develop severe heart failure with decompensation and related higher mortality rate</a:t>
            </a:r>
            <a:endParaRPr kumimoji="0" lang="en-US" sz="1800" b="1" i="0" u="none" strike="noStrike" kern="1200" cap="none" spc="0" normalizeH="0" baseline="0" noProof="0" dirty="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56535683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TextBox 2"/>
          <p:cNvSpPr txBox="1">
            <a:spLocks noChangeArrowheads="1"/>
          </p:cNvSpPr>
          <p:nvPr/>
        </p:nvSpPr>
        <p:spPr bwMode="auto">
          <a:xfrm>
            <a:off x="323850" y="838200"/>
            <a:ext cx="39481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itchFamily="2" charset="2"/>
              <a:buChar char="§"/>
              <a:defRPr sz="32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buChar char="§"/>
              <a:defRPr sz="28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buChar char="§"/>
              <a:defRPr sz="24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buChar char="§"/>
              <a:defRPr sz="2000">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buChar char="§"/>
              <a:defRPr sz="2000">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buChar char="§"/>
              <a:defRPr sz="2000">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buChar char="§"/>
              <a:defRPr sz="2000">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buChar char="§"/>
              <a:defRPr sz="2000">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buChar char="§"/>
              <a:defRPr sz="2000">
                <a:solidFill>
                  <a:schemeClr val="tx1"/>
                </a:solidFill>
                <a:latin typeface="Times New Roman" pitchFamily="18" charset="0"/>
                <a:ea typeface="MS Pゴシック" pitchFamily="-92"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1" i="0" u="none" strike="noStrike" kern="1200" cap="none" spc="0" normalizeH="0" baseline="0" noProof="0" dirty="0">
                <a:ln>
                  <a:noFill/>
                </a:ln>
                <a:solidFill>
                  <a:srgbClr val="000000"/>
                </a:solidFill>
                <a:effectLst/>
                <a:uLnTx/>
                <a:uFillTx/>
                <a:latin typeface="Arial" charset="0"/>
                <a:ea typeface="MS Pゴシック" pitchFamily="-92" charset="-128"/>
                <a:cs typeface="+mn-cs"/>
              </a:rPr>
              <a:t>Short axis positions vs. ICD</a:t>
            </a:r>
          </a:p>
        </p:txBody>
      </p:sp>
      <p:sp>
        <p:nvSpPr>
          <p:cNvPr id="7174" name="TextBox 10"/>
          <p:cNvSpPr txBox="1">
            <a:spLocks noChangeArrowheads="1"/>
          </p:cNvSpPr>
          <p:nvPr/>
        </p:nvSpPr>
        <p:spPr bwMode="auto">
          <a:xfrm>
            <a:off x="4787900" y="838200"/>
            <a:ext cx="38973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itchFamily="2" charset="2"/>
              <a:buChar char="§"/>
              <a:defRPr sz="32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buChar char="§"/>
              <a:defRPr sz="28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buChar char="§"/>
              <a:defRPr sz="24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buChar char="§"/>
              <a:defRPr sz="2000">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buChar char="§"/>
              <a:defRPr sz="2000">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buChar char="§"/>
              <a:defRPr sz="2000">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buChar char="§"/>
              <a:defRPr sz="2000">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buChar char="§"/>
              <a:defRPr sz="2000">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buChar char="§"/>
              <a:defRPr sz="2000">
                <a:solidFill>
                  <a:schemeClr val="tx1"/>
                </a:solidFill>
                <a:latin typeface="Times New Roman" pitchFamily="18" charset="0"/>
                <a:ea typeface="MS Pゴシック" pitchFamily="-92"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1" i="0" u="none" strike="noStrike" kern="1200" cap="none" spc="0" normalizeH="0" baseline="0" noProof="0">
                <a:ln>
                  <a:noFill/>
                </a:ln>
                <a:solidFill>
                  <a:srgbClr val="000000"/>
                </a:solidFill>
                <a:effectLst/>
                <a:uLnTx/>
                <a:uFillTx/>
                <a:latin typeface="Arial" charset="0"/>
                <a:ea typeface="MS Pゴシック" pitchFamily="-92" charset="-128"/>
                <a:cs typeface="+mn-cs"/>
              </a:rPr>
              <a:t>Long axis positions vs. ICD</a:t>
            </a:r>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10710" y="1407024"/>
            <a:ext cx="4025060" cy="2986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1591" y="1407024"/>
            <a:ext cx="4064282" cy="30157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564817" y="180627"/>
            <a:ext cx="8433607" cy="523220"/>
          </a:xfrm>
          <a:prstGeom prst="rect">
            <a:avLst/>
          </a:prstGeom>
          <a:noFill/>
        </p:spPr>
        <p:txBody>
          <a:bodyPr wrap="square" rtlCol="0">
            <a:spAutoFit/>
          </a:bodyPr>
          <a:lstStyle/>
          <a:p>
            <a:pPr marL="0" marR="0" lvl="0" indent="0" defTabSz="914400" rtl="0" eaLnBrk="1" fontAlgn="base" latinLnBrk="0" hangingPunct="1">
              <a:lnSpc>
                <a:spcPct val="100000"/>
              </a:lnSpc>
              <a:spcBef>
                <a:spcPct val="0"/>
              </a:spcBef>
              <a:spcAft>
                <a:spcPct val="0"/>
              </a:spcAft>
              <a:buClrTx/>
              <a:buSzTx/>
              <a:buFontTx/>
              <a:buNone/>
              <a:tabLst/>
              <a:defRPr/>
            </a:pPr>
            <a:r>
              <a:rPr kumimoji="0" lang="hu-HU" altLang="en-US" sz="2800" b="1" i="0" u="none" strike="noStrike" kern="1200" cap="none" spc="0" normalizeH="0" baseline="0" noProof="0" dirty="0" smtClean="0">
                <a:ln>
                  <a:noFill/>
                </a:ln>
                <a:solidFill>
                  <a:srgbClr val="264796"/>
                </a:solidFill>
                <a:effectLst/>
                <a:uLnTx/>
                <a:uFillTx/>
                <a:latin typeface="Arial" charset="0"/>
                <a:ea typeface="+mn-ea"/>
                <a:cs typeface="+mn-cs"/>
              </a:rPr>
              <a:t>Long-</a:t>
            </a:r>
            <a:r>
              <a:rPr kumimoji="0" lang="hu-HU" altLang="en-US" sz="2800" b="1" i="0" u="none" strike="noStrike" kern="1200" cap="none" spc="0" normalizeH="0" baseline="0" noProof="0" dirty="0" err="1" smtClean="0">
                <a:ln>
                  <a:noFill/>
                </a:ln>
                <a:solidFill>
                  <a:srgbClr val="264796"/>
                </a:solidFill>
                <a:effectLst/>
                <a:uLnTx/>
                <a:uFillTx/>
                <a:latin typeface="Arial" charset="0"/>
                <a:ea typeface="+mn-ea"/>
                <a:cs typeface="+mn-cs"/>
              </a:rPr>
              <a:t>term</a:t>
            </a:r>
            <a:r>
              <a:rPr kumimoji="0" lang="hu-HU" altLang="en-US" sz="2800" b="1" i="0" u="none" strike="noStrike" kern="1200" cap="none" spc="0" normalizeH="0" baseline="0" noProof="0" dirty="0" smtClean="0">
                <a:ln>
                  <a:noFill/>
                </a:ln>
                <a:solidFill>
                  <a:srgbClr val="264796"/>
                </a:solidFill>
                <a:effectLst/>
                <a:uLnTx/>
                <a:uFillTx/>
                <a:latin typeface="Arial" charset="0"/>
                <a:ea typeface="+mn-ea"/>
                <a:cs typeface="+mn-cs"/>
              </a:rPr>
              <a:t>: </a:t>
            </a:r>
            <a:r>
              <a:rPr kumimoji="0" lang="en-US" altLang="en-US" sz="2800" b="1" i="0" u="none" strike="noStrike" kern="1200" cap="none" spc="0" normalizeH="0" baseline="0" noProof="0" dirty="0" smtClean="0">
                <a:ln>
                  <a:noFill/>
                </a:ln>
                <a:solidFill>
                  <a:srgbClr val="264796"/>
                </a:solidFill>
                <a:effectLst/>
                <a:uLnTx/>
                <a:uFillTx/>
                <a:latin typeface="Arial" charset="0"/>
                <a:ea typeface="+mn-ea"/>
                <a:cs typeface="+mn-cs"/>
              </a:rPr>
              <a:t>E</a:t>
            </a:r>
            <a:r>
              <a:rPr kumimoji="0" lang="hu-HU" altLang="en-US" sz="2800" b="1" i="0" u="none" strike="noStrike" kern="1200" cap="none" spc="0" normalizeH="0" baseline="0" noProof="0" dirty="0">
                <a:ln>
                  <a:noFill/>
                </a:ln>
                <a:solidFill>
                  <a:srgbClr val="264796"/>
                </a:solidFill>
                <a:effectLst/>
                <a:uLnTx/>
                <a:uFillTx/>
                <a:latin typeface="Arial" charset="0"/>
                <a:ea typeface="+mn-ea"/>
                <a:cs typeface="+mn-cs"/>
              </a:rPr>
              <a:t>nd</a:t>
            </a:r>
            <a:r>
              <a:rPr kumimoji="0" lang="en-US" altLang="en-US" sz="2800" b="1" i="0" u="none" strike="noStrike" kern="1200" cap="none" spc="0" normalizeH="0" baseline="0" noProof="0" dirty="0">
                <a:ln>
                  <a:noFill/>
                </a:ln>
                <a:solidFill>
                  <a:srgbClr val="264796"/>
                </a:solidFill>
                <a:effectLst/>
                <a:uLnTx/>
                <a:uFillTx/>
                <a:latin typeface="Arial" charset="0"/>
                <a:ea typeface="+mn-ea"/>
                <a:cs typeface="+mn-cs"/>
              </a:rPr>
              <a:t> </a:t>
            </a:r>
            <a:r>
              <a:rPr kumimoji="0" lang="hu-HU" altLang="en-US" sz="2800" b="1" i="0" u="none" strike="noStrike" kern="1200" cap="none" spc="0" normalizeH="0" baseline="0" noProof="0" dirty="0">
                <a:ln>
                  <a:noFill/>
                </a:ln>
                <a:solidFill>
                  <a:srgbClr val="264796"/>
                </a:solidFill>
                <a:effectLst/>
                <a:uLnTx/>
                <a:uFillTx/>
                <a:latin typeface="Arial" charset="0"/>
                <a:ea typeface="+mn-ea"/>
                <a:cs typeface="+mn-cs"/>
              </a:rPr>
              <a:t>point – </a:t>
            </a:r>
            <a:r>
              <a:rPr kumimoji="0" lang="hu-HU" altLang="en-US" sz="2800" b="1" i="0" u="none" strike="noStrike" kern="1200" cap="none" spc="0" normalizeH="0" baseline="0" noProof="0" dirty="0" err="1" smtClean="0">
                <a:ln>
                  <a:noFill/>
                </a:ln>
                <a:solidFill>
                  <a:srgbClr val="264796"/>
                </a:solidFill>
                <a:effectLst/>
                <a:uLnTx/>
                <a:uFillTx/>
                <a:latin typeface="Arial" charset="0"/>
                <a:ea typeface="+mn-ea"/>
                <a:cs typeface="+mn-cs"/>
              </a:rPr>
              <a:t>Heart</a:t>
            </a:r>
            <a:r>
              <a:rPr kumimoji="0" lang="hu-HU" altLang="en-US" sz="2800" b="1" i="0" u="none" strike="noStrike" kern="1200" cap="none" spc="0" normalizeH="0" baseline="0" noProof="0" dirty="0" smtClean="0">
                <a:ln>
                  <a:noFill/>
                </a:ln>
                <a:solidFill>
                  <a:srgbClr val="264796"/>
                </a:solidFill>
                <a:effectLst/>
                <a:uLnTx/>
                <a:uFillTx/>
                <a:latin typeface="Arial" charset="0"/>
                <a:ea typeface="+mn-ea"/>
                <a:cs typeface="+mn-cs"/>
              </a:rPr>
              <a:t> </a:t>
            </a:r>
            <a:r>
              <a:rPr kumimoji="0" lang="hu-HU" altLang="en-US" sz="2800" b="1" i="0" u="none" strike="noStrike" kern="1200" cap="none" spc="0" normalizeH="0" baseline="0" noProof="0" dirty="0" err="1" smtClean="0">
                <a:ln>
                  <a:noFill/>
                </a:ln>
                <a:solidFill>
                  <a:srgbClr val="264796"/>
                </a:solidFill>
                <a:effectLst/>
                <a:uLnTx/>
                <a:uFillTx/>
                <a:latin typeface="Arial" charset="0"/>
                <a:ea typeface="+mn-ea"/>
                <a:cs typeface="+mn-cs"/>
              </a:rPr>
              <a:t>failure</a:t>
            </a:r>
            <a:r>
              <a:rPr kumimoji="0" lang="hu-HU" altLang="en-US" sz="2800" b="1" i="0" u="none" strike="noStrike" kern="1200" cap="none" spc="0" normalizeH="0" baseline="0" noProof="0" dirty="0" smtClean="0">
                <a:ln>
                  <a:noFill/>
                </a:ln>
                <a:solidFill>
                  <a:srgbClr val="264796"/>
                </a:solidFill>
                <a:effectLst/>
                <a:uLnTx/>
                <a:uFillTx/>
                <a:latin typeface="Arial" charset="0"/>
                <a:ea typeface="+mn-ea"/>
                <a:cs typeface="+mn-cs"/>
              </a:rPr>
              <a:t> </a:t>
            </a:r>
            <a:r>
              <a:rPr kumimoji="0" lang="hu-HU" altLang="en-US" sz="2800" b="1" i="0" u="none" strike="noStrike" kern="1200" cap="none" spc="0" normalizeH="0" baseline="0" noProof="0" dirty="0" err="1" smtClean="0">
                <a:ln>
                  <a:noFill/>
                </a:ln>
                <a:solidFill>
                  <a:srgbClr val="264796"/>
                </a:solidFill>
                <a:effectLst/>
                <a:uLnTx/>
                <a:uFillTx/>
                <a:latin typeface="Arial" charset="0"/>
                <a:ea typeface="+mn-ea"/>
                <a:cs typeface="+mn-cs"/>
              </a:rPr>
              <a:t>events</a:t>
            </a:r>
            <a:endParaRPr kumimoji="0" lang="en-US" sz="3200" b="1" i="0" u="none" strike="noStrike" kern="1200" cap="none" spc="0" normalizeH="0" baseline="0" noProof="0" dirty="0">
              <a:ln>
                <a:noFill/>
              </a:ln>
              <a:solidFill>
                <a:srgbClr val="264796"/>
              </a:solidFill>
              <a:effectLst/>
              <a:uLnTx/>
              <a:uFillTx/>
              <a:latin typeface="Arial" charset="0"/>
              <a:ea typeface="+mn-ea"/>
              <a:cs typeface="+mn-cs"/>
            </a:endParaRPr>
          </a:p>
        </p:txBody>
      </p:sp>
      <p:graphicFrame>
        <p:nvGraphicFramePr>
          <p:cNvPr id="8" name="Table 7"/>
          <p:cNvGraphicFramePr>
            <a:graphicFrameLocks noGrp="1"/>
          </p:cNvGraphicFramePr>
          <p:nvPr>
            <p:extLst/>
          </p:nvPr>
        </p:nvGraphicFramePr>
        <p:xfrm>
          <a:off x="431591" y="4422802"/>
          <a:ext cx="8700061" cy="1682255"/>
        </p:xfrm>
        <a:graphic>
          <a:graphicData uri="http://schemas.openxmlformats.org/drawingml/2006/table">
            <a:tbl>
              <a:tblPr>
                <a:tableStyleId>{69CF1AB2-1976-4502-BF36-3FF5EA218861}</a:tableStyleId>
              </a:tblPr>
              <a:tblGrid>
                <a:gridCol w="1993538">
                  <a:extLst>
                    <a:ext uri="{9D8B030D-6E8A-4147-A177-3AD203B41FA5}">
                      <a16:colId xmlns:a16="http://schemas.microsoft.com/office/drawing/2014/main" xmlns="" val="20000"/>
                    </a:ext>
                  </a:extLst>
                </a:gridCol>
                <a:gridCol w="1998955">
                  <a:extLst>
                    <a:ext uri="{9D8B030D-6E8A-4147-A177-3AD203B41FA5}">
                      <a16:colId xmlns:a16="http://schemas.microsoft.com/office/drawing/2014/main" xmlns="" val="20001"/>
                    </a:ext>
                  </a:extLst>
                </a:gridCol>
                <a:gridCol w="1668507">
                  <a:extLst>
                    <a:ext uri="{9D8B030D-6E8A-4147-A177-3AD203B41FA5}">
                      <a16:colId xmlns:a16="http://schemas.microsoft.com/office/drawing/2014/main" xmlns="" val="20002"/>
                    </a:ext>
                  </a:extLst>
                </a:gridCol>
                <a:gridCol w="1673922">
                  <a:extLst>
                    <a:ext uri="{9D8B030D-6E8A-4147-A177-3AD203B41FA5}">
                      <a16:colId xmlns:a16="http://schemas.microsoft.com/office/drawing/2014/main" xmlns="" val="20003"/>
                    </a:ext>
                  </a:extLst>
                </a:gridCol>
                <a:gridCol w="1365139">
                  <a:extLst>
                    <a:ext uri="{9D8B030D-6E8A-4147-A177-3AD203B41FA5}">
                      <a16:colId xmlns:a16="http://schemas.microsoft.com/office/drawing/2014/main" xmlns="" val="20004"/>
                    </a:ext>
                  </a:extLst>
                </a:gridCol>
              </a:tblGrid>
              <a:tr h="275057">
                <a:tc gridSpan="2">
                  <a:txBody>
                    <a:bodyPr/>
                    <a:lstStyle>
                      <a:lvl1pPr marL="0" algn="l" defTabSz="914400" rtl="0" eaLnBrk="1" latinLnBrk="0" hangingPunct="1">
                        <a:defRPr sz="1800" kern="1200">
                          <a:solidFill>
                            <a:schemeClr val="dk1"/>
                          </a:solidFill>
                          <a:latin typeface="Arial"/>
                          <a:ea typeface="ＭＳ Ｐゴシック"/>
                        </a:defRPr>
                      </a:lvl1pPr>
                      <a:lvl2pPr marL="457200" algn="l" defTabSz="914400" rtl="0" eaLnBrk="1" latinLnBrk="0" hangingPunct="1">
                        <a:defRPr sz="1800" kern="1200">
                          <a:solidFill>
                            <a:schemeClr val="dk1"/>
                          </a:solidFill>
                          <a:latin typeface="Arial"/>
                          <a:ea typeface="ＭＳ Ｐゴシック"/>
                        </a:defRPr>
                      </a:lvl2pPr>
                      <a:lvl3pPr marL="914400" algn="l" defTabSz="914400" rtl="0" eaLnBrk="1" latinLnBrk="0" hangingPunct="1">
                        <a:defRPr sz="1800" kern="1200">
                          <a:solidFill>
                            <a:schemeClr val="dk1"/>
                          </a:solidFill>
                          <a:latin typeface="Arial"/>
                          <a:ea typeface="ＭＳ Ｐゴシック"/>
                        </a:defRPr>
                      </a:lvl3pPr>
                      <a:lvl4pPr marL="1371600" algn="l" defTabSz="914400" rtl="0" eaLnBrk="1" latinLnBrk="0" hangingPunct="1">
                        <a:defRPr sz="1800" kern="1200">
                          <a:solidFill>
                            <a:schemeClr val="dk1"/>
                          </a:solidFill>
                          <a:latin typeface="Arial"/>
                          <a:ea typeface="ＭＳ Ｐゴシック"/>
                        </a:defRPr>
                      </a:lvl4pPr>
                      <a:lvl5pPr marL="1828800" algn="l" defTabSz="914400" rtl="0" eaLnBrk="1" latinLnBrk="0" hangingPunct="1">
                        <a:defRPr sz="1800" kern="1200">
                          <a:solidFill>
                            <a:schemeClr val="dk1"/>
                          </a:solidFill>
                          <a:latin typeface="Arial"/>
                          <a:ea typeface="ＭＳ Ｐゴシック"/>
                        </a:defRPr>
                      </a:lvl5pPr>
                      <a:lvl6pPr marL="2286000" algn="l" defTabSz="914400" rtl="0" eaLnBrk="1" latinLnBrk="0" hangingPunct="1">
                        <a:defRPr sz="1800" kern="1200">
                          <a:solidFill>
                            <a:schemeClr val="dk1"/>
                          </a:solidFill>
                          <a:latin typeface="Arial"/>
                          <a:ea typeface="ＭＳ Ｐゴシック"/>
                        </a:defRPr>
                      </a:lvl6pPr>
                      <a:lvl7pPr marL="2743200" algn="l" defTabSz="914400" rtl="0" eaLnBrk="1" latinLnBrk="0" hangingPunct="1">
                        <a:defRPr sz="1800" kern="1200">
                          <a:solidFill>
                            <a:schemeClr val="dk1"/>
                          </a:solidFill>
                          <a:latin typeface="Arial"/>
                          <a:ea typeface="ＭＳ Ｐゴシック"/>
                        </a:defRPr>
                      </a:lvl7pPr>
                      <a:lvl8pPr marL="3200400" algn="l" defTabSz="914400" rtl="0" eaLnBrk="1" latinLnBrk="0" hangingPunct="1">
                        <a:defRPr sz="1800" kern="1200">
                          <a:solidFill>
                            <a:schemeClr val="dk1"/>
                          </a:solidFill>
                          <a:latin typeface="Arial"/>
                          <a:ea typeface="ＭＳ Ｐゴシック"/>
                        </a:defRPr>
                      </a:lvl8pPr>
                      <a:lvl9pPr marL="3657600" algn="l" defTabSz="914400" rtl="0" eaLnBrk="1" latinLnBrk="0" hangingPunct="1">
                        <a:defRPr sz="1800" kern="1200">
                          <a:solidFill>
                            <a:schemeClr val="dk1"/>
                          </a:solidFill>
                          <a:latin typeface="Arial"/>
                          <a:ea typeface="ＭＳ Ｐゴシック"/>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800" b="1" u="none" strike="noStrike" kern="1200" dirty="0" smtClean="0">
                          <a:effectLst/>
                          <a:latin typeface="+mn-lt"/>
                        </a:rPr>
                        <a:t>HF events only</a:t>
                      </a:r>
                      <a:endParaRPr lang="en-US" sz="1800" b="1" u="none" strike="noStrike" kern="1200" dirty="0" smtClean="0">
                        <a:solidFill>
                          <a:schemeClr val="dk1"/>
                        </a:solidFill>
                        <a:effectLst/>
                        <a:latin typeface="+mn-lt"/>
                        <a:ea typeface="+mn-ea"/>
                        <a:cs typeface="Arial" panose="020B0604020202020204" pitchFamily="34" charset="0"/>
                      </a:endParaRPr>
                    </a:p>
                  </a:txBody>
                  <a:tcPr marL="9525" marR="9525" marT="9525" marB="0" anchor="ctr">
                    <a:solidFill>
                      <a:srgbClr val="BBE0E3"/>
                    </a:solidFill>
                  </a:tcPr>
                </a:tc>
                <a:tc hMerge="1">
                  <a:txBody>
                    <a:bodyPr/>
                    <a:lstStyle/>
                    <a:p>
                      <a:endParaRPr lang="en-US"/>
                    </a:p>
                  </a:txBody>
                  <a:tcPr/>
                </a:tc>
                <a:tc>
                  <a:txBody>
                    <a:bodyPr/>
                    <a:lstStyle>
                      <a:lvl1pPr marL="0" algn="l" defTabSz="914400" rtl="0" eaLnBrk="1" latinLnBrk="0" hangingPunct="1">
                        <a:defRPr sz="1800" kern="1200">
                          <a:solidFill>
                            <a:schemeClr val="dk1"/>
                          </a:solidFill>
                          <a:latin typeface="Arial"/>
                          <a:ea typeface="ＭＳ Ｐゴシック"/>
                        </a:defRPr>
                      </a:lvl1pPr>
                      <a:lvl2pPr marL="457200" algn="l" defTabSz="914400" rtl="0" eaLnBrk="1" latinLnBrk="0" hangingPunct="1">
                        <a:defRPr sz="1800" kern="1200">
                          <a:solidFill>
                            <a:schemeClr val="dk1"/>
                          </a:solidFill>
                          <a:latin typeface="Arial"/>
                          <a:ea typeface="ＭＳ Ｐゴシック"/>
                        </a:defRPr>
                      </a:lvl2pPr>
                      <a:lvl3pPr marL="914400" algn="l" defTabSz="914400" rtl="0" eaLnBrk="1" latinLnBrk="0" hangingPunct="1">
                        <a:defRPr sz="1800" kern="1200">
                          <a:solidFill>
                            <a:schemeClr val="dk1"/>
                          </a:solidFill>
                          <a:latin typeface="Arial"/>
                          <a:ea typeface="ＭＳ Ｐゴシック"/>
                        </a:defRPr>
                      </a:lvl3pPr>
                      <a:lvl4pPr marL="1371600" algn="l" defTabSz="914400" rtl="0" eaLnBrk="1" latinLnBrk="0" hangingPunct="1">
                        <a:defRPr sz="1800" kern="1200">
                          <a:solidFill>
                            <a:schemeClr val="dk1"/>
                          </a:solidFill>
                          <a:latin typeface="Arial"/>
                          <a:ea typeface="ＭＳ Ｐゴシック"/>
                        </a:defRPr>
                      </a:lvl4pPr>
                      <a:lvl5pPr marL="1828800" algn="l" defTabSz="914400" rtl="0" eaLnBrk="1" latinLnBrk="0" hangingPunct="1">
                        <a:defRPr sz="1800" kern="1200">
                          <a:solidFill>
                            <a:schemeClr val="dk1"/>
                          </a:solidFill>
                          <a:latin typeface="Arial"/>
                          <a:ea typeface="ＭＳ Ｐゴシック"/>
                        </a:defRPr>
                      </a:lvl5pPr>
                      <a:lvl6pPr marL="2286000" algn="l" defTabSz="914400" rtl="0" eaLnBrk="1" latinLnBrk="0" hangingPunct="1">
                        <a:defRPr sz="1800" kern="1200">
                          <a:solidFill>
                            <a:schemeClr val="dk1"/>
                          </a:solidFill>
                          <a:latin typeface="Arial"/>
                          <a:ea typeface="ＭＳ Ｐゴシック"/>
                        </a:defRPr>
                      </a:lvl6pPr>
                      <a:lvl7pPr marL="2743200" algn="l" defTabSz="914400" rtl="0" eaLnBrk="1" latinLnBrk="0" hangingPunct="1">
                        <a:defRPr sz="1800" kern="1200">
                          <a:solidFill>
                            <a:schemeClr val="dk1"/>
                          </a:solidFill>
                          <a:latin typeface="Arial"/>
                          <a:ea typeface="ＭＳ Ｐゴシック"/>
                        </a:defRPr>
                      </a:lvl7pPr>
                      <a:lvl8pPr marL="3200400" algn="l" defTabSz="914400" rtl="0" eaLnBrk="1" latinLnBrk="0" hangingPunct="1">
                        <a:defRPr sz="1800" kern="1200">
                          <a:solidFill>
                            <a:schemeClr val="dk1"/>
                          </a:solidFill>
                          <a:latin typeface="Arial"/>
                          <a:ea typeface="ＭＳ Ｐゴシック"/>
                        </a:defRPr>
                      </a:lvl8pPr>
                      <a:lvl9pPr marL="3657600" algn="l" defTabSz="914400" rtl="0" eaLnBrk="1" latinLnBrk="0" hangingPunct="1">
                        <a:defRPr sz="1800" kern="1200">
                          <a:solidFill>
                            <a:schemeClr val="dk1"/>
                          </a:solidFill>
                          <a:latin typeface="Arial"/>
                          <a:ea typeface="ＭＳ Ｐゴシック"/>
                        </a:defRPr>
                      </a:lvl9pPr>
                    </a:lstStyle>
                    <a:p>
                      <a:pPr marL="0" algn="ctr" defTabSz="914400" rtl="0" eaLnBrk="1" fontAlgn="ctr" latinLnBrk="0" hangingPunct="1"/>
                      <a:r>
                        <a:rPr lang="en-US" sz="1800" b="1" u="none" strike="noStrike" kern="1200" dirty="0" smtClean="0">
                          <a:effectLst/>
                          <a:latin typeface="+mn-lt"/>
                        </a:rPr>
                        <a:t>HR</a:t>
                      </a:r>
                      <a:endParaRPr lang="en-US" sz="1800" b="1" u="none" strike="noStrike" kern="1200" dirty="0">
                        <a:solidFill>
                          <a:schemeClr val="dk1"/>
                        </a:solidFill>
                        <a:effectLst/>
                        <a:latin typeface="+mn-lt"/>
                        <a:ea typeface="+mn-ea"/>
                        <a:cs typeface="Arial" panose="020B0604020202020204" pitchFamily="34" charset="0"/>
                      </a:endParaRPr>
                    </a:p>
                  </a:txBody>
                  <a:tcPr marL="9525" marR="9525" marT="9525" marB="0" anchor="ctr">
                    <a:solidFill>
                      <a:srgbClr val="BBE0E3"/>
                    </a:solidFill>
                  </a:tcPr>
                </a:tc>
                <a:tc>
                  <a:txBody>
                    <a:bodyPr/>
                    <a:lstStyle>
                      <a:lvl1pPr marL="0" algn="l" defTabSz="914400" rtl="0" eaLnBrk="1" latinLnBrk="0" hangingPunct="1">
                        <a:defRPr sz="1800" kern="1200">
                          <a:solidFill>
                            <a:schemeClr val="dk1"/>
                          </a:solidFill>
                          <a:latin typeface="Arial"/>
                          <a:ea typeface="ＭＳ Ｐゴシック"/>
                        </a:defRPr>
                      </a:lvl1pPr>
                      <a:lvl2pPr marL="457200" algn="l" defTabSz="914400" rtl="0" eaLnBrk="1" latinLnBrk="0" hangingPunct="1">
                        <a:defRPr sz="1800" kern="1200">
                          <a:solidFill>
                            <a:schemeClr val="dk1"/>
                          </a:solidFill>
                          <a:latin typeface="Arial"/>
                          <a:ea typeface="ＭＳ Ｐゴシック"/>
                        </a:defRPr>
                      </a:lvl2pPr>
                      <a:lvl3pPr marL="914400" algn="l" defTabSz="914400" rtl="0" eaLnBrk="1" latinLnBrk="0" hangingPunct="1">
                        <a:defRPr sz="1800" kern="1200">
                          <a:solidFill>
                            <a:schemeClr val="dk1"/>
                          </a:solidFill>
                          <a:latin typeface="Arial"/>
                          <a:ea typeface="ＭＳ Ｐゴシック"/>
                        </a:defRPr>
                      </a:lvl3pPr>
                      <a:lvl4pPr marL="1371600" algn="l" defTabSz="914400" rtl="0" eaLnBrk="1" latinLnBrk="0" hangingPunct="1">
                        <a:defRPr sz="1800" kern="1200">
                          <a:solidFill>
                            <a:schemeClr val="dk1"/>
                          </a:solidFill>
                          <a:latin typeface="Arial"/>
                          <a:ea typeface="ＭＳ Ｐゴシック"/>
                        </a:defRPr>
                      </a:lvl4pPr>
                      <a:lvl5pPr marL="1828800" algn="l" defTabSz="914400" rtl="0" eaLnBrk="1" latinLnBrk="0" hangingPunct="1">
                        <a:defRPr sz="1800" kern="1200">
                          <a:solidFill>
                            <a:schemeClr val="dk1"/>
                          </a:solidFill>
                          <a:latin typeface="Arial"/>
                          <a:ea typeface="ＭＳ Ｐゴシック"/>
                        </a:defRPr>
                      </a:lvl5pPr>
                      <a:lvl6pPr marL="2286000" algn="l" defTabSz="914400" rtl="0" eaLnBrk="1" latinLnBrk="0" hangingPunct="1">
                        <a:defRPr sz="1800" kern="1200">
                          <a:solidFill>
                            <a:schemeClr val="dk1"/>
                          </a:solidFill>
                          <a:latin typeface="Arial"/>
                          <a:ea typeface="ＭＳ Ｐゴシック"/>
                        </a:defRPr>
                      </a:lvl6pPr>
                      <a:lvl7pPr marL="2743200" algn="l" defTabSz="914400" rtl="0" eaLnBrk="1" latinLnBrk="0" hangingPunct="1">
                        <a:defRPr sz="1800" kern="1200">
                          <a:solidFill>
                            <a:schemeClr val="dk1"/>
                          </a:solidFill>
                          <a:latin typeface="Arial"/>
                          <a:ea typeface="ＭＳ Ｐゴシック"/>
                        </a:defRPr>
                      </a:lvl7pPr>
                      <a:lvl8pPr marL="3200400" algn="l" defTabSz="914400" rtl="0" eaLnBrk="1" latinLnBrk="0" hangingPunct="1">
                        <a:defRPr sz="1800" kern="1200">
                          <a:solidFill>
                            <a:schemeClr val="dk1"/>
                          </a:solidFill>
                          <a:latin typeface="Arial"/>
                          <a:ea typeface="ＭＳ Ｐゴシック"/>
                        </a:defRPr>
                      </a:lvl8pPr>
                      <a:lvl9pPr marL="3657600" algn="l" defTabSz="914400" rtl="0" eaLnBrk="1" latinLnBrk="0" hangingPunct="1">
                        <a:defRPr sz="1800" kern="1200">
                          <a:solidFill>
                            <a:schemeClr val="dk1"/>
                          </a:solidFill>
                          <a:latin typeface="Arial"/>
                          <a:ea typeface="ＭＳ Ｐゴシック"/>
                        </a:defRPr>
                      </a:lvl9pPr>
                    </a:lstStyle>
                    <a:p>
                      <a:pPr marL="0" algn="ctr" defTabSz="914400" rtl="0" eaLnBrk="1" fontAlgn="ctr" latinLnBrk="0" hangingPunct="1"/>
                      <a:r>
                        <a:rPr lang="en-US" sz="1800" b="1" u="none" strike="noStrike" kern="1200" dirty="0">
                          <a:effectLst/>
                          <a:latin typeface="+mn-lt"/>
                        </a:rPr>
                        <a:t>95% CI</a:t>
                      </a:r>
                      <a:endParaRPr lang="en-US" sz="1800" b="1" u="none" strike="noStrike" kern="1200" dirty="0">
                        <a:solidFill>
                          <a:schemeClr val="dk1"/>
                        </a:solidFill>
                        <a:effectLst/>
                        <a:latin typeface="+mn-lt"/>
                        <a:ea typeface="+mn-ea"/>
                        <a:cs typeface="Arial" panose="020B0604020202020204" pitchFamily="34" charset="0"/>
                      </a:endParaRPr>
                    </a:p>
                  </a:txBody>
                  <a:tcPr marL="9525" marR="9525" marT="9525" marB="0" anchor="ctr">
                    <a:solidFill>
                      <a:srgbClr val="BBE0E3"/>
                    </a:solidFill>
                  </a:tcPr>
                </a:tc>
                <a:tc>
                  <a:txBody>
                    <a:bodyPr/>
                    <a:lstStyle>
                      <a:lvl1pPr marL="0" algn="l" defTabSz="914400" rtl="0" eaLnBrk="1" latinLnBrk="0" hangingPunct="1">
                        <a:defRPr sz="1800" kern="1200">
                          <a:solidFill>
                            <a:schemeClr val="dk1"/>
                          </a:solidFill>
                          <a:latin typeface="Arial"/>
                          <a:ea typeface="ＭＳ Ｐゴシック"/>
                        </a:defRPr>
                      </a:lvl1pPr>
                      <a:lvl2pPr marL="457200" algn="l" defTabSz="914400" rtl="0" eaLnBrk="1" latinLnBrk="0" hangingPunct="1">
                        <a:defRPr sz="1800" kern="1200">
                          <a:solidFill>
                            <a:schemeClr val="dk1"/>
                          </a:solidFill>
                          <a:latin typeface="Arial"/>
                          <a:ea typeface="ＭＳ Ｐゴシック"/>
                        </a:defRPr>
                      </a:lvl2pPr>
                      <a:lvl3pPr marL="914400" algn="l" defTabSz="914400" rtl="0" eaLnBrk="1" latinLnBrk="0" hangingPunct="1">
                        <a:defRPr sz="1800" kern="1200">
                          <a:solidFill>
                            <a:schemeClr val="dk1"/>
                          </a:solidFill>
                          <a:latin typeface="Arial"/>
                          <a:ea typeface="ＭＳ Ｐゴシック"/>
                        </a:defRPr>
                      </a:lvl3pPr>
                      <a:lvl4pPr marL="1371600" algn="l" defTabSz="914400" rtl="0" eaLnBrk="1" latinLnBrk="0" hangingPunct="1">
                        <a:defRPr sz="1800" kern="1200">
                          <a:solidFill>
                            <a:schemeClr val="dk1"/>
                          </a:solidFill>
                          <a:latin typeface="Arial"/>
                          <a:ea typeface="ＭＳ Ｐゴシック"/>
                        </a:defRPr>
                      </a:lvl4pPr>
                      <a:lvl5pPr marL="1828800" algn="l" defTabSz="914400" rtl="0" eaLnBrk="1" latinLnBrk="0" hangingPunct="1">
                        <a:defRPr sz="1800" kern="1200">
                          <a:solidFill>
                            <a:schemeClr val="dk1"/>
                          </a:solidFill>
                          <a:latin typeface="Arial"/>
                          <a:ea typeface="ＭＳ Ｐゴシック"/>
                        </a:defRPr>
                      </a:lvl5pPr>
                      <a:lvl6pPr marL="2286000" algn="l" defTabSz="914400" rtl="0" eaLnBrk="1" latinLnBrk="0" hangingPunct="1">
                        <a:defRPr sz="1800" kern="1200">
                          <a:solidFill>
                            <a:schemeClr val="dk1"/>
                          </a:solidFill>
                          <a:latin typeface="Arial"/>
                          <a:ea typeface="ＭＳ Ｐゴシック"/>
                        </a:defRPr>
                      </a:lvl6pPr>
                      <a:lvl7pPr marL="2743200" algn="l" defTabSz="914400" rtl="0" eaLnBrk="1" latinLnBrk="0" hangingPunct="1">
                        <a:defRPr sz="1800" kern="1200">
                          <a:solidFill>
                            <a:schemeClr val="dk1"/>
                          </a:solidFill>
                          <a:latin typeface="Arial"/>
                          <a:ea typeface="ＭＳ Ｐゴシック"/>
                        </a:defRPr>
                      </a:lvl7pPr>
                      <a:lvl8pPr marL="3200400" algn="l" defTabSz="914400" rtl="0" eaLnBrk="1" latinLnBrk="0" hangingPunct="1">
                        <a:defRPr sz="1800" kern="1200">
                          <a:solidFill>
                            <a:schemeClr val="dk1"/>
                          </a:solidFill>
                          <a:latin typeface="Arial"/>
                          <a:ea typeface="ＭＳ Ｐゴシック"/>
                        </a:defRPr>
                      </a:lvl8pPr>
                      <a:lvl9pPr marL="3657600" algn="l" defTabSz="914400" rtl="0" eaLnBrk="1" latinLnBrk="0" hangingPunct="1">
                        <a:defRPr sz="1800" kern="1200">
                          <a:solidFill>
                            <a:schemeClr val="dk1"/>
                          </a:solidFill>
                          <a:latin typeface="Arial"/>
                          <a:ea typeface="ＭＳ Ｐゴシック"/>
                        </a:defRPr>
                      </a:lvl9pPr>
                    </a:lstStyle>
                    <a:p>
                      <a:pPr marL="0" algn="ctr" defTabSz="914400" rtl="0" eaLnBrk="1" fontAlgn="ctr" latinLnBrk="0" hangingPunct="1"/>
                      <a:r>
                        <a:rPr lang="en-US" sz="1800" b="1" u="none" strike="noStrike" kern="1200" dirty="0">
                          <a:effectLst/>
                          <a:latin typeface="+mn-lt"/>
                        </a:rPr>
                        <a:t>p-value</a:t>
                      </a:r>
                      <a:endParaRPr lang="en-US" sz="1800" b="1" u="none" strike="noStrike" kern="1200" dirty="0">
                        <a:solidFill>
                          <a:schemeClr val="dk1"/>
                        </a:solidFill>
                        <a:effectLst/>
                        <a:latin typeface="+mn-lt"/>
                        <a:ea typeface="+mn-ea"/>
                        <a:cs typeface="Arial" panose="020B0604020202020204" pitchFamily="34" charset="0"/>
                      </a:endParaRPr>
                    </a:p>
                  </a:txBody>
                  <a:tcPr marL="9525" marR="9525" marT="9525" marB="0" anchor="ctr">
                    <a:solidFill>
                      <a:srgbClr val="BBE0E3"/>
                    </a:solidFill>
                  </a:tcPr>
                </a:tc>
                <a:extLst>
                  <a:ext uri="{0D108BD9-81ED-4DB2-BD59-A6C34878D82A}">
                    <a16:rowId xmlns:a16="http://schemas.microsoft.com/office/drawing/2014/main" xmlns="" val="10001"/>
                  </a:ext>
                </a:extLst>
              </a:tr>
              <a:tr h="439219">
                <a:tc rowSpan="2">
                  <a:txBody>
                    <a:bodyPr/>
                    <a:lstStyle>
                      <a:lvl1pPr marL="0" algn="l" defTabSz="914400" rtl="0" eaLnBrk="1" latinLnBrk="0" hangingPunct="1">
                        <a:defRPr sz="1800" kern="1200">
                          <a:solidFill>
                            <a:schemeClr val="dk1"/>
                          </a:solidFill>
                          <a:latin typeface="Arial"/>
                          <a:ea typeface="ＭＳ Ｐゴシック"/>
                        </a:defRPr>
                      </a:lvl1pPr>
                      <a:lvl2pPr marL="457200" algn="l" defTabSz="914400" rtl="0" eaLnBrk="1" latinLnBrk="0" hangingPunct="1">
                        <a:defRPr sz="1800" kern="1200">
                          <a:solidFill>
                            <a:schemeClr val="dk1"/>
                          </a:solidFill>
                          <a:latin typeface="Arial"/>
                          <a:ea typeface="ＭＳ Ｐゴシック"/>
                        </a:defRPr>
                      </a:lvl2pPr>
                      <a:lvl3pPr marL="914400" algn="l" defTabSz="914400" rtl="0" eaLnBrk="1" latinLnBrk="0" hangingPunct="1">
                        <a:defRPr sz="1800" kern="1200">
                          <a:solidFill>
                            <a:schemeClr val="dk1"/>
                          </a:solidFill>
                          <a:latin typeface="Arial"/>
                          <a:ea typeface="ＭＳ Ｐゴシック"/>
                        </a:defRPr>
                      </a:lvl3pPr>
                      <a:lvl4pPr marL="1371600" algn="l" defTabSz="914400" rtl="0" eaLnBrk="1" latinLnBrk="0" hangingPunct="1">
                        <a:defRPr sz="1800" kern="1200">
                          <a:solidFill>
                            <a:schemeClr val="dk1"/>
                          </a:solidFill>
                          <a:latin typeface="Arial"/>
                          <a:ea typeface="ＭＳ Ｐゴシック"/>
                        </a:defRPr>
                      </a:lvl4pPr>
                      <a:lvl5pPr marL="1828800" algn="l" defTabSz="914400" rtl="0" eaLnBrk="1" latinLnBrk="0" hangingPunct="1">
                        <a:defRPr sz="1800" kern="1200">
                          <a:solidFill>
                            <a:schemeClr val="dk1"/>
                          </a:solidFill>
                          <a:latin typeface="Arial"/>
                          <a:ea typeface="ＭＳ Ｐゴシック"/>
                        </a:defRPr>
                      </a:lvl5pPr>
                      <a:lvl6pPr marL="2286000" algn="l" defTabSz="914400" rtl="0" eaLnBrk="1" latinLnBrk="0" hangingPunct="1">
                        <a:defRPr sz="1800" kern="1200">
                          <a:solidFill>
                            <a:schemeClr val="dk1"/>
                          </a:solidFill>
                          <a:latin typeface="Arial"/>
                          <a:ea typeface="ＭＳ Ｐゴシック"/>
                        </a:defRPr>
                      </a:lvl6pPr>
                      <a:lvl7pPr marL="2743200" algn="l" defTabSz="914400" rtl="0" eaLnBrk="1" latinLnBrk="0" hangingPunct="1">
                        <a:defRPr sz="1800" kern="1200">
                          <a:solidFill>
                            <a:schemeClr val="dk1"/>
                          </a:solidFill>
                          <a:latin typeface="Arial"/>
                          <a:ea typeface="ＭＳ Ｐゴシック"/>
                        </a:defRPr>
                      </a:lvl7pPr>
                      <a:lvl8pPr marL="3200400" algn="l" defTabSz="914400" rtl="0" eaLnBrk="1" latinLnBrk="0" hangingPunct="1">
                        <a:defRPr sz="1800" kern="1200">
                          <a:solidFill>
                            <a:schemeClr val="dk1"/>
                          </a:solidFill>
                          <a:latin typeface="Arial"/>
                          <a:ea typeface="ＭＳ Ｐゴシック"/>
                        </a:defRPr>
                      </a:lvl8pPr>
                      <a:lvl9pPr marL="3657600" algn="l" defTabSz="914400" rtl="0" eaLnBrk="1" latinLnBrk="0" hangingPunct="1">
                        <a:defRPr sz="1800" kern="1200">
                          <a:solidFill>
                            <a:schemeClr val="dk1"/>
                          </a:solidFill>
                          <a:latin typeface="Arial"/>
                          <a:ea typeface="ＭＳ Ｐゴシック"/>
                        </a:defRPr>
                      </a:lvl9pPr>
                    </a:lstStyle>
                    <a:p>
                      <a:pPr marL="0" algn="ctr" defTabSz="914400" rtl="0" eaLnBrk="1" fontAlgn="ctr" latinLnBrk="0" hangingPunct="1"/>
                      <a:r>
                        <a:rPr lang="en-US" sz="1800" b="1" u="none" strike="noStrike" kern="1200" dirty="0">
                          <a:effectLst/>
                          <a:latin typeface="+mn-lt"/>
                        </a:rPr>
                        <a:t>Short axis position vs. ICD</a:t>
                      </a:r>
                      <a:endParaRPr lang="en-US" sz="1800" b="1" u="none" strike="noStrike" kern="1200" dirty="0">
                        <a:solidFill>
                          <a:schemeClr val="dk1"/>
                        </a:solidFill>
                        <a:effectLst/>
                        <a:latin typeface="+mn-lt"/>
                        <a:ea typeface="+mn-ea"/>
                        <a:cs typeface="Arial" panose="020B0604020202020204" pitchFamily="34" charset="0"/>
                      </a:endParaRPr>
                    </a:p>
                  </a:txBody>
                  <a:tcPr marL="9525" marR="9525" marT="9525" marB="0" anchor="ctr"/>
                </a:tc>
                <a:tc>
                  <a:txBody>
                    <a:bodyPr/>
                    <a:lstStyle>
                      <a:lvl1pPr marL="0" algn="l" defTabSz="914400" rtl="0" eaLnBrk="1" latinLnBrk="0" hangingPunct="1">
                        <a:defRPr sz="1800" kern="1200">
                          <a:solidFill>
                            <a:schemeClr val="dk1"/>
                          </a:solidFill>
                          <a:latin typeface="Arial"/>
                          <a:ea typeface="ＭＳ Ｐゴシック"/>
                        </a:defRPr>
                      </a:lvl1pPr>
                      <a:lvl2pPr marL="457200" algn="l" defTabSz="914400" rtl="0" eaLnBrk="1" latinLnBrk="0" hangingPunct="1">
                        <a:defRPr sz="1800" kern="1200">
                          <a:solidFill>
                            <a:schemeClr val="dk1"/>
                          </a:solidFill>
                          <a:latin typeface="Arial"/>
                          <a:ea typeface="ＭＳ Ｐゴシック"/>
                        </a:defRPr>
                      </a:lvl2pPr>
                      <a:lvl3pPr marL="914400" algn="l" defTabSz="914400" rtl="0" eaLnBrk="1" latinLnBrk="0" hangingPunct="1">
                        <a:defRPr sz="1800" kern="1200">
                          <a:solidFill>
                            <a:schemeClr val="dk1"/>
                          </a:solidFill>
                          <a:latin typeface="Arial"/>
                          <a:ea typeface="ＭＳ Ｐゴシック"/>
                        </a:defRPr>
                      </a:lvl3pPr>
                      <a:lvl4pPr marL="1371600" algn="l" defTabSz="914400" rtl="0" eaLnBrk="1" latinLnBrk="0" hangingPunct="1">
                        <a:defRPr sz="1800" kern="1200">
                          <a:solidFill>
                            <a:schemeClr val="dk1"/>
                          </a:solidFill>
                          <a:latin typeface="Arial"/>
                          <a:ea typeface="ＭＳ Ｐゴシック"/>
                        </a:defRPr>
                      </a:lvl4pPr>
                      <a:lvl5pPr marL="1828800" algn="l" defTabSz="914400" rtl="0" eaLnBrk="1" latinLnBrk="0" hangingPunct="1">
                        <a:defRPr sz="1800" kern="1200">
                          <a:solidFill>
                            <a:schemeClr val="dk1"/>
                          </a:solidFill>
                          <a:latin typeface="Arial"/>
                          <a:ea typeface="ＭＳ Ｐゴシック"/>
                        </a:defRPr>
                      </a:lvl5pPr>
                      <a:lvl6pPr marL="2286000" algn="l" defTabSz="914400" rtl="0" eaLnBrk="1" latinLnBrk="0" hangingPunct="1">
                        <a:defRPr sz="1800" kern="1200">
                          <a:solidFill>
                            <a:schemeClr val="dk1"/>
                          </a:solidFill>
                          <a:latin typeface="Arial"/>
                          <a:ea typeface="ＭＳ Ｐゴシック"/>
                        </a:defRPr>
                      </a:lvl6pPr>
                      <a:lvl7pPr marL="2743200" algn="l" defTabSz="914400" rtl="0" eaLnBrk="1" latinLnBrk="0" hangingPunct="1">
                        <a:defRPr sz="1800" kern="1200">
                          <a:solidFill>
                            <a:schemeClr val="dk1"/>
                          </a:solidFill>
                          <a:latin typeface="Arial"/>
                          <a:ea typeface="ＭＳ Ｐゴシック"/>
                        </a:defRPr>
                      </a:lvl7pPr>
                      <a:lvl8pPr marL="3200400" algn="l" defTabSz="914400" rtl="0" eaLnBrk="1" latinLnBrk="0" hangingPunct="1">
                        <a:defRPr sz="1800" kern="1200">
                          <a:solidFill>
                            <a:schemeClr val="dk1"/>
                          </a:solidFill>
                          <a:latin typeface="Arial"/>
                          <a:ea typeface="ＭＳ Ｐゴシック"/>
                        </a:defRPr>
                      </a:lvl8pPr>
                      <a:lvl9pPr marL="3657600" algn="l" defTabSz="914400" rtl="0" eaLnBrk="1" latinLnBrk="0" hangingPunct="1">
                        <a:defRPr sz="1800" kern="1200">
                          <a:solidFill>
                            <a:schemeClr val="dk1"/>
                          </a:solidFill>
                          <a:latin typeface="Arial"/>
                          <a:ea typeface="ＭＳ Ｐゴシック"/>
                        </a:defRPr>
                      </a:lvl9pPr>
                    </a:lstStyle>
                    <a:p>
                      <a:pPr marL="0" algn="ctr" defTabSz="914400" rtl="0" eaLnBrk="1" fontAlgn="ctr" latinLnBrk="0" hangingPunct="1"/>
                      <a:r>
                        <a:rPr lang="en-US" sz="1800" b="1" u="none" strike="noStrike" kern="1200" dirty="0" err="1">
                          <a:effectLst/>
                          <a:latin typeface="+mn-lt"/>
                        </a:rPr>
                        <a:t>Posterolat</a:t>
                      </a:r>
                      <a:r>
                        <a:rPr lang="en-US" sz="1800" b="1" u="none" strike="noStrike" kern="1200" dirty="0">
                          <a:effectLst/>
                          <a:latin typeface="+mn-lt"/>
                        </a:rPr>
                        <a:t> vs. ICD</a:t>
                      </a:r>
                      <a:endParaRPr lang="en-US" sz="1800" b="1" u="none" strike="noStrike" kern="1200" dirty="0">
                        <a:solidFill>
                          <a:schemeClr val="dk1"/>
                        </a:solidFill>
                        <a:effectLst/>
                        <a:latin typeface="+mn-lt"/>
                        <a:ea typeface="+mn-ea"/>
                        <a:cs typeface="Arial" panose="020B0604020202020204" pitchFamily="34" charset="0"/>
                      </a:endParaRPr>
                    </a:p>
                  </a:txBody>
                  <a:tcPr marL="9525" marR="9525" marT="9525" marB="0" anchor="ctr"/>
                </a:tc>
                <a:tc>
                  <a:txBody>
                    <a:bodyPr/>
                    <a:lstStyle>
                      <a:lvl1pPr marL="0" algn="l" defTabSz="914400" rtl="0" eaLnBrk="1" latinLnBrk="0" hangingPunct="1">
                        <a:defRPr sz="1800" kern="1200">
                          <a:solidFill>
                            <a:schemeClr val="dk1"/>
                          </a:solidFill>
                          <a:latin typeface="Arial"/>
                          <a:ea typeface="ＭＳ Ｐゴシック"/>
                        </a:defRPr>
                      </a:lvl1pPr>
                      <a:lvl2pPr marL="457200" algn="l" defTabSz="914400" rtl="0" eaLnBrk="1" latinLnBrk="0" hangingPunct="1">
                        <a:defRPr sz="1800" kern="1200">
                          <a:solidFill>
                            <a:schemeClr val="dk1"/>
                          </a:solidFill>
                          <a:latin typeface="Arial"/>
                          <a:ea typeface="ＭＳ Ｐゴシック"/>
                        </a:defRPr>
                      </a:lvl2pPr>
                      <a:lvl3pPr marL="914400" algn="l" defTabSz="914400" rtl="0" eaLnBrk="1" latinLnBrk="0" hangingPunct="1">
                        <a:defRPr sz="1800" kern="1200">
                          <a:solidFill>
                            <a:schemeClr val="dk1"/>
                          </a:solidFill>
                          <a:latin typeface="Arial"/>
                          <a:ea typeface="ＭＳ Ｐゴシック"/>
                        </a:defRPr>
                      </a:lvl3pPr>
                      <a:lvl4pPr marL="1371600" algn="l" defTabSz="914400" rtl="0" eaLnBrk="1" latinLnBrk="0" hangingPunct="1">
                        <a:defRPr sz="1800" kern="1200">
                          <a:solidFill>
                            <a:schemeClr val="dk1"/>
                          </a:solidFill>
                          <a:latin typeface="Arial"/>
                          <a:ea typeface="ＭＳ Ｐゴシック"/>
                        </a:defRPr>
                      </a:lvl4pPr>
                      <a:lvl5pPr marL="1828800" algn="l" defTabSz="914400" rtl="0" eaLnBrk="1" latinLnBrk="0" hangingPunct="1">
                        <a:defRPr sz="1800" kern="1200">
                          <a:solidFill>
                            <a:schemeClr val="dk1"/>
                          </a:solidFill>
                          <a:latin typeface="Arial"/>
                          <a:ea typeface="ＭＳ Ｐゴシック"/>
                        </a:defRPr>
                      </a:lvl5pPr>
                      <a:lvl6pPr marL="2286000" algn="l" defTabSz="914400" rtl="0" eaLnBrk="1" latinLnBrk="0" hangingPunct="1">
                        <a:defRPr sz="1800" kern="1200">
                          <a:solidFill>
                            <a:schemeClr val="dk1"/>
                          </a:solidFill>
                          <a:latin typeface="Arial"/>
                          <a:ea typeface="ＭＳ Ｐゴシック"/>
                        </a:defRPr>
                      </a:lvl6pPr>
                      <a:lvl7pPr marL="2743200" algn="l" defTabSz="914400" rtl="0" eaLnBrk="1" latinLnBrk="0" hangingPunct="1">
                        <a:defRPr sz="1800" kern="1200">
                          <a:solidFill>
                            <a:schemeClr val="dk1"/>
                          </a:solidFill>
                          <a:latin typeface="Arial"/>
                          <a:ea typeface="ＭＳ Ｐゴシック"/>
                        </a:defRPr>
                      </a:lvl7pPr>
                      <a:lvl8pPr marL="3200400" algn="l" defTabSz="914400" rtl="0" eaLnBrk="1" latinLnBrk="0" hangingPunct="1">
                        <a:defRPr sz="1800" kern="1200">
                          <a:solidFill>
                            <a:schemeClr val="dk1"/>
                          </a:solidFill>
                          <a:latin typeface="Arial"/>
                          <a:ea typeface="ＭＳ Ｐゴシック"/>
                        </a:defRPr>
                      </a:lvl8pPr>
                      <a:lvl9pPr marL="3657600" algn="l" defTabSz="914400" rtl="0" eaLnBrk="1" latinLnBrk="0" hangingPunct="1">
                        <a:defRPr sz="1800" kern="1200">
                          <a:solidFill>
                            <a:schemeClr val="dk1"/>
                          </a:solidFill>
                          <a:latin typeface="Arial"/>
                          <a:ea typeface="ＭＳ Ｐゴシック"/>
                        </a:defRPr>
                      </a:lvl9pPr>
                    </a:lstStyle>
                    <a:p>
                      <a:pPr marL="0" algn="ctr" defTabSz="914400" rtl="0" eaLnBrk="1" fontAlgn="ctr" latinLnBrk="0" hangingPunct="1"/>
                      <a:r>
                        <a:rPr lang="en-US" sz="1800" u="none" strike="noStrike" kern="1200" dirty="0">
                          <a:effectLst/>
                          <a:latin typeface="+mn-lt"/>
                        </a:rPr>
                        <a:t>0.36</a:t>
                      </a:r>
                      <a:endParaRPr lang="en-US" sz="1800" b="0" u="none" strike="noStrike" kern="1200" dirty="0">
                        <a:solidFill>
                          <a:schemeClr val="dk1"/>
                        </a:solidFill>
                        <a:effectLst/>
                        <a:latin typeface="+mn-lt"/>
                        <a:ea typeface="+mn-ea"/>
                        <a:cs typeface="Arial" panose="020B0604020202020204" pitchFamily="34" charset="0"/>
                      </a:endParaRPr>
                    </a:p>
                  </a:txBody>
                  <a:tcPr marL="9525" marR="9525" marT="9525" marB="0" anchor="ctr"/>
                </a:tc>
                <a:tc>
                  <a:txBody>
                    <a:bodyPr/>
                    <a:lstStyle>
                      <a:lvl1pPr marL="0" algn="l" defTabSz="914400" rtl="0" eaLnBrk="1" latinLnBrk="0" hangingPunct="1">
                        <a:defRPr sz="1800" kern="1200">
                          <a:solidFill>
                            <a:schemeClr val="dk1"/>
                          </a:solidFill>
                          <a:latin typeface="Arial"/>
                          <a:ea typeface="ＭＳ Ｐゴシック"/>
                        </a:defRPr>
                      </a:lvl1pPr>
                      <a:lvl2pPr marL="457200" algn="l" defTabSz="914400" rtl="0" eaLnBrk="1" latinLnBrk="0" hangingPunct="1">
                        <a:defRPr sz="1800" kern="1200">
                          <a:solidFill>
                            <a:schemeClr val="dk1"/>
                          </a:solidFill>
                          <a:latin typeface="Arial"/>
                          <a:ea typeface="ＭＳ Ｐゴシック"/>
                        </a:defRPr>
                      </a:lvl2pPr>
                      <a:lvl3pPr marL="914400" algn="l" defTabSz="914400" rtl="0" eaLnBrk="1" latinLnBrk="0" hangingPunct="1">
                        <a:defRPr sz="1800" kern="1200">
                          <a:solidFill>
                            <a:schemeClr val="dk1"/>
                          </a:solidFill>
                          <a:latin typeface="Arial"/>
                          <a:ea typeface="ＭＳ Ｐゴシック"/>
                        </a:defRPr>
                      </a:lvl3pPr>
                      <a:lvl4pPr marL="1371600" algn="l" defTabSz="914400" rtl="0" eaLnBrk="1" latinLnBrk="0" hangingPunct="1">
                        <a:defRPr sz="1800" kern="1200">
                          <a:solidFill>
                            <a:schemeClr val="dk1"/>
                          </a:solidFill>
                          <a:latin typeface="Arial"/>
                          <a:ea typeface="ＭＳ Ｐゴシック"/>
                        </a:defRPr>
                      </a:lvl4pPr>
                      <a:lvl5pPr marL="1828800" algn="l" defTabSz="914400" rtl="0" eaLnBrk="1" latinLnBrk="0" hangingPunct="1">
                        <a:defRPr sz="1800" kern="1200">
                          <a:solidFill>
                            <a:schemeClr val="dk1"/>
                          </a:solidFill>
                          <a:latin typeface="Arial"/>
                          <a:ea typeface="ＭＳ Ｐゴシック"/>
                        </a:defRPr>
                      </a:lvl5pPr>
                      <a:lvl6pPr marL="2286000" algn="l" defTabSz="914400" rtl="0" eaLnBrk="1" latinLnBrk="0" hangingPunct="1">
                        <a:defRPr sz="1800" kern="1200">
                          <a:solidFill>
                            <a:schemeClr val="dk1"/>
                          </a:solidFill>
                          <a:latin typeface="Arial"/>
                          <a:ea typeface="ＭＳ Ｐゴシック"/>
                        </a:defRPr>
                      </a:lvl6pPr>
                      <a:lvl7pPr marL="2743200" algn="l" defTabSz="914400" rtl="0" eaLnBrk="1" latinLnBrk="0" hangingPunct="1">
                        <a:defRPr sz="1800" kern="1200">
                          <a:solidFill>
                            <a:schemeClr val="dk1"/>
                          </a:solidFill>
                          <a:latin typeface="Arial"/>
                          <a:ea typeface="ＭＳ Ｐゴシック"/>
                        </a:defRPr>
                      </a:lvl7pPr>
                      <a:lvl8pPr marL="3200400" algn="l" defTabSz="914400" rtl="0" eaLnBrk="1" latinLnBrk="0" hangingPunct="1">
                        <a:defRPr sz="1800" kern="1200">
                          <a:solidFill>
                            <a:schemeClr val="dk1"/>
                          </a:solidFill>
                          <a:latin typeface="Arial"/>
                          <a:ea typeface="ＭＳ Ｐゴシック"/>
                        </a:defRPr>
                      </a:lvl8pPr>
                      <a:lvl9pPr marL="3657600" algn="l" defTabSz="914400" rtl="0" eaLnBrk="1" latinLnBrk="0" hangingPunct="1">
                        <a:defRPr sz="1800" kern="1200">
                          <a:solidFill>
                            <a:schemeClr val="dk1"/>
                          </a:solidFill>
                          <a:latin typeface="Arial"/>
                          <a:ea typeface="ＭＳ Ｐゴシック"/>
                        </a:defRPr>
                      </a:lvl9pPr>
                    </a:lstStyle>
                    <a:p>
                      <a:pPr marL="0" algn="ctr" defTabSz="914400" rtl="0" eaLnBrk="1" fontAlgn="ctr" latinLnBrk="0" hangingPunct="1"/>
                      <a:r>
                        <a:rPr lang="en-US" sz="1800" u="none" strike="noStrike" kern="1200" dirty="0">
                          <a:effectLst/>
                          <a:latin typeface="+mn-lt"/>
                        </a:rPr>
                        <a:t>0.26 - 0.50</a:t>
                      </a:r>
                      <a:endParaRPr lang="en-US" sz="1800" b="0" u="none" strike="noStrike" kern="1200" dirty="0">
                        <a:solidFill>
                          <a:schemeClr val="dk1"/>
                        </a:solidFill>
                        <a:effectLst/>
                        <a:latin typeface="+mn-lt"/>
                        <a:ea typeface="+mn-ea"/>
                        <a:cs typeface="Arial" panose="020B0604020202020204" pitchFamily="34" charset="0"/>
                      </a:endParaRPr>
                    </a:p>
                  </a:txBody>
                  <a:tcPr marL="9525" marR="9525" marT="9525" marB="0" anchor="ctr"/>
                </a:tc>
                <a:tc>
                  <a:txBody>
                    <a:bodyPr/>
                    <a:lstStyle>
                      <a:lvl1pPr marL="0" algn="l" defTabSz="914400" rtl="0" eaLnBrk="1" latinLnBrk="0" hangingPunct="1">
                        <a:defRPr sz="1800" kern="1200">
                          <a:solidFill>
                            <a:schemeClr val="dk1"/>
                          </a:solidFill>
                          <a:latin typeface="Arial"/>
                          <a:ea typeface="ＭＳ Ｐゴシック"/>
                        </a:defRPr>
                      </a:lvl1pPr>
                      <a:lvl2pPr marL="457200" algn="l" defTabSz="914400" rtl="0" eaLnBrk="1" latinLnBrk="0" hangingPunct="1">
                        <a:defRPr sz="1800" kern="1200">
                          <a:solidFill>
                            <a:schemeClr val="dk1"/>
                          </a:solidFill>
                          <a:latin typeface="Arial"/>
                          <a:ea typeface="ＭＳ Ｐゴシック"/>
                        </a:defRPr>
                      </a:lvl2pPr>
                      <a:lvl3pPr marL="914400" algn="l" defTabSz="914400" rtl="0" eaLnBrk="1" latinLnBrk="0" hangingPunct="1">
                        <a:defRPr sz="1800" kern="1200">
                          <a:solidFill>
                            <a:schemeClr val="dk1"/>
                          </a:solidFill>
                          <a:latin typeface="Arial"/>
                          <a:ea typeface="ＭＳ Ｐゴシック"/>
                        </a:defRPr>
                      </a:lvl3pPr>
                      <a:lvl4pPr marL="1371600" algn="l" defTabSz="914400" rtl="0" eaLnBrk="1" latinLnBrk="0" hangingPunct="1">
                        <a:defRPr sz="1800" kern="1200">
                          <a:solidFill>
                            <a:schemeClr val="dk1"/>
                          </a:solidFill>
                          <a:latin typeface="Arial"/>
                          <a:ea typeface="ＭＳ Ｐゴシック"/>
                        </a:defRPr>
                      </a:lvl4pPr>
                      <a:lvl5pPr marL="1828800" algn="l" defTabSz="914400" rtl="0" eaLnBrk="1" latinLnBrk="0" hangingPunct="1">
                        <a:defRPr sz="1800" kern="1200">
                          <a:solidFill>
                            <a:schemeClr val="dk1"/>
                          </a:solidFill>
                          <a:latin typeface="Arial"/>
                          <a:ea typeface="ＭＳ Ｐゴシック"/>
                        </a:defRPr>
                      </a:lvl5pPr>
                      <a:lvl6pPr marL="2286000" algn="l" defTabSz="914400" rtl="0" eaLnBrk="1" latinLnBrk="0" hangingPunct="1">
                        <a:defRPr sz="1800" kern="1200">
                          <a:solidFill>
                            <a:schemeClr val="dk1"/>
                          </a:solidFill>
                          <a:latin typeface="Arial"/>
                          <a:ea typeface="ＭＳ Ｐゴシック"/>
                        </a:defRPr>
                      </a:lvl6pPr>
                      <a:lvl7pPr marL="2743200" algn="l" defTabSz="914400" rtl="0" eaLnBrk="1" latinLnBrk="0" hangingPunct="1">
                        <a:defRPr sz="1800" kern="1200">
                          <a:solidFill>
                            <a:schemeClr val="dk1"/>
                          </a:solidFill>
                          <a:latin typeface="Arial"/>
                          <a:ea typeface="ＭＳ Ｐゴシック"/>
                        </a:defRPr>
                      </a:lvl7pPr>
                      <a:lvl8pPr marL="3200400" algn="l" defTabSz="914400" rtl="0" eaLnBrk="1" latinLnBrk="0" hangingPunct="1">
                        <a:defRPr sz="1800" kern="1200">
                          <a:solidFill>
                            <a:schemeClr val="dk1"/>
                          </a:solidFill>
                          <a:latin typeface="Arial"/>
                          <a:ea typeface="ＭＳ Ｐゴシック"/>
                        </a:defRPr>
                      </a:lvl8pPr>
                      <a:lvl9pPr marL="3657600" algn="l" defTabSz="914400" rtl="0" eaLnBrk="1" latinLnBrk="0" hangingPunct="1">
                        <a:defRPr sz="1800" kern="1200">
                          <a:solidFill>
                            <a:schemeClr val="dk1"/>
                          </a:solidFill>
                          <a:latin typeface="Arial"/>
                          <a:ea typeface="ＭＳ Ｐゴシック"/>
                        </a:defRPr>
                      </a:lvl9pPr>
                    </a:lstStyle>
                    <a:p>
                      <a:pPr marL="0" algn="ctr" defTabSz="914400" rtl="0" eaLnBrk="1" fontAlgn="ctr" latinLnBrk="0" hangingPunct="1"/>
                      <a:r>
                        <a:rPr lang="en-US" sz="1800" b="1" u="none" strike="noStrike" kern="1200" dirty="0">
                          <a:effectLst/>
                          <a:latin typeface="+mn-lt"/>
                        </a:rPr>
                        <a:t>&lt;0.001</a:t>
                      </a:r>
                      <a:endParaRPr lang="en-US" sz="1800" b="1" u="none" strike="noStrike" kern="1200" dirty="0">
                        <a:solidFill>
                          <a:schemeClr val="dk1"/>
                        </a:solidFill>
                        <a:effectLst/>
                        <a:latin typeface="+mn-lt"/>
                        <a:ea typeface="+mn-ea"/>
                        <a:cs typeface="Arial" panose="020B0604020202020204" pitchFamily="34" charset="0"/>
                      </a:endParaRPr>
                    </a:p>
                  </a:txBody>
                  <a:tcPr marL="9525" marR="9525" marT="9525" marB="0" anchor="ctr"/>
                </a:tc>
                <a:extLst>
                  <a:ext uri="{0D108BD9-81ED-4DB2-BD59-A6C34878D82A}">
                    <a16:rowId xmlns:a16="http://schemas.microsoft.com/office/drawing/2014/main" xmlns="" val="10002"/>
                  </a:ext>
                </a:extLst>
              </a:tr>
              <a:tr h="401026">
                <a:tc vMerge="1">
                  <a:txBody>
                    <a:bodyPr/>
                    <a:lstStyle/>
                    <a:p>
                      <a:endParaRPr lang="en-US"/>
                    </a:p>
                  </a:txBody>
                  <a:tcPr/>
                </a:tc>
                <a:tc>
                  <a:txBody>
                    <a:bodyPr/>
                    <a:lstStyle>
                      <a:lvl1pPr marL="0" algn="l" defTabSz="914400" rtl="0" eaLnBrk="1" latinLnBrk="0" hangingPunct="1">
                        <a:defRPr sz="1800" kern="1200">
                          <a:solidFill>
                            <a:schemeClr val="dk1"/>
                          </a:solidFill>
                          <a:latin typeface="Arial"/>
                          <a:ea typeface="ＭＳ Ｐゴシック"/>
                        </a:defRPr>
                      </a:lvl1pPr>
                      <a:lvl2pPr marL="457200" algn="l" defTabSz="914400" rtl="0" eaLnBrk="1" latinLnBrk="0" hangingPunct="1">
                        <a:defRPr sz="1800" kern="1200">
                          <a:solidFill>
                            <a:schemeClr val="dk1"/>
                          </a:solidFill>
                          <a:latin typeface="Arial"/>
                          <a:ea typeface="ＭＳ Ｐゴシック"/>
                        </a:defRPr>
                      </a:lvl2pPr>
                      <a:lvl3pPr marL="914400" algn="l" defTabSz="914400" rtl="0" eaLnBrk="1" latinLnBrk="0" hangingPunct="1">
                        <a:defRPr sz="1800" kern="1200">
                          <a:solidFill>
                            <a:schemeClr val="dk1"/>
                          </a:solidFill>
                          <a:latin typeface="Arial"/>
                          <a:ea typeface="ＭＳ Ｐゴシック"/>
                        </a:defRPr>
                      </a:lvl3pPr>
                      <a:lvl4pPr marL="1371600" algn="l" defTabSz="914400" rtl="0" eaLnBrk="1" latinLnBrk="0" hangingPunct="1">
                        <a:defRPr sz="1800" kern="1200">
                          <a:solidFill>
                            <a:schemeClr val="dk1"/>
                          </a:solidFill>
                          <a:latin typeface="Arial"/>
                          <a:ea typeface="ＭＳ Ｐゴシック"/>
                        </a:defRPr>
                      </a:lvl4pPr>
                      <a:lvl5pPr marL="1828800" algn="l" defTabSz="914400" rtl="0" eaLnBrk="1" latinLnBrk="0" hangingPunct="1">
                        <a:defRPr sz="1800" kern="1200">
                          <a:solidFill>
                            <a:schemeClr val="dk1"/>
                          </a:solidFill>
                          <a:latin typeface="Arial"/>
                          <a:ea typeface="ＭＳ Ｐゴシック"/>
                        </a:defRPr>
                      </a:lvl5pPr>
                      <a:lvl6pPr marL="2286000" algn="l" defTabSz="914400" rtl="0" eaLnBrk="1" latinLnBrk="0" hangingPunct="1">
                        <a:defRPr sz="1800" kern="1200">
                          <a:solidFill>
                            <a:schemeClr val="dk1"/>
                          </a:solidFill>
                          <a:latin typeface="Arial"/>
                          <a:ea typeface="ＭＳ Ｐゴシック"/>
                        </a:defRPr>
                      </a:lvl6pPr>
                      <a:lvl7pPr marL="2743200" algn="l" defTabSz="914400" rtl="0" eaLnBrk="1" latinLnBrk="0" hangingPunct="1">
                        <a:defRPr sz="1800" kern="1200">
                          <a:solidFill>
                            <a:schemeClr val="dk1"/>
                          </a:solidFill>
                          <a:latin typeface="Arial"/>
                          <a:ea typeface="ＭＳ Ｐゴシック"/>
                        </a:defRPr>
                      </a:lvl7pPr>
                      <a:lvl8pPr marL="3200400" algn="l" defTabSz="914400" rtl="0" eaLnBrk="1" latinLnBrk="0" hangingPunct="1">
                        <a:defRPr sz="1800" kern="1200">
                          <a:solidFill>
                            <a:schemeClr val="dk1"/>
                          </a:solidFill>
                          <a:latin typeface="Arial"/>
                          <a:ea typeface="ＭＳ Ｐゴシック"/>
                        </a:defRPr>
                      </a:lvl8pPr>
                      <a:lvl9pPr marL="3657600" algn="l" defTabSz="914400" rtl="0" eaLnBrk="1" latinLnBrk="0" hangingPunct="1">
                        <a:defRPr sz="1800" kern="1200">
                          <a:solidFill>
                            <a:schemeClr val="dk1"/>
                          </a:solidFill>
                          <a:latin typeface="Arial"/>
                          <a:ea typeface="ＭＳ Ｐゴシック"/>
                        </a:defRPr>
                      </a:lvl9pPr>
                    </a:lstStyle>
                    <a:p>
                      <a:pPr marL="0" algn="ctr" defTabSz="914400" rtl="0" eaLnBrk="1" fontAlgn="ctr" latinLnBrk="0" hangingPunct="1"/>
                      <a:r>
                        <a:rPr lang="en-US" sz="1800" b="1" u="none" strike="noStrike" kern="1200">
                          <a:effectLst/>
                          <a:latin typeface="+mn-lt"/>
                        </a:rPr>
                        <a:t>Anterior vs. ICD</a:t>
                      </a:r>
                      <a:endParaRPr lang="en-US" sz="1800" b="1" u="none" strike="noStrike" kern="1200">
                        <a:solidFill>
                          <a:schemeClr val="dk1"/>
                        </a:solidFill>
                        <a:effectLst/>
                        <a:latin typeface="+mn-lt"/>
                        <a:ea typeface="+mn-ea"/>
                        <a:cs typeface="Arial" panose="020B0604020202020204" pitchFamily="34" charset="0"/>
                      </a:endParaRPr>
                    </a:p>
                  </a:txBody>
                  <a:tcPr marL="9525" marR="9525" marT="9525" marB="0" anchor="ctr"/>
                </a:tc>
                <a:tc>
                  <a:txBody>
                    <a:bodyPr/>
                    <a:lstStyle>
                      <a:lvl1pPr marL="0" algn="l" defTabSz="914400" rtl="0" eaLnBrk="1" latinLnBrk="0" hangingPunct="1">
                        <a:defRPr sz="1800" kern="1200">
                          <a:solidFill>
                            <a:schemeClr val="dk1"/>
                          </a:solidFill>
                          <a:latin typeface="Arial"/>
                          <a:ea typeface="ＭＳ Ｐゴシック"/>
                        </a:defRPr>
                      </a:lvl1pPr>
                      <a:lvl2pPr marL="457200" algn="l" defTabSz="914400" rtl="0" eaLnBrk="1" latinLnBrk="0" hangingPunct="1">
                        <a:defRPr sz="1800" kern="1200">
                          <a:solidFill>
                            <a:schemeClr val="dk1"/>
                          </a:solidFill>
                          <a:latin typeface="Arial"/>
                          <a:ea typeface="ＭＳ Ｐゴシック"/>
                        </a:defRPr>
                      </a:lvl2pPr>
                      <a:lvl3pPr marL="914400" algn="l" defTabSz="914400" rtl="0" eaLnBrk="1" latinLnBrk="0" hangingPunct="1">
                        <a:defRPr sz="1800" kern="1200">
                          <a:solidFill>
                            <a:schemeClr val="dk1"/>
                          </a:solidFill>
                          <a:latin typeface="Arial"/>
                          <a:ea typeface="ＭＳ Ｐゴシック"/>
                        </a:defRPr>
                      </a:lvl3pPr>
                      <a:lvl4pPr marL="1371600" algn="l" defTabSz="914400" rtl="0" eaLnBrk="1" latinLnBrk="0" hangingPunct="1">
                        <a:defRPr sz="1800" kern="1200">
                          <a:solidFill>
                            <a:schemeClr val="dk1"/>
                          </a:solidFill>
                          <a:latin typeface="Arial"/>
                          <a:ea typeface="ＭＳ Ｐゴシック"/>
                        </a:defRPr>
                      </a:lvl4pPr>
                      <a:lvl5pPr marL="1828800" algn="l" defTabSz="914400" rtl="0" eaLnBrk="1" latinLnBrk="0" hangingPunct="1">
                        <a:defRPr sz="1800" kern="1200">
                          <a:solidFill>
                            <a:schemeClr val="dk1"/>
                          </a:solidFill>
                          <a:latin typeface="Arial"/>
                          <a:ea typeface="ＭＳ Ｐゴシック"/>
                        </a:defRPr>
                      </a:lvl5pPr>
                      <a:lvl6pPr marL="2286000" algn="l" defTabSz="914400" rtl="0" eaLnBrk="1" latinLnBrk="0" hangingPunct="1">
                        <a:defRPr sz="1800" kern="1200">
                          <a:solidFill>
                            <a:schemeClr val="dk1"/>
                          </a:solidFill>
                          <a:latin typeface="Arial"/>
                          <a:ea typeface="ＭＳ Ｐゴシック"/>
                        </a:defRPr>
                      </a:lvl6pPr>
                      <a:lvl7pPr marL="2743200" algn="l" defTabSz="914400" rtl="0" eaLnBrk="1" latinLnBrk="0" hangingPunct="1">
                        <a:defRPr sz="1800" kern="1200">
                          <a:solidFill>
                            <a:schemeClr val="dk1"/>
                          </a:solidFill>
                          <a:latin typeface="Arial"/>
                          <a:ea typeface="ＭＳ Ｐゴシック"/>
                        </a:defRPr>
                      </a:lvl7pPr>
                      <a:lvl8pPr marL="3200400" algn="l" defTabSz="914400" rtl="0" eaLnBrk="1" latinLnBrk="0" hangingPunct="1">
                        <a:defRPr sz="1800" kern="1200">
                          <a:solidFill>
                            <a:schemeClr val="dk1"/>
                          </a:solidFill>
                          <a:latin typeface="Arial"/>
                          <a:ea typeface="ＭＳ Ｐゴシック"/>
                        </a:defRPr>
                      </a:lvl8pPr>
                      <a:lvl9pPr marL="3657600" algn="l" defTabSz="914400" rtl="0" eaLnBrk="1" latinLnBrk="0" hangingPunct="1">
                        <a:defRPr sz="1800" kern="1200">
                          <a:solidFill>
                            <a:schemeClr val="dk1"/>
                          </a:solidFill>
                          <a:latin typeface="Arial"/>
                          <a:ea typeface="ＭＳ Ｐゴシック"/>
                        </a:defRPr>
                      </a:lvl9pPr>
                    </a:lstStyle>
                    <a:p>
                      <a:pPr marL="0" algn="ctr" defTabSz="914400" rtl="0" eaLnBrk="1" fontAlgn="ctr" latinLnBrk="0" hangingPunct="1"/>
                      <a:r>
                        <a:rPr lang="en-US" sz="1800" u="none" strike="noStrike" kern="1200">
                          <a:effectLst/>
                          <a:latin typeface="+mn-lt"/>
                        </a:rPr>
                        <a:t>0.39</a:t>
                      </a:r>
                      <a:endParaRPr lang="en-US" sz="1800" b="0" u="none" strike="noStrike" kern="1200">
                        <a:solidFill>
                          <a:schemeClr val="dk1"/>
                        </a:solidFill>
                        <a:effectLst/>
                        <a:latin typeface="+mn-lt"/>
                        <a:ea typeface="+mn-ea"/>
                        <a:cs typeface="Arial" panose="020B0604020202020204" pitchFamily="34" charset="0"/>
                      </a:endParaRPr>
                    </a:p>
                  </a:txBody>
                  <a:tcPr marL="9525" marR="9525" marT="9525" marB="0" anchor="ctr"/>
                </a:tc>
                <a:tc>
                  <a:txBody>
                    <a:bodyPr/>
                    <a:lstStyle>
                      <a:lvl1pPr marL="0" algn="l" defTabSz="914400" rtl="0" eaLnBrk="1" latinLnBrk="0" hangingPunct="1">
                        <a:defRPr sz="1800" kern="1200">
                          <a:solidFill>
                            <a:schemeClr val="dk1"/>
                          </a:solidFill>
                          <a:latin typeface="Arial"/>
                          <a:ea typeface="ＭＳ Ｐゴシック"/>
                        </a:defRPr>
                      </a:lvl1pPr>
                      <a:lvl2pPr marL="457200" algn="l" defTabSz="914400" rtl="0" eaLnBrk="1" latinLnBrk="0" hangingPunct="1">
                        <a:defRPr sz="1800" kern="1200">
                          <a:solidFill>
                            <a:schemeClr val="dk1"/>
                          </a:solidFill>
                          <a:latin typeface="Arial"/>
                          <a:ea typeface="ＭＳ Ｐゴシック"/>
                        </a:defRPr>
                      </a:lvl2pPr>
                      <a:lvl3pPr marL="914400" algn="l" defTabSz="914400" rtl="0" eaLnBrk="1" latinLnBrk="0" hangingPunct="1">
                        <a:defRPr sz="1800" kern="1200">
                          <a:solidFill>
                            <a:schemeClr val="dk1"/>
                          </a:solidFill>
                          <a:latin typeface="Arial"/>
                          <a:ea typeface="ＭＳ Ｐゴシック"/>
                        </a:defRPr>
                      </a:lvl3pPr>
                      <a:lvl4pPr marL="1371600" algn="l" defTabSz="914400" rtl="0" eaLnBrk="1" latinLnBrk="0" hangingPunct="1">
                        <a:defRPr sz="1800" kern="1200">
                          <a:solidFill>
                            <a:schemeClr val="dk1"/>
                          </a:solidFill>
                          <a:latin typeface="Arial"/>
                          <a:ea typeface="ＭＳ Ｐゴシック"/>
                        </a:defRPr>
                      </a:lvl4pPr>
                      <a:lvl5pPr marL="1828800" algn="l" defTabSz="914400" rtl="0" eaLnBrk="1" latinLnBrk="0" hangingPunct="1">
                        <a:defRPr sz="1800" kern="1200">
                          <a:solidFill>
                            <a:schemeClr val="dk1"/>
                          </a:solidFill>
                          <a:latin typeface="Arial"/>
                          <a:ea typeface="ＭＳ Ｐゴシック"/>
                        </a:defRPr>
                      </a:lvl5pPr>
                      <a:lvl6pPr marL="2286000" algn="l" defTabSz="914400" rtl="0" eaLnBrk="1" latinLnBrk="0" hangingPunct="1">
                        <a:defRPr sz="1800" kern="1200">
                          <a:solidFill>
                            <a:schemeClr val="dk1"/>
                          </a:solidFill>
                          <a:latin typeface="Arial"/>
                          <a:ea typeface="ＭＳ Ｐゴシック"/>
                        </a:defRPr>
                      </a:lvl6pPr>
                      <a:lvl7pPr marL="2743200" algn="l" defTabSz="914400" rtl="0" eaLnBrk="1" latinLnBrk="0" hangingPunct="1">
                        <a:defRPr sz="1800" kern="1200">
                          <a:solidFill>
                            <a:schemeClr val="dk1"/>
                          </a:solidFill>
                          <a:latin typeface="Arial"/>
                          <a:ea typeface="ＭＳ Ｐゴシック"/>
                        </a:defRPr>
                      </a:lvl7pPr>
                      <a:lvl8pPr marL="3200400" algn="l" defTabSz="914400" rtl="0" eaLnBrk="1" latinLnBrk="0" hangingPunct="1">
                        <a:defRPr sz="1800" kern="1200">
                          <a:solidFill>
                            <a:schemeClr val="dk1"/>
                          </a:solidFill>
                          <a:latin typeface="Arial"/>
                          <a:ea typeface="ＭＳ Ｐゴシック"/>
                        </a:defRPr>
                      </a:lvl8pPr>
                      <a:lvl9pPr marL="3657600" algn="l" defTabSz="914400" rtl="0" eaLnBrk="1" latinLnBrk="0" hangingPunct="1">
                        <a:defRPr sz="1800" kern="1200">
                          <a:solidFill>
                            <a:schemeClr val="dk1"/>
                          </a:solidFill>
                          <a:latin typeface="Arial"/>
                          <a:ea typeface="ＭＳ Ｐゴシック"/>
                        </a:defRPr>
                      </a:lvl9pPr>
                    </a:lstStyle>
                    <a:p>
                      <a:pPr marL="0" algn="ctr" defTabSz="914400" rtl="0" eaLnBrk="1" fontAlgn="ctr" latinLnBrk="0" hangingPunct="1"/>
                      <a:r>
                        <a:rPr lang="en-US" sz="1800" u="none" strike="noStrike" kern="1200" dirty="0">
                          <a:effectLst/>
                          <a:latin typeface="+mn-lt"/>
                        </a:rPr>
                        <a:t>0.23 - 0.66</a:t>
                      </a:r>
                      <a:endParaRPr lang="en-US" sz="1800" b="0" u="none" strike="noStrike" kern="1200" dirty="0">
                        <a:solidFill>
                          <a:schemeClr val="dk1"/>
                        </a:solidFill>
                        <a:effectLst/>
                        <a:latin typeface="+mn-lt"/>
                        <a:ea typeface="+mn-ea"/>
                        <a:cs typeface="Arial" panose="020B0604020202020204" pitchFamily="34" charset="0"/>
                      </a:endParaRPr>
                    </a:p>
                  </a:txBody>
                  <a:tcPr marL="9525" marR="9525" marT="9525" marB="0" anchor="ctr"/>
                </a:tc>
                <a:tc>
                  <a:txBody>
                    <a:bodyPr/>
                    <a:lstStyle>
                      <a:lvl1pPr marL="0" algn="l" defTabSz="914400" rtl="0" eaLnBrk="1" latinLnBrk="0" hangingPunct="1">
                        <a:defRPr sz="1800" kern="1200">
                          <a:solidFill>
                            <a:schemeClr val="dk1"/>
                          </a:solidFill>
                          <a:latin typeface="Arial"/>
                          <a:ea typeface="ＭＳ Ｐゴシック"/>
                        </a:defRPr>
                      </a:lvl1pPr>
                      <a:lvl2pPr marL="457200" algn="l" defTabSz="914400" rtl="0" eaLnBrk="1" latinLnBrk="0" hangingPunct="1">
                        <a:defRPr sz="1800" kern="1200">
                          <a:solidFill>
                            <a:schemeClr val="dk1"/>
                          </a:solidFill>
                          <a:latin typeface="Arial"/>
                          <a:ea typeface="ＭＳ Ｐゴシック"/>
                        </a:defRPr>
                      </a:lvl2pPr>
                      <a:lvl3pPr marL="914400" algn="l" defTabSz="914400" rtl="0" eaLnBrk="1" latinLnBrk="0" hangingPunct="1">
                        <a:defRPr sz="1800" kern="1200">
                          <a:solidFill>
                            <a:schemeClr val="dk1"/>
                          </a:solidFill>
                          <a:latin typeface="Arial"/>
                          <a:ea typeface="ＭＳ Ｐゴシック"/>
                        </a:defRPr>
                      </a:lvl3pPr>
                      <a:lvl4pPr marL="1371600" algn="l" defTabSz="914400" rtl="0" eaLnBrk="1" latinLnBrk="0" hangingPunct="1">
                        <a:defRPr sz="1800" kern="1200">
                          <a:solidFill>
                            <a:schemeClr val="dk1"/>
                          </a:solidFill>
                          <a:latin typeface="Arial"/>
                          <a:ea typeface="ＭＳ Ｐゴシック"/>
                        </a:defRPr>
                      </a:lvl4pPr>
                      <a:lvl5pPr marL="1828800" algn="l" defTabSz="914400" rtl="0" eaLnBrk="1" latinLnBrk="0" hangingPunct="1">
                        <a:defRPr sz="1800" kern="1200">
                          <a:solidFill>
                            <a:schemeClr val="dk1"/>
                          </a:solidFill>
                          <a:latin typeface="Arial"/>
                          <a:ea typeface="ＭＳ Ｐゴシック"/>
                        </a:defRPr>
                      </a:lvl5pPr>
                      <a:lvl6pPr marL="2286000" algn="l" defTabSz="914400" rtl="0" eaLnBrk="1" latinLnBrk="0" hangingPunct="1">
                        <a:defRPr sz="1800" kern="1200">
                          <a:solidFill>
                            <a:schemeClr val="dk1"/>
                          </a:solidFill>
                          <a:latin typeface="Arial"/>
                          <a:ea typeface="ＭＳ Ｐゴシック"/>
                        </a:defRPr>
                      </a:lvl6pPr>
                      <a:lvl7pPr marL="2743200" algn="l" defTabSz="914400" rtl="0" eaLnBrk="1" latinLnBrk="0" hangingPunct="1">
                        <a:defRPr sz="1800" kern="1200">
                          <a:solidFill>
                            <a:schemeClr val="dk1"/>
                          </a:solidFill>
                          <a:latin typeface="Arial"/>
                          <a:ea typeface="ＭＳ Ｐゴシック"/>
                        </a:defRPr>
                      </a:lvl7pPr>
                      <a:lvl8pPr marL="3200400" algn="l" defTabSz="914400" rtl="0" eaLnBrk="1" latinLnBrk="0" hangingPunct="1">
                        <a:defRPr sz="1800" kern="1200">
                          <a:solidFill>
                            <a:schemeClr val="dk1"/>
                          </a:solidFill>
                          <a:latin typeface="Arial"/>
                          <a:ea typeface="ＭＳ Ｐゴシック"/>
                        </a:defRPr>
                      </a:lvl8pPr>
                      <a:lvl9pPr marL="3657600" algn="l" defTabSz="914400" rtl="0" eaLnBrk="1" latinLnBrk="0" hangingPunct="1">
                        <a:defRPr sz="1800" kern="1200">
                          <a:solidFill>
                            <a:schemeClr val="dk1"/>
                          </a:solidFill>
                          <a:latin typeface="Arial"/>
                          <a:ea typeface="ＭＳ Ｐゴシック"/>
                        </a:defRPr>
                      </a:lvl9pPr>
                    </a:lstStyle>
                    <a:p>
                      <a:pPr marL="0" algn="ctr" defTabSz="914400" rtl="0" eaLnBrk="1" fontAlgn="ctr" latinLnBrk="0" hangingPunct="1"/>
                      <a:r>
                        <a:rPr lang="en-US" sz="1800" b="1" u="none" strike="noStrike" kern="1200" dirty="0">
                          <a:effectLst/>
                          <a:latin typeface="+mn-lt"/>
                        </a:rPr>
                        <a:t>&lt;0.001</a:t>
                      </a:r>
                      <a:endParaRPr lang="en-US" sz="1800" b="1" u="none" strike="noStrike" kern="1200" dirty="0">
                        <a:solidFill>
                          <a:schemeClr val="dk1"/>
                        </a:solidFill>
                        <a:effectLst/>
                        <a:latin typeface="+mn-lt"/>
                        <a:ea typeface="+mn-ea"/>
                        <a:cs typeface="Arial" panose="020B0604020202020204" pitchFamily="34" charset="0"/>
                      </a:endParaRPr>
                    </a:p>
                  </a:txBody>
                  <a:tcPr marL="9525" marR="9525" marT="9525" marB="0" anchor="ctr"/>
                </a:tc>
                <a:extLst>
                  <a:ext uri="{0D108BD9-81ED-4DB2-BD59-A6C34878D82A}">
                    <a16:rowId xmlns:a16="http://schemas.microsoft.com/office/drawing/2014/main" xmlns="" val="10003"/>
                  </a:ext>
                </a:extLst>
              </a:tr>
              <a:tr h="540883">
                <a:tc>
                  <a:txBody>
                    <a:bodyPr/>
                    <a:lstStyle>
                      <a:lvl1pPr marL="0" algn="l" defTabSz="914400" rtl="0" eaLnBrk="1" latinLnBrk="0" hangingPunct="1">
                        <a:defRPr sz="1800" kern="1200">
                          <a:solidFill>
                            <a:schemeClr val="dk1"/>
                          </a:solidFill>
                          <a:latin typeface="Arial"/>
                          <a:ea typeface="ＭＳ Ｐゴシック"/>
                        </a:defRPr>
                      </a:lvl1pPr>
                      <a:lvl2pPr marL="457200" algn="l" defTabSz="914400" rtl="0" eaLnBrk="1" latinLnBrk="0" hangingPunct="1">
                        <a:defRPr sz="1800" kern="1200">
                          <a:solidFill>
                            <a:schemeClr val="dk1"/>
                          </a:solidFill>
                          <a:latin typeface="Arial"/>
                          <a:ea typeface="ＭＳ Ｐゴシック"/>
                        </a:defRPr>
                      </a:lvl2pPr>
                      <a:lvl3pPr marL="914400" algn="l" defTabSz="914400" rtl="0" eaLnBrk="1" latinLnBrk="0" hangingPunct="1">
                        <a:defRPr sz="1800" kern="1200">
                          <a:solidFill>
                            <a:schemeClr val="dk1"/>
                          </a:solidFill>
                          <a:latin typeface="Arial"/>
                          <a:ea typeface="ＭＳ Ｐゴシック"/>
                        </a:defRPr>
                      </a:lvl3pPr>
                      <a:lvl4pPr marL="1371600" algn="l" defTabSz="914400" rtl="0" eaLnBrk="1" latinLnBrk="0" hangingPunct="1">
                        <a:defRPr sz="1800" kern="1200">
                          <a:solidFill>
                            <a:schemeClr val="dk1"/>
                          </a:solidFill>
                          <a:latin typeface="Arial"/>
                          <a:ea typeface="ＭＳ Ｐゴシック"/>
                        </a:defRPr>
                      </a:lvl4pPr>
                      <a:lvl5pPr marL="1828800" algn="l" defTabSz="914400" rtl="0" eaLnBrk="1" latinLnBrk="0" hangingPunct="1">
                        <a:defRPr sz="1800" kern="1200">
                          <a:solidFill>
                            <a:schemeClr val="dk1"/>
                          </a:solidFill>
                          <a:latin typeface="Arial"/>
                          <a:ea typeface="ＭＳ Ｐゴシック"/>
                        </a:defRPr>
                      </a:lvl5pPr>
                      <a:lvl6pPr marL="2286000" algn="l" defTabSz="914400" rtl="0" eaLnBrk="1" latinLnBrk="0" hangingPunct="1">
                        <a:defRPr sz="1800" kern="1200">
                          <a:solidFill>
                            <a:schemeClr val="dk1"/>
                          </a:solidFill>
                          <a:latin typeface="Arial"/>
                          <a:ea typeface="ＭＳ Ｐゴシック"/>
                        </a:defRPr>
                      </a:lvl6pPr>
                      <a:lvl7pPr marL="2743200" algn="l" defTabSz="914400" rtl="0" eaLnBrk="1" latinLnBrk="0" hangingPunct="1">
                        <a:defRPr sz="1800" kern="1200">
                          <a:solidFill>
                            <a:schemeClr val="dk1"/>
                          </a:solidFill>
                          <a:latin typeface="Arial"/>
                          <a:ea typeface="ＭＳ Ｐゴシック"/>
                        </a:defRPr>
                      </a:lvl7pPr>
                      <a:lvl8pPr marL="3200400" algn="l" defTabSz="914400" rtl="0" eaLnBrk="1" latinLnBrk="0" hangingPunct="1">
                        <a:defRPr sz="1800" kern="1200">
                          <a:solidFill>
                            <a:schemeClr val="dk1"/>
                          </a:solidFill>
                          <a:latin typeface="Arial"/>
                          <a:ea typeface="ＭＳ Ｐゴシック"/>
                        </a:defRPr>
                      </a:lvl8pPr>
                      <a:lvl9pPr marL="3657600" algn="l" defTabSz="914400" rtl="0" eaLnBrk="1" latinLnBrk="0" hangingPunct="1">
                        <a:defRPr sz="1800" kern="1200">
                          <a:solidFill>
                            <a:schemeClr val="dk1"/>
                          </a:solidFill>
                          <a:latin typeface="Arial"/>
                          <a:ea typeface="ＭＳ Ｐゴシック"/>
                        </a:defRPr>
                      </a:lvl9pPr>
                    </a:lstStyle>
                    <a:p>
                      <a:pPr marL="0" algn="ctr" defTabSz="914400" rtl="0" eaLnBrk="1" fontAlgn="ctr" latinLnBrk="0" hangingPunct="1"/>
                      <a:r>
                        <a:rPr lang="en-US" sz="1800" b="1" u="none" strike="noStrike" kern="1200">
                          <a:effectLst/>
                          <a:latin typeface="+mn-lt"/>
                        </a:rPr>
                        <a:t>Long axis position vs. ICD</a:t>
                      </a:r>
                      <a:endParaRPr lang="en-US" sz="1800" b="1" u="none" strike="noStrike" kern="1200">
                        <a:solidFill>
                          <a:schemeClr val="dk1"/>
                        </a:solidFill>
                        <a:effectLst/>
                        <a:latin typeface="+mn-lt"/>
                        <a:ea typeface="+mn-ea"/>
                        <a:cs typeface="Arial" panose="020B0604020202020204" pitchFamily="34" charset="0"/>
                      </a:endParaRPr>
                    </a:p>
                  </a:txBody>
                  <a:tcPr marL="9525" marR="9525" marT="9525" marB="0" anchor="ctr"/>
                </a:tc>
                <a:tc>
                  <a:txBody>
                    <a:bodyPr/>
                    <a:lstStyle>
                      <a:lvl1pPr marL="0" algn="l" defTabSz="914400" rtl="0" eaLnBrk="1" latinLnBrk="0" hangingPunct="1">
                        <a:defRPr sz="1800" kern="1200">
                          <a:solidFill>
                            <a:schemeClr val="dk1"/>
                          </a:solidFill>
                          <a:latin typeface="Arial"/>
                          <a:ea typeface="ＭＳ Ｐゴシック"/>
                        </a:defRPr>
                      </a:lvl1pPr>
                      <a:lvl2pPr marL="457200" algn="l" defTabSz="914400" rtl="0" eaLnBrk="1" latinLnBrk="0" hangingPunct="1">
                        <a:defRPr sz="1800" kern="1200">
                          <a:solidFill>
                            <a:schemeClr val="dk1"/>
                          </a:solidFill>
                          <a:latin typeface="Arial"/>
                          <a:ea typeface="ＭＳ Ｐゴシック"/>
                        </a:defRPr>
                      </a:lvl2pPr>
                      <a:lvl3pPr marL="914400" algn="l" defTabSz="914400" rtl="0" eaLnBrk="1" latinLnBrk="0" hangingPunct="1">
                        <a:defRPr sz="1800" kern="1200">
                          <a:solidFill>
                            <a:schemeClr val="dk1"/>
                          </a:solidFill>
                          <a:latin typeface="Arial"/>
                          <a:ea typeface="ＭＳ Ｐゴシック"/>
                        </a:defRPr>
                      </a:lvl3pPr>
                      <a:lvl4pPr marL="1371600" algn="l" defTabSz="914400" rtl="0" eaLnBrk="1" latinLnBrk="0" hangingPunct="1">
                        <a:defRPr sz="1800" kern="1200">
                          <a:solidFill>
                            <a:schemeClr val="dk1"/>
                          </a:solidFill>
                          <a:latin typeface="Arial"/>
                          <a:ea typeface="ＭＳ Ｐゴシック"/>
                        </a:defRPr>
                      </a:lvl4pPr>
                      <a:lvl5pPr marL="1828800" algn="l" defTabSz="914400" rtl="0" eaLnBrk="1" latinLnBrk="0" hangingPunct="1">
                        <a:defRPr sz="1800" kern="1200">
                          <a:solidFill>
                            <a:schemeClr val="dk1"/>
                          </a:solidFill>
                          <a:latin typeface="Arial"/>
                          <a:ea typeface="ＭＳ Ｐゴシック"/>
                        </a:defRPr>
                      </a:lvl5pPr>
                      <a:lvl6pPr marL="2286000" algn="l" defTabSz="914400" rtl="0" eaLnBrk="1" latinLnBrk="0" hangingPunct="1">
                        <a:defRPr sz="1800" kern="1200">
                          <a:solidFill>
                            <a:schemeClr val="dk1"/>
                          </a:solidFill>
                          <a:latin typeface="Arial"/>
                          <a:ea typeface="ＭＳ Ｐゴシック"/>
                        </a:defRPr>
                      </a:lvl6pPr>
                      <a:lvl7pPr marL="2743200" algn="l" defTabSz="914400" rtl="0" eaLnBrk="1" latinLnBrk="0" hangingPunct="1">
                        <a:defRPr sz="1800" kern="1200">
                          <a:solidFill>
                            <a:schemeClr val="dk1"/>
                          </a:solidFill>
                          <a:latin typeface="Arial"/>
                          <a:ea typeface="ＭＳ Ｐゴシック"/>
                        </a:defRPr>
                      </a:lvl7pPr>
                      <a:lvl8pPr marL="3200400" algn="l" defTabSz="914400" rtl="0" eaLnBrk="1" latinLnBrk="0" hangingPunct="1">
                        <a:defRPr sz="1800" kern="1200">
                          <a:solidFill>
                            <a:schemeClr val="dk1"/>
                          </a:solidFill>
                          <a:latin typeface="Arial"/>
                          <a:ea typeface="ＭＳ Ｐゴシック"/>
                        </a:defRPr>
                      </a:lvl8pPr>
                      <a:lvl9pPr marL="3657600" algn="l" defTabSz="914400" rtl="0" eaLnBrk="1" latinLnBrk="0" hangingPunct="1">
                        <a:defRPr sz="1800" kern="1200">
                          <a:solidFill>
                            <a:schemeClr val="dk1"/>
                          </a:solidFill>
                          <a:latin typeface="Arial"/>
                          <a:ea typeface="ＭＳ Ｐゴシック"/>
                        </a:defRPr>
                      </a:lvl9pPr>
                    </a:lstStyle>
                    <a:p>
                      <a:pPr marL="0" algn="ctr" defTabSz="914400" rtl="0" eaLnBrk="1" fontAlgn="ctr" latinLnBrk="0" hangingPunct="1"/>
                      <a:r>
                        <a:rPr lang="en-US" sz="1800" b="1" u="none" strike="noStrike" kern="1200" dirty="0">
                          <a:effectLst/>
                          <a:latin typeface="+mn-lt"/>
                        </a:rPr>
                        <a:t>Apical vs. ICD</a:t>
                      </a:r>
                      <a:endParaRPr lang="en-US" sz="1800" b="1" u="none" strike="noStrike" kern="1200" dirty="0">
                        <a:solidFill>
                          <a:schemeClr val="dk1"/>
                        </a:solidFill>
                        <a:effectLst/>
                        <a:latin typeface="+mn-lt"/>
                        <a:ea typeface="+mn-ea"/>
                        <a:cs typeface="Arial" panose="020B0604020202020204" pitchFamily="34" charset="0"/>
                      </a:endParaRPr>
                    </a:p>
                  </a:txBody>
                  <a:tcPr marL="9525" marR="9525" marT="9525" marB="0" anchor="ctr"/>
                </a:tc>
                <a:tc>
                  <a:txBody>
                    <a:bodyPr/>
                    <a:lstStyle>
                      <a:lvl1pPr marL="0" algn="l" defTabSz="914400" rtl="0" eaLnBrk="1" latinLnBrk="0" hangingPunct="1">
                        <a:defRPr sz="1800" kern="1200">
                          <a:solidFill>
                            <a:schemeClr val="dk1"/>
                          </a:solidFill>
                          <a:latin typeface="Arial"/>
                          <a:ea typeface="ＭＳ Ｐゴシック"/>
                        </a:defRPr>
                      </a:lvl1pPr>
                      <a:lvl2pPr marL="457200" algn="l" defTabSz="914400" rtl="0" eaLnBrk="1" latinLnBrk="0" hangingPunct="1">
                        <a:defRPr sz="1800" kern="1200">
                          <a:solidFill>
                            <a:schemeClr val="dk1"/>
                          </a:solidFill>
                          <a:latin typeface="Arial"/>
                          <a:ea typeface="ＭＳ Ｐゴシック"/>
                        </a:defRPr>
                      </a:lvl2pPr>
                      <a:lvl3pPr marL="914400" algn="l" defTabSz="914400" rtl="0" eaLnBrk="1" latinLnBrk="0" hangingPunct="1">
                        <a:defRPr sz="1800" kern="1200">
                          <a:solidFill>
                            <a:schemeClr val="dk1"/>
                          </a:solidFill>
                          <a:latin typeface="Arial"/>
                          <a:ea typeface="ＭＳ Ｐゴシック"/>
                        </a:defRPr>
                      </a:lvl3pPr>
                      <a:lvl4pPr marL="1371600" algn="l" defTabSz="914400" rtl="0" eaLnBrk="1" latinLnBrk="0" hangingPunct="1">
                        <a:defRPr sz="1800" kern="1200">
                          <a:solidFill>
                            <a:schemeClr val="dk1"/>
                          </a:solidFill>
                          <a:latin typeface="Arial"/>
                          <a:ea typeface="ＭＳ Ｐゴシック"/>
                        </a:defRPr>
                      </a:lvl4pPr>
                      <a:lvl5pPr marL="1828800" algn="l" defTabSz="914400" rtl="0" eaLnBrk="1" latinLnBrk="0" hangingPunct="1">
                        <a:defRPr sz="1800" kern="1200">
                          <a:solidFill>
                            <a:schemeClr val="dk1"/>
                          </a:solidFill>
                          <a:latin typeface="Arial"/>
                          <a:ea typeface="ＭＳ Ｐゴシック"/>
                        </a:defRPr>
                      </a:lvl5pPr>
                      <a:lvl6pPr marL="2286000" algn="l" defTabSz="914400" rtl="0" eaLnBrk="1" latinLnBrk="0" hangingPunct="1">
                        <a:defRPr sz="1800" kern="1200">
                          <a:solidFill>
                            <a:schemeClr val="dk1"/>
                          </a:solidFill>
                          <a:latin typeface="Arial"/>
                          <a:ea typeface="ＭＳ Ｐゴシック"/>
                        </a:defRPr>
                      </a:lvl6pPr>
                      <a:lvl7pPr marL="2743200" algn="l" defTabSz="914400" rtl="0" eaLnBrk="1" latinLnBrk="0" hangingPunct="1">
                        <a:defRPr sz="1800" kern="1200">
                          <a:solidFill>
                            <a:schemeClr val="dk1"/>
                          </a:solidFill>
                          <a:latin typeface="Arial"/>
                          <a:ea typeface="ＭＳ Ｐゴシック"/>
                        </a:defRPr>
                      </a:lvl7pPr>
                      <a:lvl8pPr marL="3200400" algn="l" defTabSz="914400" rtl="0" eaLnBrk="1" latinLnBrk="0" hangingPunct="1">
                        <a:defRPr sz="1800" kern="1200">
                          <a:solidFill>
                            <a:schemeClr val="dk1"/>
                          </a:solidFill>
                          <a:latin typeface="Arial"/>
                          <a:ea typeface="ＭＳ Ｐゴシック"/>
                        </a:defRPr>
                      </a:lvl8pPr>
                      <a:lvl9pPr marL="3657600" algn="l" defTabSz="914400" rtl="0" eaLnBrk="1" latinLnBrk="0" hangingPunct="1">
                        <a:defRPr sz="1800" kern="1200">
                          <a:solidFill>
                            <a:schemeClr val="dk1"/>
                          </a:solidFill>
                          <a:latin typeface="Arial"/>
                          <a:ea typeface="ＭＳ Ｐゴシック"/>
                        </a:defRPr>
                      </a:lvl9pPr>
                    </a:lstStyle>
                    <a:p>
                      <a:pPr marL="0" algn="ctr" defTabSz="914400" rtl="0" eaLnBrk="1" fontAlgn="ctr" latinLnBrk="0" hangingPunct="1"/>
                      <a:r>
                        <a:rPr lang="en-US" sz="1800" u="none" strike="noStrike" kern="1200">
                          <a:effectLst/>
                          <a:latin typeface="+mn-lt"/>
                        </a:rPr>
                        <a:t>0.46</a:t>
                      </a:r>
                      <a:endParaRPr lang="en-US" sz="1800" b="0" u="none" strike="noStrike" kern="1200">
                        <a:solidFill>
                          <a:schemeClr val="dk1"/>
                        </a:solidFill>
                        <a:effectLst/>
                        <a:latin typeface="+mn-lt"/>
                        <a:ea typeface="+mn-ea"/>
                        <a:cs typeface="Arial" panose="020B0604020202020204" pitchFamily="34" charset="0"/>
                      </a:endParaRPr>
                    </a:p>
                  </a:txBody>
                  <a:tcPr marL="9525" marR="9525" marT="9525" marB="0" anchor="ctr"/>
                </a:tc>
                <a:tc>
                  <a:txBody>
                    <a:bodyPr/>
                    <a:lstStyle>
                      <a:lvl1pPr marL="0" algn="l" defTabSz="914400" rtl="0" eaLnBrk="1" latinLnBrk="0" hangingPunct="1">
                        <a:defRPr sz="1800" kern="1200">
                          <a:solidFill>
                            <a:schemeClr val="dk1"/>
                          </a:solidFill>
                          <a:latin typeface="Arial"/>
                          <a:ea typeface="ＭＳ Ｐゴシック"/>
                        </a:defRPr>
                      </a:lvl1pPr>
                      <a:lvl2pPr marL="457200" algn="l" defTabSz="914400" rtl="0" eaLnBrk="1" latinLnBrk="0" hangingPunct="1">
                        <a:defRPr sz="1800" kern="1200">
                          <a:solidFill>
                            <a:schemeClr val="dk1"/>
                          </a:solidFill>
                          <a:latin typeface="Arial"/>
                          <a:ea typeface="ＭＳ Ｐゴシック"/>
                        </a:defRPr>
                      </a:lvl2pPr>
                      <a:lvl3pPr marL="914400" algn="l" defTabSz="914400" rtl="0" eaLnBrk="1" latinLnBrk="0" hangingPunct="1">
                        <a:defRPr sz="1800" kern="1200">
                          <a:solidFill>
                            <a:schemeClr val="dk1"/>
                          </a:solidFill>
                          <a:latin typeface="Arial"/>
                          <a:ea typeface="ＭＳ Ｐゴシック"/>
                        </a:defRPr>
                      </a:lvl3pPr>
                      <a:lvl4pPr marL="1371600" algn="l" defTabSz="914400" rtl="0" eaLnBrk="1" latinLnBrk="0" hangingPunct="1">
                        <a:defRPr sz="1800" kern="1200">
                          <a:solidFill>
                            <a:schemeClr val="dk1"/>
                          </a:solidFill>
                          <a:latin typeface="Arial"/>
                          <a:ea typeface="ＭＳ Ｐゴシック"/>
                        </a:defRPr>
                      </a:lvl4pPr>
                      <a:lvl5pPr marL="1828800" algn="l" defTabSz="914400" rtl="0" eaLnBrk="1" latinLnBrk="0" hangingPunct="1">
                        <a:defRPr sz="1800" kern="1200">
                          <a:solidFill>
                            <a:schemeClr val="dk1"/>
                          </a:solidFill>
                          <a:latin typeface="Arial"/>
                          <a:ea typeface="ＭＳ Ｐゴシック"/>
                        </a:defRPr>
                      </a:lvl5pPr>
                      <a:lvl6pPr marL="2286000" algn="l" defTabSz="914400" rtl="0" eaLnBrk="1" latinLnBrk="0" hangingPunct="1">
                        <a:defRPr sz="1800" kern="1200">
                          <a:solidFill>
                            <a:schemeClr val="dk1"/>
                          </a:solidFill>
                          <a:latin typeface="Arial"/>
                          <a:ea typeface="ＭＳ Ｐゴシック"/>
                        </a:defRPr>
                      </a:lvl6pPr>
                      <a:lvl7pPr marL="2743200" algn="l" defTabSz="914400" rtl="0" eaLnBrk="1" latinLnBrk="0" hangingPunct="1">
                        <a:defRPr sz="1800" kern="1200">
                          <a:solidFill>
                            <a:schemeClr val="dk1"/>
                          </a:solidFill>
                          <a:latin typeface="Arial"/>
                          <a:ea typeface="ＭＳ Ｐゴシック"/>
                        </a:defRPr>
                      </a:lvl7pPr>
                      <a:lvl8pPr marL="3200400" algn="l" defTabSz="914400" rtl="0" eaLnBrk="1" latinLnBrk="0" hangingPunct="1">
                        <a:defRPr sz="1800" kern="1200">
                          <a:solidFill>
                            <a:schemeClr val="dk1"/>
                          </a:solidFill>
                          <a:latin typeface="Arial"/>
                          <a:ea typeface="ＭＳ Ｐゴシック"/>
                        </a:defRPr>
                      </a:lvl8pPr>
                      <a:lvl9pPr marL="3657600" algn="l" defTabSz="914400" rtl="0" eaLnBrk="1" latinLnBrk="0" hangingPunct="1">
                        <a:defRPr sz="1800" kern="1200">
                          <a:solidFill>
                            <a:schemeClr val="dk1"/>
                          </a:solidFill>
                          <a:latin typeface="Arial"/>
                          <a:ea typeface="ＭＳ Ｐゴシック"/>
                        </a:defRPr>
                      </a:lvl9pPr>
                    </a:lstStyle>
                    <a:p>
                      <a:pPr marL="0" algn="ctr" defTabSz="914400" rtl="0" eaLnBrk="1" fontAlgn="ctr" latinLnBrk="0" hangingPunct="1"/>
                      <a:r>
                        <a:rPr lang="en-US" sz="1800" u="none" strike="noStrike" kern="1200" dirty="0">
                          <a:effectLst/>
                          <a:latin typeface="+mn-lt"/>
                        </a:rPr>
                        <a:t>0.26 - 0.79</a:t>
                      </a:r>
                      <a:endParaRPr lang="en-US" sz="1800" b="0" u="none" strike="noStrike" kern="1200" dirty="0">
                        <a:solidFill>
                          <a:schemeClr val="dk1"/>
                        </a:solidFill>
                        <a:effectLst/>
                        <a:latin typeface="+mn-lt"/>
                        <a:ea typeface="+mn-ea"/>
                        <a:cs typeface="Arial" panose="020B0604020202020204" pitchFamily="34" charset="0"/>
                      </a:endParaRPr>
                    </a:p>
                  </a:txBody>
                  <a:tcPr marL="9525" marR="9525" marT="9525" marB="0" anchor="ctr"/>
                </a:tc>
                <a:tc>
                  <a:txBody>
                    <a:bodyPr/>
                    <a:lstStyle>
                      <a:lvl1pPr marL="0" algn="l" defTabSz="914400" rtl="0" eaLnBrk="1" latinLnBrk="0" hangingPunct="1">
                        <a:defRPr sz="1800" kern="1200">
                          <a:solidFill>
                            <a:schemeClr val="dk1"/>
                          </a:solidFill>
                          <a:latin typeface="Arial"/>
                          <a:ea typeface="ＭＳ Ｐゴシック"/>
                        </a:defRPr>
                      </a:lvl1pPr>
                      <a:lvl2pPr marL="457200" algn="l" defTabSz="914400" rtl="0" eaLnBrk="1" latinLnBrk="0" hangingPunct="1">
                        <a:defRPr sz="1800" kern="1200">
                          <a:solidFill>
                            <a:schemeClr val="dk1"/>
                          </a:solidFill>
                          <a:latin typeface="Arial"/>
                          <a:ea typeface="ＭＳ Ｐゴシック"/>
                        </a:defRPr>
                      </a:lvl2pPr>
                      <a:lvl3pPr marL="914400" algn="l" defTabSz="914400" rtl="0" eaLnBrk="1" latinLnBrk="0" hangingPunct="1">
                        <a:defRPr sz="1800" kern="1200">
                          <a:solidFill>
                            <a:schemeClr val="dk1"/>
                          </a:solidFill>
                          <a:latin typeface="Arial"/>
                          <a:ea typeface="ＭＳ Ｐゴシック"/>
                        </a:defRPr>
                      </a:lvl3pPr>
                      <a:lvl4pPr marL="1371600" algn="l" defTabSz="914400" rtl="0" eaLnBrk="1" latinLnBrk="0" hangingPunct="1">
                        <a:defRPr sz="1800" kern="1200">
                          <a:solidFill>
                            <a:schemeClr val="dk1"/>
                          </a:solidFill>
                          <a:latin typeface="Arial"/>
                          <a:ea typeface="ＭＳ Ｐゴシック"/>
                        </a:defRPr>
                      </a:lvl4pPr>
                      <a:lvl5pPr marL="1828800" algn="l" defTabSz="914400" rtl="0" eaLnBrk="1" latinLnBrk="0" hangingPunct="1">
                        <a:defRPr sz="1800" kern="1200">
                          <a:solidFill>
                            <a:schemeClr val="dk1"/>
                          </a:solidFill>
                          <a:latin typeface="Arial"/>
                          <a:ea typeface="ＭＳ Ｐゴシック"/>
                        </a:defRPr>
                      </a:lvl5pPr>
                      <a:lvl6pPr marL="2286000" algn="l" defTabSz="914400" rtl="0" eaLnBrk="1" latinLnBrk="0" hangingPunct="1">
                        <a:defRPr sz="1800" kern="1200">
                          <a:solidFill>
                            <a:schemeClr val="dk1"/>
                          </a:solidFill>
                          <a:latin typeface="Arial"/>
                          <a:ea typeface="ＭＳ Ｐゴシック"/>
                        </a:defRPr>
                      </a:lvl6pPr>
                      <a:lvl7pPr marL="2743200" algn="l" defTabSz="914400" rtl="0" eaLnBrk="1" latinLnBrk="0" hangingPunct="1">
                        <a:defRPr sz="1800" kern="1200">
                          <a:solidFill>
                            <a:schemeClr val="dk1"/>
                          </a:solidFill>
                          <a:latin typeface="Arial"/>
                          <a:ea typeface="ＭＳ Ｐゴシック"/>
                        </a:defRPr>
                      </a:lvl7pPr>
                      <a:lvl8pPr marL="3200400" algn="l" defTabSz="914400" rtl="0" eaLnBrk="1" latinLnBrk="0" hangingPunct="1">
                        <a:defRPr sz="1800" kern="1200">
                          <a:solidFill>
                            <a:schemeClr val="dk1"/>
                          </a:solidFill>
                          <a:latin typeface="Arial"/>
                          <a:ea typeface="ＭＳ Ｐゴシック"/>
                        </a:defRPr>
                      </a:lvl8pPr>
                      <a:lvl9pPr marL="3657600" algn="l" defTabSz="914400" rtl="0" eaLnBrk="1" latinLnBrk="0" hangingPunct="1">
                        <a:defRPr sz="1800" kern="1200">
                          <a:solidFill>
                            <a:schemeClr val="dk1"/>
                          </a:solidFill>
                          <a:latin typeface="Arial"/>
                          <a:ea typeface="ＭＳ Ｐゴシック"/>
                        </a:defRPr>
                      </a:lvl9pPr>
                    </a:lstStyle>
                    <a:p>
                      <a:pPr marL="0" algn="ctr" defTabSz="914400" rtl="0" eaLnBrk="1" fontAlgn="ctr" latinLnBrk="0" hangingPunct="1"/>
                      <a:r>
                        <a:rPr lang="en-US" sz="1800" b="1" u="none" strike="noStrike" kern="1200" dirty="0">
                          <a:effectLst/>
                          <a:latin typeface="+mn-lt"/>
                        </a:rPr>
                        <a:t>0.005</a:t>
                      </a:r>
                      <a:endParaRPr lang="en-US" sz="1800" b="1" u="none" strike="noStrike" kern="1200" dirty="0">
                        <a:solidFill>
                          <a:schemeClr val="dk1"/>
                        </a:solidFill>
                        <a:effectLst/>
                        <a:latin typeface="+mn-lt"/>
                        <a:ea typeface="+mn-ea"/>
                        <a:cs typeface="Arial" panose="020B0604020202020204" pitchFamily="34" charset="0"/>
                      </a:endParaRPr>
                    </a:p>
                  </a:txBody>
                  <a:tcPr marL="9525" marR="9525" marT="9525" marB="0" anchor="ctr"/>
                </a:tc>
                <a:extLst>
                  <a:ext uri="{0D108BD9-81ED-4DB2-BD59-A6C34878D82A}">
                    <a16:rowId xmlns:a16="http://schemas.microsoft.com/office/drawing/2014/main" xmlns="" val="10004"/>
                  </a:ext>
                </a:extLst>
              </a:tr>
            </a:tbl>
          </a:graphicData>
        </a:graphic>
      </p:graphicFrame>
    </p:spTree>
    <p:extLst>
      <p:ext uri="{BB962C8B-B14F-4D97-AF65-F5344CB8AC3E}">
        <p14:creationId xmlns:p14="http://schemas.microsoft.com/office/powerpoint/2010/main" val="20036308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9" name="TextBox 10"/>
          <p:cNvSpPr txBox="1">
            <a:spLocks noChangeArrowheads="1"/>
          </p:cNvSpPr>
          <p:nvPr/>
        </p:nvSpPr>
        <p:spPr bwMode="auto">
          <a:xfrm>
            <a:off x="323850" y="762000"/>
            <a:ext cx="39481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itchFamily="2" charset="2"/>
              <a:buChar char="§"/>
              <a:defRPr sz="32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buChar char="§"/>
              <a:defRPr sz="28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buChar char="§"/>
              <a:defRPr sz="24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buChar char="§"/>
              <a:defRPr sz="2000">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buChar char="§"/>
              <a:defRPr sz="2000">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buChar char="§"/>
              <a:defRPr sz="2000">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buChar char="§"/>
              <a:defRPr sz="2000">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buChar char="§"/>
              <a:defRPr sz="2000">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buChar char="§"/>
              <a:defRPr sz="2000">
                <a:solidFill>
                  <a:schemeClr val="tx1"/>
                </a:solidFill>
                <a:latin typeface="Times New Roman" pitchFamily="18" charset="0"/>
                <a:ea typeface="MS Pゴシック" pitchFamily="-92"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1" i="0" u="none" strike="noStrike" kern="1200" cap="none" spc="0" normalizeH="0" baseline="0" noProof="0" dirty="0">
                <a:ln>
                  <a:noFill/>
                </a:ln>
                <a:solidFill>
                  <a:srgbClr val="000000"/>
                </a:solidFill>
                <a:effectLst/>
                <a:uLnTx/>
                <a:uFillTx/>
                <a:latin typeface="Arial" charset="0"/>
                <a:ea typeface="MS Pゴシック" pitchFamily="-92" charset="-128"/>
                <a:cs typeface="+mn-cs"/>
              </a:rPr>
              <a:t>Short axis positions vs. ICD</a:t>
            </a:r>
          </a:p>
        </p:txBody>
      </p:sp>
      <p:sp>
        <p:nvSpPr>
          <p:cNvPr id="11270" name="TextBox 11"/>
          <p:cNvSpPr txBox="1">
            <a:spLocks noChangeArrowheads="1"/>
          </p:cNvSpPr>
          <p:nvPr/>
        </p:nvSpPr>
        <p:spPr bwMode="auto">
          <a:xfrm>
            <a:off x="4950480" y="738367"/>
            <a:ext cx="38973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Wingdings" pitchFamily="2" charset="2"/>
              <a:buChar char="§"/>
              <a:defRPr sz="32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buChar char="§"/>
              <a:defRPr sz="28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buChar char="§"/>
              <a:defRPr sz="24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buChar char="§"/>
              <a:defRPr sz="2000">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buChar char="§"/>
              <a:defRPr sz="2000">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buChar char="§"/>
              <a:defRPr sz="2000">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buChar char="§"/>
              <a:defRPr sz="2000">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buChar char="§"/>
              <a:defRPr sz="2000">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buChar char="§"/>
              <a:defRPr sz="2000">
                <a:solidFill>
                  <a:schemeClr val="tx1"/>
                </a:solidFill>
                <a:latin typeface="Times New Roman" pitchFamily="18" charset="0"/>
                <a:ea typeface="MS Pゴシック" pitchFamily="-92"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1" i="0" u="none" strike="noStrike" kern="1200" cap="none" spc="0" normalizeH="0" baseline="0" noProof="0" dirty="0">
                <a:ln>
                  <a:noFill/>
                </a:ln>
                <a:solidFill>
                  <a:srgbClr val="000000"/>
                </a:solidFill>
                <a:effectLst/>
                <a:uLnTx/>
                <a:uFillTx/>
                <a:latin typeface="Arial" charset="0"/>
                <a:ea typeface="MS Pゴシック" pitchFamily="-92" charset="-128"/>
                <a:cs typeface="+mn-cs"/>
              </a:rPr>
              <a:t>Long axis positions vs. ICD</a:t>
            </a:r>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50480" y="1254232"/>
            <a:ext cx="4193520" cy="30540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0152" y="1280645"/>
            <a:ext cx="4121847" cy="3049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7" name="Table 6"/>
          <p:cNvGraphicFramePr>
            <a:graphicFrameLocks noGrp="1"/>
          </p:cNvGraphicFramePr>
          <p:nvPr>
            <p:extLst/>
          </p:nvPr>
        </p:nvGraphicFramePr>
        <p:xfrm>
          <a:off x="450152" y="4311602"/>
          <a:ext cx="8693848" cy="1600657"/>
        </p:xfrm>
        <a:graphic>
          <a:graphicData uri="http://schemas.openxmlformats.org/drawingml/2006/table">
            <a:tbl>
              <a:tblPr>
                <a:tableStyleId>{69CF1AB2-1976-4502-BF36-3FF5EA218861}</a:tableStyleId>
              </a:tblPr>
              <a:tblGrid>
                <a:gridCol w="1938991">
                  <a:extLst>
                    <a:ext uri="{9D8B030D-6E8A-4147-A177-3AD203B41FA5}">
                      <a16:colId xmlns:a16="http://schemas.microsoft.com/office/drawing/2014/main" xmlns="" val="20000"/>
                    </a:ext>
                  </a:extLst>
                </a:gridCol>
                <a:gridCol w="1944261">
                  <a:extLst>
                    <a:ext uri="{9D8B030D-6E8A-4147-A177-3AD203B41FA5}">
                      <a16:colId xmlns:a16="http://schemas.microsoft.com/office/drawing/2014/main" xmlns="" val="20001"/>
                    </a:ext>
                  </a:extLst>
                </a:gridCol>
                <a:gridCol w="1622852">
                  <a:extLst>
                    <a:ext uri="{9D8B030D-6E8A-4147-A177-3AD203B41FA5}">
                      <a16:colId xmlns:a16="http://schemas.microsoft.com/office/drawing/2014/main" xmlns="" val="20002"/>
                    </a:ext>
                  </a:extLst>
                </a:gridCol>
                <a:gridCol w="1622852">
                  <a:extLst>
                    <a:ext uri="{9D8B030D-6E8A-4147-A177-3AD203B41FA5}">
                      <a16:colId xmlns:a16="http://schemas.microsoft.com/office/drawing/2014/main" xmlns="" val="20003"/>
                    </a:ext>
                  </a:extLst>
                </a:gridCol>
                <a:gridCol w="1564892">
                  <a:extLst>
                    <a:ext uri="{9D8B030D-6E8A-4147-A177-3AD203B41FA5}">
                      <a16:colId xmlns:a16="http://schemas.microsoft.com/office/drawing/2014/main" xmlns="" val="20004"/>
                    </a:ext>
                  </a:extLst>
                </a:gridCol>
              </a:tblGrid>
              <a:tr h="247135">
                <a:tc gridSpan="2">
                  <a:txBody>
                    <a:bodyPr/>
                    <a:lstStyle/>
                    <a:p>
                      <a:pPr algn="ctr" fontAlgn="ctr"/>
                      <a:r>
                        <a:rPr lang="en-US" sz="1800" b="1" u="none" strike="noStrike" dirty="0" smtClean="0">
                          <a:effectLst/>
                          <a:latin typeface="+mj-lt"/>
                        </a:rPr>
                        <a:t>All-cause mortality</a:t>
                      </a:r>
                      <a:endParaRPr lang="en-US" sz="1800" b="1" i="0" u="none" strike="noStrike" dirty="0">
                        <a:solidFill>
                          <a:srgbClr val="000000"/>
                        </a:solidFill>
                        <a:effectLst/>
                        <a:latin typeface="+mj-lt"/>
                      </a:endParaRPr>
                    </a:p>
                  </a:txBody>
                  <a:tcPr marL="9525" marR="9525" marT="9525" marB="0" anchor="ctr">
                    <a:solidFill>
                      <a:srgbClr val="BBE0E3"/>
                    </a:solidFill>
                  </a:tcPr>
                </a:tc>
                <a:tc hMerge="1">
                  <a:txBody>
                    <a:bodyPr/>
                    <a:lstStyle/>
                    <a:p>
                      <a:endParaRPr lang="en-US"/>
                    </a:p>
                  </a:txBody>
                  <a:tcPr/>
                </a:tc>
                <a:tc>
                  <a:txBody>
                    <a:bodyPr/>
                    <a:lstStyle/>
                    <a:p>
                      <a:pPr algn="ctr" fontAlgn="ctr"/>
                      <a:r>
                        <a:rPr lang="en-US" sz="1800" b="1" u="none" strike="noStrike" dirty="0">
                          <a:effectLst/>
                          <a:latin typeface="+mj-lt"/>
                        </a:rPr>
                        <a:t>Hazard ratio</a:t>
                      </a:r>
                      <a:endParaRPr lang="en-US" sz="1800" b="1" i="0" u="none" strike="noStrike" dirty="0">
                        <a:solidFill>
                          <a:srgbClr val="000000"/>
                        </a:solidFill>
                        <a:effectLst/>
                        <a:latin typeface="+mj-lt"/>
                      </a:endParaRPr>
                    </a:p>
                  </a:txBody>
                  <a:tcPr marL="9525" marR="9525" marT="9525" marB="0" anchor="ctr">
                    <a:solidFill>
                      <a:srgbClr val="BBE0E3"/>
                    </a:solidFill>
                  </a:tcPr>
                </a:tc>
                <a:tc>
                  <a:txBody>
                    <a:bodyPr/>
                    <a:lstStyle/>
                    <a:p>
                      <a:pPr algn="ctr" fontAlgn="ctr"/>
                      <a:r>
                        <a:rPr lang="en-US" sz="1800" b="1" u="none" strike="noStrike" dirty="0">
                          <a:effectLst/>
                          <a:latin typeface="+mj-lt"/>
                        </a:rPr>
                        <a:t>95% CI</a:t>
                      </a:r>
                      <a:endParaRPr lang="en-US" sz="1800" b="1" i="0" u="none" strike="noStrike" dirty="0">
                        <a:solidFill>
                          <a:srgbClr val="000000"/>
                        </a:solidFill>
                        <a:effectLst/>
                        <a:latin typeface="+mj-lt"/>
                      </a:endParaRPr>
                    </a:p>
                  </a:txBody>
                  <a:tcPr marL="9525" marR="9525" marT="9525" marB="0" anchor="ctr">
                    <a:solidFill>
                      <a:srgbClr val="BBE0E3"/>
                    </a:solidFill>
                  </a:tcPr>
                </a:tc>
                <a:tc>
                  <a:txBody>
                    <a:bodyPr/>
                    <a:lstStyle/>
                    <a:p>
                      <a:pPr algn="ctr" fontAlgn="ctr"/>
                      <a:r>
                        <a:rPr lang="en-US" sz="1800" b="1" u="none" strike="noStrike" dirty="0">
                          <a:effectLst/>
                          <a:latin typeface="+mj-lt"/>
                        </a:rPr>
                        <a:t>p-value</a:t>
                      </a:r>
                      <a:endParaRPr lang="en-US" sz="1800" b="1" i="0" u="none" strike="noStrike" dirty="0">
                        <a:solidFill>
                          <a:srgbClr val="000000"/>
                        </a:solidFill>
                        <a:effectLst/>
                        <a:latin typeface="+mj-lt"/>
                      </a:endParaRPr>
                    </a:p>
                  </a:txBody>
                  <a:tcPr marL="9525" marR="9525" marT="9525" marB="0" anchor="ctr">
                    <a:solidFill>
                      <a:srgbClr val="BBE0E3"/>
                    </a:solidFill>
                  </a:tcPr>
                </a:tc>
                <a:extLst>
                  <a:ext uri="{0D108BD9-81ED-4DB2-BD59-A6C34878D82A}">
                    <a16:rowId xmlns:a16="http://schemas.microsoft.com/office/drawing/2014/main" xmlns="" val="10001"/>
                  </a:ext>
                </a:extLst>
              </a:tr>
              <a:tr h="396565">
                <a:tc rowSpan="2">
                  <a:txBody>
                    <a:bodyPr/>
                    <a:lstStyle/>
                    <a:p>
                      <a:pPr algn="ctr" fontAlgn="ctr"/>
                      <a:r>
                        <a:rPr lang="en-US" sz="1800" b="1" u="none" strike="noStrike" dirty="0">
                          <a:effectLst/>
                          <a:latin typeface="+mj-lt"/>
                        </a:rPr>
                        <a:t>Short axis position vs. ICD</a:t>
                      </a:r>
                      <a:endParaRPr lang="en-US" sz="1800" b="1" i="0" u="none" strike="noStrike" dirty="0">
                        <a:solidFill>
                          <a:srgbClr val="000000"/>
                        </a:solidFill>
                        <a:effectLst/>
                        <a:latin typeface="+mj-lt"/>
                      </a:endParaRPr>
                    </a:p>
                  </a:txBody>
                  <a:tcPr marL="9525" marR="9525" marT="9525" marB="0" anchor="ctr"/>
                </a:tc>
                <a:tc>
                  <a:txBody>
                    <a:bodyPr/>
                    <a:lstStyle/>
                    <a:p>
                      <a:pPr algn="ctr" fontAlgn="ctr"/>
                      <a:r>
                        <a:rPr lang="en-US" sz="1800" b="1" u="none" strike="noStrike" dirty="0" err="1">
                          <a:effectLst/>
                          <a:latin typeface="+mj-lt"/>
                        </a:rPr>
                        <a:t>Posterolat</a:t>
                      </a:r>
                      <a:r>
                        <a:rPr lang="en-US" sz="1800" b="1" u="none" strike="noStrike" dirty="0">
                          <a:effectLst/>
                          <a:latin typeface="+mj-lt"/>
                        </a:rPr>
                        <a:t> vs. ICD</a:t>
                      </a:r>
                      <a:endParaRPr lang="en-US" sz="1800" b="1" i="0" u="none" strike="noStrike" dirty="0">
                        <a:solidFill>
                          <a:srgbClr val="000000"/>
                        </a:solidFill>
                        <a:effectLst/>
                        <a:latin typeface="+mj-lt"/>
                      </a:endParaRPr>
                    </a:p>
                  </a:txBody>
                  <a:tcPr marL="9525" marR="9525" marT="9525" marB="0" anchor="ctr"/>
                </a:tc>
                <a:tc>
                  <a:txBody>
                    <a:bodyPr/>
                    <a:lstStyle/>
                    <a:p>
                      <a:pPr algn="ctr" fontAlgn="ctr"/>
                      <a:r>
                        <a:rPr lang="en-US" sz="1800" u="none" strike="noStrike" dirty="0">
                          <a:effectLst/>
                          <a:latin typeface="+mj-lt"/>
                        </a:rPr>
                        <a:t>0.48</a:t>
                      </a:r>
                      <a:endParaRPr lang="en-US" sz="1800" b="1" i="0" u="none" strike="noStrike" dirty="0">
                        <a:solidFill>
                          <a:srgbClr val="000000"/>
                        </a:solidFill>
                        <a:effectLst/>
                        <a:latin typeface="+mj-lt"/>
                      </a:endParaRPr>
                    </a:p>
                  </a:txBody>
                  <a:tcPr marL="9525" marR="9525" marT="9525" marB="0" anchor="ctr"/>
                </a:tc>
                <a:tc>
                  <a:txBody>
                    <a:bodyPr/>
                    <a:lstStyle/>
                    <a:p>
                      <a:pPr algn="ctr" fontAlgn="ctr"/>
                      <a:r>
                        <a:rPr lang="en-US" sz="1800" u="none" strike="noStrike" dirty="0">
                          <a:effectLst/>
                          <a:latin typeface="+mj-lt"/>
                        </a:rPr>
                        <a:t>0.32 - 0.72</a:t>
                      </a:r>
                      <a:endParaRPr lang="en-US" sz="1800" b="1" i="0" u="none" strike="noStrike" dirty="0">
                        <a:solidFill>
                          <a:srgbClr val="000000"/>
                        </a:solidFill>
                        <a:effectLst/>
                        <a:latin typeface="+mj-lt"/>
                      </a:endParaRPr>
                    </a:p>
                  </a:txBody>
                  <a:tcPr marL="9525" marR="9525" marT="9525" marB="0" anchor="ctr"/>
                </a:tc>
                <a:tc>
                  <a:txBody>
                    <a:bodyPr/>
                    <a:lstStyle/>
                    <a:p>
                      <a:pPr algn="ctr" fontAlgn="ctr"/>
                      <a:r>
                        <a:rPr lang="en-US" sz="1800" b="1" u="none" strike="noStrike" dirty="0">
                          <a:effectLst/>
                          <a:latin typeface="+mj-lt"/>
                        </a:rPr>
                        <a:t>&lt;0.001</a:t>
                      </a:r>
                      <a:endParaRPr lang="en-US" sz="1800" b="1" i="0" u="none" strike="noStrike" dirty="0">
                        <a:solidFill>
                          <a:srgbClr val="000000"/>
                        </a:solidFill>
                        <a:effectLst/>
                        <a:latin typeface="+mj-lt"/>
                      </a:endParaRPr>
                    </a:p>
                  </a:txBody>
                  <a:tcPr marL="9525" marR="9525" marT="9525" marB="0" anchor="ctr"/>
                </a:tc>
                <a:extLst>
                  <a:ext uri="{0D108BD9-81ED-4DB2-BD59-A6C34878D82A}">
                    <a16:rowId xmlns:a16="http://schemas.microsoft.com/office/drawing/2014/main" xmlns="" val="10002"/>
                  </a:ext>
                </a:extLst>
              </a:tr>
              <a:tr h="362082">
                <a:tc vMerge="1">
                  <a:txBody>
                    <a:bodyPr/>
                    <a:lstStyle/>
                    <a:p>
                      <a:endParaRPr lang="en-US"/>
                    </a:p>
                  </a:txBody>
                  <a:tcPr/>
                </a:tc>
                <a:tc>
                  <a:txBody>
                    <a:bodyPr/>
                    <a:lstStyle/>
                    <a:p>
                      <a:pPr algn="ctr" fontAlgn="ctr"/>
                      <a:r>
                        <a:rPr lang="en-US" sz="1800" b="1" u="none" strike="noStrike">
                          <a:effectLst/>
                          <a:latin typeface="+mj-lt"/>
                        </a:rPr>
                        <a:t>Anterior vs. ICD</a:t>
                      </a:r>
                      <a:endParaRPr lang="en-US" sz="1800" b="1" i="0" u="none" strike="noStrike">
                        <a:solidFill>
                          <a:srgbClr val="000000"/>
                        </a:solidFill>
                        <a:effectLst/>
                        <a:latin typeface="+mj-lt"/>
                      </a:endParaRPr>
                    </a:p>
                  </a:txBody>
                  <a:tcPr marL="9525" marR="9525" marT="9525" marB="0" anchor="ctr"/>
                </a:tc>
                <a:tc>
                  <a:txBody>
                    <a:bodyPr/>
                    <a:lstStyle/>
                    <a:p>
                      <a:pPr algn="ctr" fontAlgn="ctr"/>
                      <a:r>
                        <a:rPr lang="en-US" sz="1800" u="none" strike="noStrike">
                          <a:effectLst/>
                          <a:latin typeface="+mj-lt"/>
                        </a:rPr>
                        <a:t>0.77</a:t>
                      </a:r>
                      <a:endParaRPr lang="en-US" sz="1800" b="1" i="0" u="none" strike="noStrike">
                        <a:solidFill>
                          <a:srgbClr val="000000"/>
                        </a:solidFill>
                        <a:effectLst/>
                        <a:latin typeface="+mj-lt"/>
                      </a:endParaRPr>
                    </a:p>
                  </a:txBody>
                  <a:tcPr marL="9525" marR="9525" marT="9525" marB="0" anchor="ctr"/>
                </a:tc>
                <a:tc>
                  <a:txBody>
                    <a:bodyPr/>
                    <a:lstStyle/>
                    <a:p>
                      <a:pPr algn="ctr" fontAlgn="ctr"/>
                      <a:r>
                        <a:rPr lang="en-US" sz="1800" u="none" strike="noStrike" dirty="0">
                          <a:effectLst/>
                          <a:latin typeface="+mj-lt"/>
                        </a:rPr>
                        <a:t>0.43 - 1.38</a:t>
                      </a:r>
                      <a:endParaRPr lang="en-US" sz="1800" b="1" i="0" u="none" strike="noStrike" dirty="0">
                        <a:solidFill>
                          <a:srgbClr val="000000"/>
                        </a:solidFill>
                        <a:effectLst/>
                        <a:latin typeface="+mj-lt"/>
                      </a:endParaRPr>
                    </a:p>
                  </a:txBody>
                  <a:tcPr marL="9525" marR="9525" marT="9525" marB="0" anchor="ctr"/>
                </a:tc>
                <a:tc>
                  <a:txBody>
                    <a:bodyPr/>
                    <a:lstStyle/>
                    <a:p>
                      <a:pPr algn="ctr" fontAlgn="ctr"/>
                      <a:r>
                        <a:rPr lang="en-US" sz="1800" u="none" strike="noStrike" dirty="0" smtClean="0">
                          <a:effectLst/>
                          <a:latin typeface="+mj-lt"/>
                        </a:rPr>
                        <a:t>0.255</a:t>
                      </a:r>
                      <a:endParaRPr lang="en-US" sz="1800" b="1" i="0" u="none" strike="noStrike" dirty="0">
                        <a:solidFill>
                          <a:srgbClr val="000000"/>
                        </a:solidFill>
                        <a:effectLst/>
                        <a:latin typeface="+mj-lt"/>
                      </a:endParaRPr>
                    </a:p>
                  </a:txBody>
                  <a:tcPr marL="9525" marR="9525" marT="9525" marB="0" anchor="ctr"/>
                </a:tc>
                <a:extLst>
                  <a:ext uri="{0D108BD9-81ED-4DB2-BD59-A6C34878D82A}">
                    <a16:rowId xmlns:a16="http://schemas.microsoft.com/office/drawing/2014/main" xmlns="" val="10003"/>
                  </a:ext>
                </a:extLst>
              </a:tr>
              <a:tr h="467597">
                <a:tc>
                  <a:txBody>
                    <a:bodyPr/>
                    <a:lstStyle/>
                    <a:p>
                      <a:pPr algn="ctr" fontAlgn="ctr"/>
                      <a:r>
                        <a:rPr lang="en-US" sz="1800" b="1" u="none" strike="noStrike">
                          <a:effectLst/>
                          <a:latin typeface="+mj-lt"/>
                        </a:rPr>
                        <a:t>Long axis position vs. ICD</a:t>
                      </a:r>
                      <a:endParaRPr lang="en-US" sz="1800" b="1" i="0" u="none" strike="noStrike">
                        <a:solidFill>
                          <a:srgbClr val="000000"/>
                        </a:solidFill>
                        <a:effectLst/>
                        <a:latin typeface="+mj-lt"/>
                      </a:endParaRPr>
                    </a:p>
                  </a:txBody>
                  <a:tcPr marL="9525" marR="9525" marT="9525" marB="0" anchor="ctr"/>
                </a:tc>
                <a:tc>
                  <a:txBody>
                    <a:bodyPr/>
                    <a:lstStyle/>
                    <a:p>
                      <a:pPr algn="ctr" fontAlgn="ctr"/>
                      <a:r>
                        <a:rPr lang="en-US" sz="1800" b="1" u="none" strike="noStrike" dirty="0">
                          <a:effectLst/>
                          <a:latin typeface="+mj-lt"/>
                        </a:rPr>
                        <a:t>Apical vs. ICD</a:t>
                      </a:r>
                      <a:endParaRPr lang="en-US" sz="1800" b="1" i="0" u="none" strike="noStrike" dirty="0">
                        <a:solidFill>
                          <a:srgbClr val="000000"/>
                        </a:solidFill>
                        <a:effectLst/>
                        <a:latin typeface="+mj-lt"/>
                      </a:endParaRPr>
                    </a:p>
                  </a:txBody>
                  <a:tcPr marL="9525" marR="9525" marT="9525" marB="0" anchor="ctr"/>
                </a:tc>
                <a:tc>
                  <a:txBody>
                    <a:bodyPr/>
                    <a:lstStyle/>
                    <a:p>
                      <a:pPr algn="ctr" fontAlgn="ctr"/>
                      <a:r>
                        <a:rPr lang="en-US" sz="1800" u="none" strike="noStrike">
                          <a:effectLst/>
                          <a:latin typeface="+mj-lt"/>
                        </a:rPr>
                        <a:t>1.18</a:t>
                      </a:r>
                      <a:endParaRPr lang="en-US" sz="1800" b="1" i="0" u="none" strike="noStrike">
                        <a:solidFill>
                          <a:srgbClr val="000000"/>
                        </a:solidFill>
                        <a:effectLst/>
                        <a:latin typeface="+mj-lt"/>
                      </a:endParaRPr>
                    </a:p>
                  </a:txBody>
                  <a:tcPr marL="9525" marR="9525" marT="9525" marB="0" anchor="ctr"/>
                </a:tc>
                <a:tc>
                  <a:txBody>
                    <a:bodyPr/>
                    <a:lstStyle/>
                    <a:p>
                      <a:pPr algn="ctr" fontAlgn="ctr"/>
                      <a:r>
                        <a:rPr lang="en-US" sz="1800" u="none" strike="noStrike">
                          <a:effectLst/>
                          <a:latin typeface="+mj-lt"/>
                        </a:rPr>
                        <a:t>0.68 - 2.03</a:t>
                      </a:r>
                      <a:endParaRPr lang="en-US" sz="1800" b="1" i="0" u="none" strike="noStrike">
                        <a:solidFill>
                          <a:srgbClr val="000000"/>
                        </a:solidFill>
                        <a:effectLst/>
                        <a:latin typeface="+mj-lt"/>
                      </a:endParaRPr>
                    </a:p>
                  </a:txBody>
                  <a:tcPr marL="9525" marR="9525" marT="9525" marB="0" anchor="ctr"/>
                </a:tc>
                <a:tc>
                  <a:txBody>
                    <a:bodyPr/>
                    <a:lstStyle/>
                    <a:p>
                      <a:pPr algn="ctr" fontAlgn="ctr"/>
                      <a:r>
                        <a:rPr lang="en-US" sz="1800" u="none" strike="noStrike" dirty="0">
                          <a:effectLst/>
                          <a:latin typeface="+mj-lt"/>
                        </a:rPr>
                        <a:t>0.556</a:t>
                      </a:r>
                      <a:endParaRPr lang="en-US" sz="1800" b="1" i="0" u="none" strike="noStrike" dirty="0">
                        <a:solidFill>
                          <a:srgbClr val="000000"/>
                        </a:solidFill>
                        <a:effectLst/>
                        <a:latin typeface="+mj-lt"/>
                      </a:endParaRPr>
                    </a:p>
                  </a:txBody>
                  <a:tcPr marL="9525" marR="9525" marT="9525" marB="0" anchor="ctr"/>
                </a:tc>
                <a:extLst>
                  <a:ext uri="{0D108BD9-81ED-4DB2-BD59-A6C34878D82A}">
                    <a16:rowId xmlns:a16="http://schemas.microsoft.com/office/drawing/2014/main" xmlns="" val="10004"/>
                  </a:ext>
                </a:extLst>
              </a:tr>
            </a:tbl>
          </a:graphicData>
        </a:graphic>
      </p:graphicFrame>
      <p:sp>
        <p:nvSpPr>
          <p:cNvPr id="8" name="TextBox 7"/>
          <p:cNvSpPr txBox="1"/>
          <p:nvPr/>
        </p:nvSpPr>
        <p:spPr>
          <a:xfrm>
            <a:off x="-252536" y="0"/>
            <a:ext cx="8275053" cy="1200329"/>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600" b="1" i="0" u="none" strike="noStrike" kern="1200" cap="none" spc="0" normalizeH="0" baseline="0" noProof="0" dirty="0">
                <a:ln>
                  <a:noFill/>
                </a:ln>
                <a:solidFill>
                  <a:srgbClr val="264796"/>
                </a:solidFill>
                <a:effectLst/>
                <a:uLnTx/>
                <a:uFillTx/>
                <a:latin typeface="Arial" charset="0"/>
                <a:ea typeface="+mn-ea"/>
                <a:cs typeface="+mn-cs"/>
              </a:rPr>
              <a:t>E</a:t>
            </a:r>
            <a:r>
              <a:rPr kumimoji="0" lang="hu-HU" altLang="en-US" sz="3600" b="1" i="0" u="none" strike="noStrike" kern="1200" cap="none" spc="0" normalizeH="0" baseline="0" noProof="0" dirty="0">
                <a:ln>
                  <a:noFill/>
                </a:ln>
                <a:solidFill>
                  <a:srgbClr val="264796"/>
                </a:solidFill>
                <a:effectLst/>
                <a:uLnTx/>
                <a:uFillTx/>
                <a:latin typeface="Arial" charset="0"/>
                <a:ea typeface="+mn-ea"/>
                <a:cs typeface="+mn-cs"/>
              </a:rPr>
              <a:t>nd</a:t>
            </a:r>
            <a:r>
              <a:rPr kumimoji="0" lang="en-US" altLang="en-US" sz="3600" b="1" i="0" u="none" strike="noStrike" kern="1200" cap="none" spc="0" normalizeH="0" baseline="0" noProof="0" dirty="0">
                <a:ln>
                  <a:noFill/>
                </a:ln>
                <a:solidFill>
                  <a:srgbClr val="264796"/>
                </a:solidFill>
                <a:effectLst/>
                <a:uLnTx/>
                <a:uFillTx/>
                <a:latin typeface="Arial" charset="0"/>
                <a:ea typeface="+mn-ea"/>
                <a:cs typeface="+mn-cs"/>
              </a:rPr>
              <a:t> </a:t>
            </a:r>
            <a:r>
              <a:rPr kumimoji="0" lang="hu-HU" altLang="en-US" sz="3600" b="1" i="0" u="none" strike="noStrike" kern="1200" cap="none" spc="0" normalizeH="0" baseline="0" noProof="0" dirty="0">
                <a:ln>
                  <a:noFill/>
                </a:ln>
                <a:solidFill>
                  <a:srgbClr val="264796"/>
                </a:solidFill>
                <a:effectLst/>
                <a:uLnTx/>
                <a:uFillTx/>
                <a:latin typeface="Arial" charset="0"/>
                <a:ea typeface="+mn-ea"/>
                <a:cs typeface="+mn-cs"/>
              </a:rPr>
              <a:t>point – </a:t>
            </a:r>
            <a:r>
              <a:rPr kumimoji="0" lang="en-US" altLang="en-US" sz="3600" b="1" i="0" u="none" strike="noStrike" kern="1200" cap="none" spc="0" normalizeH="0" baseline="0" noProof="0" dirty="0" smtClean="0">
                <a:ln>
                  <a:noFill/>
                </a:ln>
                <a:solidFill>
                  <a:srgbClr val="264796"/>
                </a:solidFill>
                <a:effectLst/>
                <a:uLnTx/>
                <a:uFillTx/>
                <a:latin typeface="Arial" charset="0"/>
                <a:ea typeface="+mn-ea"/>
                <a:cs typeface="+mn-cs"/>
              </a:rPr>
              <a:t>All cause mortality</a:t>
            </a:r>
            <a:endParaRPr kumimoji="0" lang="hu-HU" altLang="en-US" sz="3600" b="1" i="0" u="none" strike="noStrike" kern="1200" cap="none" spc="0" normalizeH="0" baseline="0" noProof="0" dirty="0">
              <a:ln>
                <a:noFill/>
              </a:ln>
              <a:solidFill>
                <a:srgbClr val="264796"/>
              </a:solidFill>
              <a:effectLst/>
              <a:uLnTx/>
              <a:uFillTx/>
              <a:latin typeface="Arial"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600" b="1"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2" name="Téglalap 1"/>
          <p:cNvSpPr/>
          <p:nvPr/>
        </p:nvSpPr>
        <p:spPr>
          <a:xfrm>
            <a:off x="5292080" y="5877272"/>
            <a:ext cx="4572000" cy="338554"/>
          </a:xfrm>
          <a:prstGeom prst="rect">
            <a:avLst/>
          </a:prstGeom>
        </p:spPr>
        <p:txBody>
          <a:bodyPr>
            <a:spAutoFit/>
          </a:bodyPr>
          <a:lstStyle/>
          <a:p>
            <a:r>
              <a:rPr lang="hu-HU" sz="1600" dirty="0" err="1">
                <a:solidFill>
                  <a:srgbClr val="002060"/>
                </a:solidFill>
              </a:rPr>
              <a:t>Kutyifa</a:t>
            </a:r>
            <a:r>
              <a:rPr lang="hu-HU" sz="1600" dirty="0">
                <a:solidFill>
                  <a:srgbClr val="002060"/>
                </a:solidFill>
              </a:rPr>
              <a:t> V et </a:t>
            </a:r>
            <a:r>
              <a:rPr lang="hu-HU" sz="1600" dirty="0" err="1">
                <a:solidFill>
                  <a:srgbClr val="002060"/>
                </a:solidFill>
              </a:rPr>
              <a:t>al</a:t>
            </a:r>
            <a:r>
              <a:rPr lang="hu-HU" sz="1600" dirty="0">
                <a:solidFill>
                  <a:srgbClr val="002060"/>
                </a:solidFill>
              </a:rPr>
              <a:t>, JACC </a:t>
            </a:r>
            <a:r>
              <a:rPr lang="hu-HU" sz="1600" dirty="0" err="1">
                <a:solidFill>
                  <a:srgbClr val="002060"/>
                </a:solidFill>
              </a:rPr>
              <a:t>Clin</a:t>
            </a:r>
            <a:r>
              <a:rPr lang="hu-HU" sz="1600" dirty="0">
                <a:solidFill>
                  <a:srgbClr val="002060"/>
                </a:solidFill>
              </a:rPr>
              <a:t> </a:t>
            </a:r>
            <a:r>
              <a:rPr lang="hu-HU" sz="1600" dirty="0" err="1">
                <a:solidFill>
                  <a:srgbClr val="002060"/>
                </a:solidFill>
              </a:rPr>
              <a:t>Electrophysiol</a:t>
            </a:r>
            <a:r>
              <a:rPr lang="hu-HU" sz="1600" dirty="0">
                <a:solidFill>
                  <a:srgbClr val="002060"/>
                </a:solidFill>
              </a:rPr>
              <a:t> 2018</a:t>
            </a:r>
            <a:endParaRPr lang="hu-HU" sz="1600" dirty="0"/>
          </a:p>
        </p:txBody>
      </p:sp>
    </p:spTree>
    <p:extLst>
      <p:ext uri="{BB962C8B-B14F-4D97-AF65-F5344CB8AC3E}">
        <p14:creationId xmlns:p14="http://schemas.microsoft.com/office/powerpoint/2010/main" val="344671657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áblázat 2"/>
          <p:cNvGraphicFramePr>
            <a:graphicFrameLocks noGrp="1"/>
          </p:cNvGraphicFramePr>
          <p:nvPr>
            <p:extLst/>
          </p:nvPr>
        </p:nvGraphicFramePr>
        <p:xfrm>
          <a:off x="449165" y="980728"/>
          <a:ext cx="8677273" cy="3383104"/>
        </p:xfrm>
        <a:graphic>
          <a:graphicData uri="http://schemas.openxmlformats.org/drawingml/2006/table">
            <a:tbl>
              <a:tblPr/>
              <a:tblGrid>
                <a:gridCol w="2086998">
                  <a:extLst>
                    <a:ext uri="{9D8B030D-6E8A-4147-A177-3AD203B41FA5}">
                      <a16:colId xmlns:a16="http://schemas.microsoft.com/office/drawing/2014/main" xmlns="" val="20000"/>
                    </a:ext>
                  </a:extLst>
                </a:gridCol>
                <a:gridCol w="1318683">
                  <a:extLst>
                    <a:ext uri="{9D8B030D-6E8A-4147-A177-3AD203B41FA5}">
                      <a16:colId xmlns:a16="http://schemas.microsoft.com/office/drawing/2014/main" xmlns="" val="20001"/>
                    </a:ext>
                  </a:extLst>
                </a:gridCol>
                <a:gridCol w="1317114">
                  <a:extLst>
                    <a:ext uri="{9D8B030D-6E8A-4147-A177-3AD203B41FA5}">
                      <a16:colId xmlns:a16="http://schemas.microsoft.com/office/drawing/2014/main" xmlns="" val="20002"/>
                    </a:ext>
                  </a:extLst>
                </a:gridCol>
                <a:gridCol w="1318681">
                  <a:extLst>
                    <a:ext uri="{9D8B030D-6E8A-4147-A177-3AD203B41FA5}">
                      <a16:colId xmlns:a16="http://schemas.microsoft.com/office/drawing/2014/main" xmlns="" val="20003"/>
                    </a:ext>
                  </a:extLst>
                </a:gridCol>
                <a:gridCol w="1317114">
                  <a:extLst>
                    <a:ext uri="{9D8B030D-6E8A-4147-A177-3AD203B41FA5}">
                      <a16:colId xmlns:a16="http://schemas.microsoft.com/office/drawing/2014/main" xmlns="" val="20004"/>
                    </a:ext>
                  </a:extLst>
                </a:gridCol>
                <a:gridCol w="1318683">
                  <a:extLst>
                    <a:ext uri="{9D8B030D-6E8A-4147-A177-3AD203B41FA5}">
                      <a16:colId xmlns:a16="http://schemas.microsoft.com/office/drawing/2014/main" xmlns="" val="20005"/>
                    </a:ext>
                  </a:extLst>
                </a:gridCol>
              </a:tblGrid>
              <a:tr h="770349">
                <a:tc>
                  <a:txBody>
                    <a:bodyPr/>
                    <a:lstStyle>
                      <a:lvl1pPr>
                        <a:spcBef>
                          <a:spcPct val="20000"/>
                        </a:spcBef>
                        <a:buFont typeface="Wingdings" pitchFamily="2" charset="2"/>
                        <a:defRPr sz="28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defRPr sz="24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defRPr sz="20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defRPr>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defRPr>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altLang="en-US" sz="1600" b="1" i="0" u="none" strike="noStrike" cap="none" normalizeH="0" baseline="0" dirty="0">
                          <a:ln>
                            <a:noFill/>
                          </a:ln>
                          <a:solidFill>
                            <a:schemeClr val="tx1"/>
                          </a:solidFill>
                          <a:effectLst/>
                          <a:latin typeface="+mn-lt"/>
                          <a:ea typeface="MS Pゴシック" pitchFamily="-92" charset="-128"/>
                        </a:rPr>
                        <a:t>Echocardiographic parameters</a:t>
                      </a:r>
                    </a:p>
                  </a:txBody>
                  <a:tcPr marL="91443" marR="91443"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Wingdings" pitchFamily="2" charset="2"/>
                        <a:defRPr sz="28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defRPr sz="24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defRPr sz="20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defRPr>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defRPr>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altLang="en-US" sz="1600" b="1" i="0" u="none" strike="noStrike" cap="none" normalizeH="0" baseline="0">
                          <a:ln>
                            <a:noFill/>
                          </a:ln>
                          <a:solidFill>
                            <a:schemeClr val="tx1"/>
                          </a:solidFill>
                          <a:effectLst/>
                          <a:latin typeface="+mn-lt"/>
                          <a:ea typeface="MS Pゴシック" pitchFamily="-92" charset="-128"/>
                        </a:rPr>
                        <a:t>Anterior</a:t>
                      </a:r>
                    </a:p>
                    <a:p>
                      <a:pPr marL="0" marR="0" lvl="0" indent="0" algn="ctr" defTabSz="914400" rtl="0" eaLnBrk="1" fontAlgn="base" latinLnBrk="0" hangingPunct="1">
                        <a:lnSpc>
                          <a:spcPct val="100000"/>
                        </a:lnSpc>
                        <a:spcBef>
                          <a:spcPct val="0"/>
                        </a:spcBef>
                        <a:spcAft>
                          <a:spcPct val="0"/>
                        </a:spcAft>
                        <a:buClrTx/>
                        <a:buSzTx/>
                        <a:buFontTx/>
                        <a:buNone/>
                        <a:tabLst/>
                      </a:pPr>
                      <a:r>
                        <a:rPr kumimoji="0" lang="hu-HU" altLang="en-US" sz="1600" b="1" i="0" u="none" strike="noStrike" cap="none" normalizeH="0" baseline="0">
                          <a:ln>
                            <a:noFill/>
                          </a:ln>
                          <a:solidFill>
                            <a:schemeClr val="tx1"/>
                          </a:solidFill>
                          <a:effectLst/>
                          <a:latin typeface="+mn-lt"/>
                          <a:ea typeface="MS Pゴシック" pitchFamily="-92" charset="-128"/>
                        </a:rPr>
                        <a:t>n=73</a:t>
                      </a:r>
                    </a:p>
                  </a:txBody>
                  <a:tcPr marL="91443" marR="91443"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Wingdings" pitchFamily="2" charset="2"/>
                        <a:defRPr sz="28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defRPr sz="24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defRPr sz="20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defRPr>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defRPr>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altLang="en-US" sz="1600" b="1" i="0" u="none" strike="noStrike" cap="none" normalizeH="0" baseline="0">
                          <a:ln>
                            <a:noFill/>
                          </a:ln>
                          <a:solidFill>
                            <a:schemeClr val="tx1"/>
                          </a:solidFill>
                          <a:effectLst/>
                          <a:latin typeface="+mn-lt"/>
                          <a:ea typeface="MS Pゴシック" pitchFamily="-92" charset="-128"/>
                        </a:rPr>
                        <a:t>Posterior</a:t>
                      </a:r>
                    </a:p>
                    <a:p>
                      <a:pPr marL="0" marR="0" lvl="0" indent="0" algn="ctr" defTabSz="914400" rtl="0" eaLnBrk="1" fontAlgn="base" latinLnBrk="0" hangingPunct="1">
                        <a:lnSpc>
                          <a:spcPct val="100000"/>
                        </a:lnSpc>
                        <a:spcBef>
                          <a:spcPct val="0"/>
                        </a:spcBef>
                        <a:spcAft>
                          <a:spcPct val="0"/>
                        </a:spcAft>
                        <a:buClrTx/>
                        <a:buSzTx/>
                        <a:buFontTx/>
                        <a:buNone/>
                        <a:tabLst/>
                      </a:pPr>
                      <a:r>
                        <a:rPr kumimoji="0" lang="hu-HU" altLang="en-US" sz="1600" b="1" i="0" u="none" strike="noStrike" cap="none" normalizeH="0" baseline="0">
                          <a:ln>
                            <a:noFill/>
                          </a:ln>
                          <a:solidFill>
                            <a:schemeClr val="tx1"/>
                          </a:solidFill>
                          <a:effectLst/>
                          <a:latin typeface="+mn-lt"/>
                          <a:ea typeface="MS Pゴシック" pitchFamily="-92" charset="-128"/>
                        </a:rPr>
                        <a:t>n=239</a:t>
                      </a:r>
                    </a:p>
                  </a:txBody>
                  <a:tcPr marL="91443" marR="91443"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Wingdings" pitchFamily="2" charset="2"/>
                        <a:defRPr sz="28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defRPr sz="24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defRPr sz="20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defRPr>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defRPr>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altLang="en-US" sz="1600" b="1" i="0" u="none" strike="noStrike" cap="none" normalizeH="0" baseline="0">
                          <a:ln>
                            <a:noFill/>
                          </a:ln>
                          <a:solidFill>
                            <a:schemeClr val="tx1"/>
                          </a:solidFill>
                          <a:effectLst/>
                          <a:latin typeface="+mn-lt"/>
                          <a:ea typeface="MS Pゴシック" pitchFamily="-92" charset="-128"/>
                        </a:rPr>
                        <a:t>Lateral</a:t>
                      </a:r>
                    </a:p>
                    <a:p>
                      <a:pPr marL="0" marR="0" lvl="0" indent="0" algn="ctr" defTabSz="914400" rtl="0" eaLnBrk="1" fontAlgn="base" latinLnBrk="0" hangingPunct="1">
                        <a:lnSpc>
                          <a:spcPct val="100000"/>
                        </a:lnSpc>
                        <a:spcBef>
                          <a:spcPct val="0"/>
                        </a:spcBef>
                        <a:spcAft>
                          <a:spcPct val="0"/>
                        </a:spcAft>
                        <a:buClrTx/>
                        <a:buSzTx/>
                        <a:buFontTx/>
                        <a:buNone/>
                        <a:tabLst/>
                      </a:pPr>
                      <a:r>
                        <a:rPr kumimoji="0" lang="hu-HU" altLang="en-US" sz="1600" b="1" i="0" u="none" strike="noStrike" cap="none" normalizeH="0" baseline="0">
                          <a:ln>
                            <a:noFill/>
                          </a:ln>
                          <a:solidFill>
                            <a:schemeClr val="tx1"/>
                          </a:solidFill>
                          <a:effectLst/>
                          <a:latin typeface="+mn-lt"/>
                          <a:ea typeface="MS Pゴシック" pitchFamily="-92" charset="-128"/>
                        </a:rPr>
                        <a:t>n=57</a:t>
                      </a:r>
                    </a:p>
                  </a:txBody>
                  <a:tcPr marL="91443" marR="91443"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Wingdings" pitchFamily="2" charset="2"/>
                        <a:defRPr sz="28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defRPr sz="24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defRPr sz="20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defRPr>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defRPr>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altLang="en-US" sz="1600" b="1" i="0" u="none" strike="noStrike" cap="none" normalizeH="0" baseline="0">
                          <a:ln>
                            <a:noFill/>
                          </a:ln>
                          <a:solidFill>
                            <a:schemeClr val="tx1"/>
                          </a:solidFill>
                          <a:effectLst/>
                          <a:latin typeface="+mn-lt"/>
                          <a:ea typeface="MS Pゴシック" pitchFamily="-92" charset="-128"/>
                        </a:rPr>
                        <a:t>Apical</a:t>
                      </a:r>
                    </a:p>
                    <a:p>
                      <a:pPr marL="0" marR="0" lvl="0" indent="0" algn="ctr" defTabSz="914400" rtl="0" eaLnBrk="1" fontAlgn="base" latinLnBrk="0" hangingPunct="1">
                        <a:lnSpc>
                          <a:spcPct val="100000"/>
                        </a:lnSpc>
                        <a:spcBef>
                          <a:spcPct val="0"/>
                        </a:spcBef>
                        <a:spcAft>
                          <a:spcPct val="0"/>
                        </a:spcAft>
                        <a:buClrTx/>
                        <a:buSzTx/>
                        <a:buFontTx/>
                        <a:buNone/>
                        <a:tabLst/>
                      </a:pPr>
                      <a:r>
                        <a:rPr kumimoji="0" lang="hu-HU" altLang="en-US" sz="1600" b="1" i="0" u="none" strike="noStrike" cap="none" normalizeH="0" baseline="0">
                          <a:ln>
                            <a:noFill/>
                          </a:ln>
                          <a:solidFill>
                            <a:schemeClr val="tx1"/>
                          </a:solidFill>
                          <a:effectLst/>
                          <a:latin typeface="+mn-lt"/>
                          <a:ea typeface="MS Pゴシック" pitchFamily="-92" charset="-128"/>
                        </a:rPr>
                        <a:t>n=57</a:t>
                      </a:r>
                    </a:p>
                  </a:txBody>
                  <a:tcPr marL="91443" marR="91443"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Wingdings" pitchFamily="2" charset="2"/>
                        <a:defRPr sz="28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defRPr sz="24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defRPr sz="20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defRPr>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defRPr>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altLang="en-US" sz="1600" b="1" i="0" u="none" strike="noStrike" cap="none" normalizeH="0" baseline="0">
                          <a:ln>
                            <a:noFill/>
                          </a:ln>
                          <a:solidFill>
                            <a:schemeClr val="tx1"/>
                          </a:solidFill>
                          <a:effectLst/>
                          <a:latin typeface="+mn-lt"/>
                          <a:ea typeface="MS Pゴシック" pitchFamily="-92" charset="-128"/>
                        </a:rPr>
                        <a:t>P value</a:t>
                      </a:r>
                      <a:r>
                        <a:rPr kumimoji="0" lang="en-US" altLang="en-US" sz="1600" b="1" i="0" u="none" strike="noStrike" cap="none" normalizeH="0" baseline="0">
                          <a:ln>
                            <a:noFill/>
                          </a:ln>
                          <a:solidFill>
                            <a:schemeClr val="tx1"/>
                          </a:solidFill>
                          <a:effectLst/>
                          <a:latin typeface="+mn-lt"/>
                          <a:ea typeface="MS Pゴシック" pitchFamily="-92" charset="-128"/>
                        </a:rPr>
                        <a:t> across the groups</a:t>
                      </a:r>
                      <a:endParaRPr kumimoji="0" lang="hu-HU" altLang="en-US" sz="1600" b="1" i="0" u="none" strike="noStrike" cap="none" normalizeH="0" baseline="0">
                        <a:ln>
                          <a:noFill/>
                        </a:ln>
                        <a:solidFill>
                          <a:schemeClr val="tx1"/>
                        </a:solidFill>
                        <a:effectLst/>
                        <a:latin typeface="+mn-lt"/>
                        <a:ea typeface="MS Pゴシック" pitchFamily="-92" charset="-128"/>
                      </a:endParaRPr>
                    </a:p>
                  </a:txBody>
                  <a:tcPr marL="91443" marR="91443"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xmlns="" val="10000"/>
                  </a:ext>
                </a:extLst>
              </a:tr>
              <a:tr h="347673">
                <a:tc>
                  <a:txBody>
                    <a:bodyPr/>
                    <a:lstStyle>
                      <a:lvl1pPr>
                        <a:spcBef>
                          <a:spcPct val="20000"/>
                        </a:spcBef>
                        <a:buFont typeface="Wingdings" pitchFamily="2" charset="2"/>
                        <a:defRPr sz="28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defRPr sz="24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defRPr sz="20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defRPr>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defRPr>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altLang="en-US" sz="1800" b="0" i="0" u="none" strike="noStrike" cap="none" normalizeH="0" baseline="0" dirty="0">
                          <a:ln>
                            <a:noFill/>
                          </a:ln>
                          <a:solidFill>
                            <a:srgbClr val="000000"/>
                          </a:solidFill>
                          <a:effectLst/>
                          <a:latin typeface="+mn-lt"/>
                          <a:ea typeface="MS Pゴシック" pitchFamily="-92" charset="-128"/>
                        </a:rPr>
                        <a:t>LV ESV %</a:t>
                      </a:r>
                    </a:p>
                  </a:txBody>
                  <a:tcPr marL="91443" marR="91443"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6FF"/>
                    </a:solidFill>
                  </a:tcPr>
                </a:tc>
                <a:tc>
                  <a:txBody>
                    <a:bodyPr/>
                    <a:lstStyle>
                      <a:lvl1pPr>
                        <a:spcBef>
                          <a:spcPct val="20000"/>
                        </a:spcBef>
                        <a:buFont typeface="Wingdings" pitchFamily="2" charset="2"/>
                        <a:defRPr sz="28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defRPr sz="24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defRPr sz="20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defRPr>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defRPr>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altLang="en-US" sz="1600" b="1" i="0" u="none" strike="noStrike" cap="none" normalizeH="0" baseline="0">
                          <a:ln>
                            <a:noFill/>
                          </a:ln>
                          <a:solidFill>
                            <a:srgbClr val="000000"/>
                          </a:solidFill>
                          <a:effectLst/>
                          <a:latin typeface="+mn-lt"/>
                          <a:ea typeface="MS Pゴシック" pitchFamily="-92" charset="-128"/>
                        </a:rPr>
                        <a:t>-33.8 ± 13.8</a:t>
                      </a:r>
                    </a:p>
                  </a:txBody>
                  <a:tcPr marL="91443" marR="91443"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6FF"/>
                    </a:solidFill>
                  </a:tcPr>
                </a:tc>
                <a:tc>
                  <a:txBody>
                    <a:bodyPr/>
                    <a:lstStyle>
                      <a:lvl1pPr>
                        <a:spcBef>
                          <a:spcPct val="20000"/>
                        </a:spcBef>
                        <a:buFont typeface="Wingdings" pitchFamily="2" charset="2"/>
                        <a:defRPr sz="28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defRPr sz="24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defRPr sz="20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defRPr>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defRPr>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altLang="en-US" sz="1600" b="0" i="0" u="none" strike="noStrike" cap="none" normalizeH="0" baseline="0">
                          <a:ln>
                            <a:noFill/>
                          </a:ln>
                          <a:solidFill>
                            <a:srgbClr val="000000"/>
                          </a:solidFill>
                          <a:effectLst/>
                          <a:latin typeface="+mn-lt"/>
                          <a:ea typeface="MS Pゴシック" pitchFamily="-92" charset="-128"/>
                        </a:rPr>
                        <a:t>-36.4 ± 15.0</a:t>
                      </a:r>
                    </a:p>
                  </a:txBody>
                  <a:tcPr marL="91443" marR="91443"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6FF"/>
                    </a:solidFill>
                  </a:tcPr>
                </a:tc>
                <a:tc>
                  <a:txBody>
                    <a:bodyPr/>
                    <a:lstStyle>
                      <a:lvl1pPr>
                        <a:spcBef>
                          <a:spcPct val="20000"/>
                        </a:spcBef>
                        <a:buFont typeface="Wingdings" pitchFamily="2" charset="2"/>
                        <a:defRPr sz="28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defRPr sz="24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defRPr sz="20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defRPr>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defRPr>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altLang="en-US" sz="1600" b="0" i="0" u="none" strike="noStrike" cap="none" normalizeH="0" baseline="0">
                          <a:ln>
                            <a:noFill/>
                          </a:ln>
                          <a:solidFill>
                            <a:srgbClr val="000000"/>
                          </a:solidFill>
                          <a:effectLst/>
                          <a:latin typeface="+mn-lt"/>
                          <a:ea typeface="MS Pゴシック" pitchFamily="-92" charset="-128"/>
                        </a:rPr>
                        <a:t>-35.6 ± 14.1</a:t>
                      </a:r>
                    </a:p>
                  </a:txBody>
                  <a:tcPr marL="91443" marR="91443"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6FF"/>
                    </a:solidFill>
                  </a:tcPr>
                </a:tc>
                <a:tc>
                  <a:txBody>
                    <a:bodyPr/>
                    <a:lstStyle>
                      <a:lvl1pPr>
                        <a:spcBef>
                          <a:spcPct val="20000"/>
                        </a:spcBef>
                        <a:buFont typeface="Wingdings" pitchFamily="2" charset="2"/>
                        <a:defRPr sz="28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defRPr sz="24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defRPr sz="20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defRPr>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defRPr>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altLang="en-US" sz="1600" b="0" i="0" u="none" strike="noStrike" cap="none" normalizeH="0" baseline="0">
                          <a:ln>
                            <a:noFill/>
                          </a:ln>
                          <a:solidFill>
                            <a:srgbClr val="000000"/>
                          </a:solidFill>
                          <a:effectLst/>
                          <a:latin typeface="+mn-lt"/>
                          <a:ea typeface="MS Pゴシック" pitchFamily="-92" charset="-128"/>
                        </a:rPr>
                        <a:t>-36.0 ± 12.3</a:t>
                      </a:r>
                    </a:p>
                  </a:txBody>
                  <a:tcPr marL="91443" marR="91443"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6FF"/>
                    </a:solidFill>
                  </a:tcPr>
                </a:tc>
                <a:tc>
                  <a:txBody>
                    <a:bodyPr/>
                    <a:lstStyle>
                      <a:lvl1pPr>
                        <a:spcBef>
                          <a:spcPct val="20000"/>
                        </a:spcBef>
                        <a:buFont typeface="Wingdings" pitchFamily="2" charset="2"/>
                        <a:defRPr sz="28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defRPr sz="24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defRPr sz="20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defRPr>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defRPr>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altLang="en-US" sz="1600" b="0" i="0" u="none" strike="noStrike" cap="none" normalizeH="0" baseline="0">
                          <a:ln>
                            <a:noFill/>
                          </a:ln>
                          <a:solidFill>
                            <a:srgbClr val="000000"/>
                          </a:solidFill>
                          <a:effectLst/>
                          <a:latin typeface="+mn-lt"/>
                          <a:ea typeface="MS Pゴシック" pitchFamily="-92" charset="-128"/>
                        </a:rPr>
                        <a:t>0.34</a:t>
                      </a:r>
                    </a:p>
                  </a:txBody>
                  <a:tcPr marL="91443" marR="91443"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6FF"/>
                    </a:solidFill>
                  </a:tcPr>
                </a:tc>
                <a:extLst>
                  <a:ext uri="{0D108BD9-81ED-4DB2-BD59-A6C34878D82A}">
                    <a16:rowId xmlns:a16="http://schemas.microsoft.com/office/drawing/2014/main" xmlns="" val="10002"/>
                  </a:ext>
                </a:extLst>
              </a:tr>
              <a:tr h="347673">
                <a:tc>
                  <a:txBody>
                    <a:bodyPr/>
                    <a:lstStyle>
                      <a:lvl1pPr>
                        <a:spcBef>
                          <a:spcPct val="20000"/>
                        </a:spcBef>
                        <a:buFont typeface="Wingdings" pitchFamily="2" charset="2"/>
                        <a:defRPr sz="28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defRPr sz="24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defRPr sz="20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defRPr>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defRPr>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altLang="en-US" sz="1800" b="0" i="0" u="none" strike="noStrike" cap="none" normalizeH="0" baseline="0" dirty="0">
                          <a:ln>
                            <a:noFill/>
                          </a:ln>
                          <a:solidFill>
                            <a:srgbClr val="000000"/>
                          </a:solidFill>
                          <a:effectLst/>
                          <a:latin typeface="+mn-lt"/>
                          <a:ea typeface="MS Pゴシック" pitchFamily="-92" charset="-128"/>
                        </a:rPr>
                        <a:t>LV EF abs.</a:t>
                      </a:r>
                    </a:p>
                  </a:txBody>
                  <a:tcPr marL="91443" marR="91443"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CFF"/>
                    </a:solidFill>
                  </a:tcPr>
                </a:tc>
                <a:tc>
                  <a:txBody>
                    <a:bodyPr/>
                    <a:lstStyle>
                      <a:lvl1pPr>
                        <a:spcBef>
                          <a:spcPct val="20000"/>
                        </a:spcBef>
                        <a:buFont typeface="Wingdings" pitchFamily="2" charset="2"/>
                        <a:defRPr sz="28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defRPr sz="24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defRPr sz="20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defRPr>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defRPr>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altLang="en-US" sz="1600" b="1" i="0" u="none" strike="noStrike" cap="none" normalizeH="0" baseline="0">
                          <a:ln>
                            <a:noFill/>
                          </a:ln>
                          <a:solidFill>
                            <a:srgbClr val="000000"/>
                          </a:solidFill>
                          <a:effectLst/>
                          <a:latin typeface="+mn-lt"/>
                          <a:ea typeface="MS Pゴシック" pitchFamily="-92" charset="-128"/>
                        </a:rPr>
                        <a:t>11.8 ± 5.0</a:t>
                      </a:r>
                    </a:p>
                  </a:txBody>
                  <a:tcPr marL="91443" marR="91443"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CFF"/>
                    </a:solidFill>
                  </a:tcPr>
                </a:tc>
                <a:tc>
                  <a:txBody>
                    <a:bodyPr/>
                    <a:lstStyle>
                      <a:lvl1pPr>
                        <a:spcBef>
                          <a:spcPct val="20000"/>
                        </a:spcBef>
                        <a:buFont typeface="Wingdings" pitchFamily="2" charset="2"/>
                        <a:defRPr sz="28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defRPr sz="24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defRPr sz="20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defRPr>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defRPr>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altLang="en-US" sz="1600" b="0" i="0" u="none" strike="noStrike" cap="none" normalizeH="0" baseline="0">
                          <a:ln>
                            <a:noFill/>
                          </a:ln>
                          <a:solidFill>
                            <a:srgbClr val="000000"/>
                          </a:solidFill>
                          <a:effectLst/>
                          <a:latin typeface="+mn-lt"/>
                          <a:ea typeface="MS Pゴシック" pitchFamily="-92" charset="-128"/>
                        </a:rPr>
                        <a:t>12.1 ± 5.0</a:t>
                      </a:r>
                    </a:p>
                  </a:txBody>
                  <a:tcPr marL="91443" marR="91443"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CFF"/>
                    </a:solidFill>
                  </a:tcPr>
                </a:tc>
                <a:tc>
                  <a:txBody>
                    <a:bodyPr/>
                    <a:lstStyle>
                      <a:lvl1pPr>
                        <a:spcBef>
                          <a:spcPct val="20000"/>
                        </a:spcBef>
                        <a:buFont typeface="Wingdings" pitchFamily="2" charset="2"/>
                        <a:defRPr sz="28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defRPr sz="24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defRPr sz="20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defRPr>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defRPr>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altLang="en-US" sz="1600" b="0" i="0" u="none" strike="noStrike" cap="none" normalizeH="0" baseline="0">
                          <a:ln>
                            <a:noFill/>
                          </a:ln>
                          <a:solidFill>
                            <a:srgbClr val="000000"/>
                          </a:solidFill>
                          <a:effectLst/>
                          <a:latin typeface="+mn-lt"/>
                          <a:ea typeface="MS Pゴシック" pitchFamily="-92" charset="-128"/>
                        </a:rPr>
                        <a:t>12.1 ± 4.9</a:t>
                      </a:r>
                    </a:p>
                  </a:txBody>
                  <a:tcPr marL="91443" marR="91443"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CFF"/>
                    </a:solidFill>
                  </a:tcPr>
                </a:tc>
                <a:tc>
                  <a:txBody>
                    <a:bodyPr/>
                    <a:lstStyle>
                      <a:lvl1pPr>
                        <a:spcBef>
                          <a:spcPct val="20000"/>
                        </a:spcBef>
                        <a:buFont typeface="Wingdings" pitchFamily="2" charset="2"/>
                        <a:defRPr sz="28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defRPr sz="24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defRPr sz="20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defRPr>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defRPr>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altLang="en-US" sz="1600" b="0" i="0" u="none" strike="noStrike" cap="none" normalizeH="0" baseline="0">
                          <a:ln>
                            <a:noFill/>
                          </a:ln>
                          <a:solidFill>
                            <a:srgbClr val="000000"/>
                          </a:solidFill>
                          <a:effectLst/>
                          <a:latin typeface="+mn-lt"/>
                          <a:ea typeface="MS Pゴシック" pitchFamily="-92" charset="-128"/>
                        </a:rPr>
                        <a:t>12.4 ± 4.4</a:t>
                      </a:r>
                    </a:p>
                  </a:txBody>
                  <a:tcPr marL="91443" marR="91443"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CFF"/>
                    </a:solidFill>
                  </a:tcPr>
                </a:tc>
                <a:tc>
                  <a:txBody>
                    <a:bodyPr/>
                    <a:lstStyle>
                      <a:lvl1pPr>
                        <a:spcBef>
                          <a:spcPct val="20000"/>
                        </a:spcBef>
                        <a:buFont typeface="Wingdings" pitchFamily="2" charset="2"/>
                        <a:defRPr sz="28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defRPr sz="24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defRPr sz="20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defRPr>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defRPr>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altLang="en-US" sz="1600" b="0" i="0" u="none" strike="noStrike" cap="none" normalizeH="0" baseline="0">
                          <a:ln>
                            <a:noFill/>
                          </a:ln>
                          <a:solidFill>
                            <a:srgbClr val="000000"/>
                          </a:solidFill>
                          <a:effectLst/>
                          <a:latin typeface="+mn-lt"/>
                          <a:ea typeface="MS Pゴシック" pitchFamily="-92" charset="-128"/>
                        </a:rPr>
                        <a:t>0.65</a:t>
                      </a:r>
                    </a:p>
                  </a:txBody>
                  <a:tcPr marL="91443" marR="91443"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CFF"/>
                    </a:solidFill>
                  </a:tcPr>
                </a:tc>
                <a:extLst>
                  <a:ext uri="{0D108BD9-81ED-4DB2-BD59-A6C34878D82A}">
                    <a16:rowId xmlns:a16="http://schemas.microsoft.com/office/drawing/2014/main" xmlns="" val="10003"/>
                  </a:ext>
                </a:extLst>
              </a:tr>
              <a:tr h="347673">
                <a:tc>
                  <a:txBody>
                    <a:bodyPr/>
                    <a:lstStyle>
                      <a:lvl1pPr>
                        <a:spcBef>
                          <a:spcPct val="20000"/>
                        </a:spcBef>
                        <a:buFont typeface="Wingdings" pitchFamily="2" charset="2"/>
                        <a:defRPr sz="28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defRPr sz="24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defRPr sz="20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defRPr>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defRPr>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altLang="en-US" sz="1800" b="0" i="0" u="none" strike="noStrike" cap="none" normalizeH="0" baseline="0" dirty="0">
                          <a:ln>
                            <a:noFill/>
                          </a:ln>
                          <a:solidFill>
                            <a:srgbClr val="000000"/>
                          </a:solidFill>
                          <a:effectLst/>
                          <a:latin typeface="+mn-lt"/>
                          <a:ea typeface="MS Pゴシック" pitchFamily="-92" charset="-128"/>
                        </a:rPr>
                        <a:t>LAV %</a:t>
                      </a:r>
                    </a:p>
                  </a:txBody>
                  <a:tcPr marL="91443" marR="91443"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6FF"/>
                    </a:solidFill>
                  </a:tcPr>
                </a:tc>
                <a:tc>
                  <a:txBody>
                    <a:bodyPr/>
                    <a:lstStyle>
                      <a:lvl1pPr>
                        <a:spcBef>
                          <a:spcPct val="20000"/>
                        </a:spcBef>
                        <a:buFont typeface="Wingdings" pitchFamily="2" charset="2"/>
                        <a:defRPr sz="28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defRPr sz="24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defRPr sz="20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defRPr>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defRPr>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altLang="en-US" sz="1600" b="1" i="0" u="none" strike="noStrike" cap="none" normalizeH="0" baseline="0">
                          <a:ln>
                            <a:noFill/>
                          </a:ln>
                          <a:solidFill>
                            <a:srgbClr val="000000"/>
                          </a:solidFill>
                          <a:effectLst/>
                          <a:latin typeface="+mn-lt"/>
                          <a:ea typeface="MS Pゴシック" pitchFamily="-92" charset="-128"/>
                        </a:rPr>
                        <a:t>-27.8 ± 12.2</a:t>
                      </a:r>
                    </a:p>
                  </a:txBody>
                  <a:tcPr marL="91443" marR="91443"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6FF"/>
                    </a:solidFill>
                  </a:tcPr>
                </a:tc>
                <a:tc>
                  <a:txBody>
                    <a:bodyPr/>
                    <a:lstStyle>
                      <a:lvl1pPr>
                        <a:spcBef>
                          <a:spcPct val="20000"/>
                        </a:spcBef>
                        <a:buFont typeface="Wingdings" pitchFamily="2" charset="2"/>
                        <a:defRPr sz="28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defRPr sz="24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defRPr sz="20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defRPr>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defRPr>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altLang="en-US" sz="1600" b="0" i="0" u="none" strike="noStrike" cap="none" normalizeH="0" baseline="0" dirty="0">
                          <a:ln>
                            <a:noFill/>
                          </a:ln>
                          <a:solidFill>
                            <a:srgbClr val="000000"/>
                          </a:solidFill>
                          <a:effectLst/>
                          <a:latin typeface="+mn-lt"/>
                          <a:ea typeface="MS Pゴシック" pitchFamily="-92" charset="-128"/>
                        </a:rPr>
                        <a:t>-31.4 ± 10.7</a:t>
                      </a:r>
                    </a:p>
                  </a:txBody>
                  <a:tcPr marL="91443" marR="91443"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6FF"/>
                    </a:solidFill>
                  </a:tcPr>
                </a:tc>
                <a:tc>
                  <a:txBody>
                    <a:bodyPr/>
                    <a:lstStyle>
                      <a:lvl1pPr>
                        <a:spcBef>
                          <a:spcPct val="20000"/>
                        </a:spcBef>
                        <a:buFont typeface="Wingdings" pitchFamily="2" charset="2"/>
                        <a:defRPr sz="28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defRPr sz="24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defRPr sz="20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defRPr>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defRPr>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altLang="en-US" sz="1600" b="0" i="0" u="none" strike="noStrike" cap="none" normalizeH="0" baseline="0">
                          <a:ln>
                            <a:noFill/>
                          </a:ln>
                          <a:solidFill>
                            <a:srgbClr val="000000"/>
                          </a:solidFill>
                          <a:effectLst/>
                          <a:latin typeface="+mn-lt"/>
                          <a:ea typeface="MS Pゴシック" pitchFamily="-92" charset="-128"/>
                        </a:rPr>
                        <a:t>-30.3 ± 12.1</a:t>
                      </a:r>
                    </a:p>
                  </a:txBody>
                  <a:tcPr marL="91443" marR="91443"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6FF"/>
                    </a:solidFill>
                  </a:tcPr>
                </a:tc>
                <a:tc>
                  <a:txBody>
                    <a:bodyPr/>
                    <a:lstStyle>
                      <a:lvl1pPr>
                        <a:spcBef>
                          <a:spcPct val="20000"/>
                        </a:spcBef>
                        <a:buFont typeface="Wingdings" pitchFamily="2" charset="2"/>
                        <a:defRPr sz="28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defRPr sz="24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defRPr sz="20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defRPr>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defRPr>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altLang="en-US" sz="1600" b="0" i="0" u="none" strike="noStrike" cap="none" normalizeH="0" baseline="0">
                          <a:ln>
                            <a:noFill/>
                          </a:ln>
                          <a:solidFill>
                            <a:srgbClr val="000000"/>
                          </a:solidFill>
                          <a:effectLst/>
                          <a:latin typeface="+mn-lt"/>
                          <a:ea typeface="MS Pゴシック" pitchFamily="-92" charset="-128"/>
                        </a:rPr>
                        <a:t>-29.9 ± 11.3</a:t>
                      </a:r>
                    </a:p>
                  </a:txBody>
                  <a:tcPr marL="91443" marR="91443"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6FF"/>
                    </a:solidFill>
                  </a:tcPr>
                </a:tc>
                <a:tc>
                  <a:txBody>
                    <a:bodyPr/>
                    <a:lstStyle>
                      <a:lvl1pPr>
                        <a:spcBef>
                          <a:spcPct val="20000"/>
                        </a:spcBef>
                        <a:buFont typeface="Wingdings" pitchFamily="2" charset="2"/>
                        <a:defRPr sz="28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defRPr sz="24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defRPr sz="20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defRPr>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defRPr>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altLang="en-US" sz="1600" b="0" i="0" u="none" strike="noStrike" cap="none" normalizeH="0" baseline="0">
                          <a:ln>
                            <a:noFill/>
                          </a:ln>
                          <a:solidFill>
                            <a:srgbClr val="000000"/>
                          </a:solidFill>
                          <a:effectLst/>
                          <a:latin typeface="+mn-lt"/>
                          <a:ea typeface="MS Pゴシック" pitchFamily="-92" charset="-128"/>
                        </a:rPr>
                        <a:t>0.26</a:t>
                      </a:r>
                    </a:p>
                  </a:txBody>
                  <a:tcPr marL="91443" marR="91443"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6FF"/>
                    </a:solidFill>
                  </a:tcPr>
                </a:tc>
                <a:extLst>
                  <a:ext uri="{0D108BD9-81ED-4DB2-BD59-A6C34878D82A}">
                    <a16:rowId xmlns:a16="http://schemas.microsoft.com/office/drawing/2014/main" xmlns="" val="10004"/>
                  </a:ext>
                </a:extLst>
              </a:tr>
              <a:tr h="347673">
                <a:tc>
                  <a:txBody>
                    <a:bodyPr/>
                    <a:lstStyle>
                      <a:lvl1pPr>
                        <a:spcBef>
                          <a:spcPct val="20000"/>
                        </a:spcBef>
                        <a:buFont typeface="Wingdings" pitchFamily="2" charset="2"/>
                        <a:defRPr sz="28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defRPr sz="24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defRPr sz="20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defRPr>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defRPr>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altLang="en-US" sz="1800" b="0" i="0" u="none" strike="noStrike" cap="none" normalizeH="0" baseline="0">
                          <a:ln>
                            <a:noFill/>
                          </a:ln>
                          <a:solidFill>
                            <a:srgbClr val="000000"/>
                          </a:solidFill>
                          <a:effectLst/>
                          <a:latin typeface="+mn-lt"/>
                          <a:ea typeface="MS Pゴシック" pitchFamily="-92" charset="-128"/>
                        </a:rPr>
                        <a:t>Dyss.% (1 yr)</a:t>
                      </a:r>
                    </a:p>
                  </a:txBody>
                  <a:tcPr marL="91443" marR="91443"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CFF"/>
                    </a:solidFill>
                  </a:tcPr>
                </a:tc>
                <a:tc>
                  <a:txBody>
                    <a:bodyPr/>
                    <a:lstStyle>
                      <a:lvl1pPr>
                        <a:spcBef>
                          <a:spcPct val="20000"/>
                        </a:spcBef>
                        <a:buFont typeface="Wingdings" pitchFamily="2" charset="2"/>
                        <a:defRPr sz="28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defRPr sz="24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defRPr sz="20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defRPr>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defRPr>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altLang="en-US" sz="1600" b="1" i="0" u="none" strike="noStrike" cap="none" normalizeH="0" baseline="0">
                          <a:ln>
                            <a:noFill/>
                          </a:ln>
                          <a:solidFill>
                            <a:srgbClr val="000000"/>
                          </a:solidFill>
                          <a:effectLst/>
                          <a:latin typeface="+mn-lt"/>
                          <a:ea typeface="MS Pゴシック" pitchFamily="-92" charset="-128"/>
                        </a:rPr>
                        <a:t>-17.7 ± 33.3</a:t>
                      </a:r>
                    </a:p>
                  </a:txBody>
                  <a:tcPr marL="91443" marR="91443"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CFF"/>
                    </a:solidFill>
                  </a:tcPr>
                </a:tc>
                <a:tc>
                  <a:txBody>
                    <a:bodyPr/>
                    <a:lstStyle>
                      <a:lvl1pPr>
                        <a:spcBef>
                          <a:spcPct val="20000"/>
                        </a:spcBef>
                        <a:buFont typeface="Wingdings" pitchFamily="2" charset="2"/>
                        <a:defRPr sz="28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defRPr sz="24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defRPr sz="20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defRPr>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defRPr>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altLang="en-US" sz="1600" b="0" i="0" u="none" strike="noStrike" cap="none" normalizeH="0" baseline="0">
                          <a:ln>
                            <a:noFill/>
                          </a:ln>
                          <a:solidFill>
                            <a:srgbClr val="000000"/>
                          </a:solidFill>
                          <a:effectLst/>
                          <a:latin typeface="+mn-lt"/>
                          <a:ea typeface="MS Pゴシック" pitchFamily="-92" charset="-128"/>
                        </a:rPr>
                        <a:t>-30.6± 39.3</a:t>
                      </a:r>
                    </a:p>
                  </a:txBody>
                  <a:tcPr marL="91443" marR="91443"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CFF"/>
                    </a:solidFill>
                  </a:tcPr>
                </a:tc>
                <a:tc>
                  <a:txBody>
                    <a:bodyPr/>
                    <a:lstStyle>
                      <a:lvl1pPr>
                        <a:spcBef>
                          <a:spcPct val="20000"/>
                        </a:spcBef>
                        <a:buFont typeface="Wingdings" pitchFamily="2" charset="2"/>
                        <a:defRPr sz="28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defRPr sz="24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defRPr sz="20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defRPr>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defRPr>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altLang="en-US" sz="1600" b="0" i="0" u="none" strike="noStrike" cap="none" normalizeH="0" baseline="0">
                          <a:ln>
                            <a:noFill/>
                          </a:ln>
                          <a:solidFill>
                            <a:srgbClr val="000000"/>
                          </a:solidFill>
                          <a:effectLst/>
                          <a:latin typeface="+mn-lt"/>
                          <a:ea typeface="MS Pゴシック" pitchFamily="-92" charset="-128"/>
                        </a:rPr>
                        <a:t>-21.4 ± 48.0</a:t>
                      </a:r>
                    </a:p>
                  </a:txBody>
                  <a:tcPr marL="91443" marR="91443"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CFF"/>
                    </a:solidFill>
                  </a:tcPr>
                </a:tc>
                <a:tc>
                  <a:txBody>
                    <a:bodyPr/>
                    <a:lstStyle>
                      <a:lvl1pPr>
                        <a:spcBef>
                          <a:spcPct val="20000"/>
                        </a:spcBef>
                        <a:buFont typeface="Wingdings" pitchFamily="2" charset="2"/>
                        <a:defRPr sz="28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defRPr sz="24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defRPr sz="20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defRPr>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defRPr>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altLang="en-US" sz="1600" b="0" i="0" u="none" strike="noStrike" cap="none" normalizeH="0" baseline="0">
                          <a:ln>
                            <a:noFill/>
                          </a:ln>
                          <a:solidFill>
                            <a:srgbClr val="000000"/>
                          </a:solidFill>
                          <a:effectLst/>
                          <a:latin typeface="+mn-lt"/>
                          <a:ea typeface="MS Pゴシック" pitchFamily="-92" charset="-128"/>
                        </a:rPr>
                        <a:t>-23.0± 37.9</a:t>
                      </a:r>
                    </a:p>
                  </a:txBody>
                  <a:tcPr marL="91443" marR="91443"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CFF"/>
                    </a:solidFill>
                  </a:tcPr>
                </a:tc>
                <a:tc>
                  <a:txBody>
                    <a:bodyPr/>
                    <a:lstStyle>
                      <a:lvl1pPr>
                        <a:spcBef>
                          <a:spcPct val="20000"/>
                        </a:spcBef>
                        <a:buFont typeface="Wingdings" pitchFamily="2" charset="2"/>
                        <a:defRPr sz="28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defRPr sz="24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defRPr sz="20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defRPr>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defRPr>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altLang="en-US" sz="1600" b="0" i="0" u="none" strike="noStrike" cap="none" normalizeH="0" baseline="0">
                          <a:ln>
                            <a:noFill/>
                          </a:ln>
                          <a:solidFill>
                            <a:srgbClr val="000000"/>
                          </a:solidFill>
                          <a:effectLst/>
                          <a:latin typeface="+mn-lt"/>
                          <a:ea typeface="MS Pゴシック" pitchFamily="-92" charset="-128"/>
                        </a:rPr>
                        <a:t>0.27</a:t>
                      </a:r>
                    </a:p>
                  </a:txBody>
                  <a:tcPr marL="91443" marR="91443"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CFF"/>
                    </a:solidFill>
                  </a:tcPr>
                </a:tc>
                <a:extLst>
                  <a:ext uri="{0D108BD9-81ED-4DB2-BD59-A6C34878D82A}">
                    <a16:rowId xmlns:a16="http://schemas.microsoft.com/office/drawing/2014/main" xmlns="" val="10005"/>
                  </a:ext>
                </a:extLst>
              </a:tr>
              <a:tr h="347673">
                <a:tc>
                  <a:txBody>
                    <a:bodyPr/>
                    <a:lstStyle>
                      <a:lvl1pPr>
                        <a:spcBef>
                          <a:spcPct val="20000"/>
                        </a:spcBef>
                        <a:buFont typeface="Wingdings" pitchFamily="2" charset="2"/>
                        <a:defRPr sz="28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defRPr sz="24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defRPr sz="20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defRPr>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defRPr>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altLang="en-US" sz="1800" b="0" i="0" u="none" strike="noStrike" cap="none" normalizeH="0" baseline="0">
                          <a:ln>
                            <a:noFill/>
                          </a:ln>
                          <a:solidFill>
                            <a:srgbClr val="000000"/>
                          </a:solidFill>
                          <a:effectLst/>
                          <a:latin typeface="+mn-lt"/>
                          <a:ea typeface="MS Pゴシック" pitchFamily="-92" charset="-128"/>
                        </a:rPr>
                        <a:t>RVD %</a:t>
                      </a:r>
                    </a:p>
                  </a:txBody>
                  <a:tcPr marL="91443" marR="91443"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6FF"/>
                    </a:solidFill>
                  </a:tcPr>
                </a:tc>
                <a:tc>
                  <a:txBody>
                    <a:bodyPr/>
                    <a:lstStyle>
                      <a:lvl1pPr>
                        <a:spcBef>
                          <a:spcPct val="20000"/>
                        </a:spcBef>
                        <a:buFont typeface="Wingdings" pitchFamily="2" charset="2"/>
                        <a:defRPr sz="28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defRPr sz="24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defRPr sz="20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defRPr>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defRPr>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altLang="en-US" sz="1600" b="1" i="0" u="none" strike="noStrike" cap="none" normalizeH="0" baseline="0">
                          <a:ln>
                            <a:noFill/>
                          </a:ln>
                          <a:solidFill>
                            <a:srgbClr val="000000"/>
                          </a:solidFill>
                          <a:effectLst/>
                          <a:latin typeface="+mn-lt"/>
                          <a:ea typeface="MS Pゴシック" pitchFamily="-92" charset="-128"/>
                        </a:rPr>
                        <a:t>-8.5± 5.2</a:t>
                      </a:r>
                    </a:p>
                  </a:txBody>
                  <a:tcPr marL="91443" marR="91443"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6FF"/>
                    </a:solidFill>
                  </a:tcPr>
                </a:tc>
                <a:tc>
                  <a:txBody>
                    <a:bodyPr/>
                    <a:lstStyle>
                      <a:lvl1pPr>
                        <a:spcBef>
                          <a:spcPct val="20000"/>
                        </a:spcBef>
                        <a:buFont typeface="Wingdings" pitchFamily="2" charset="2"/>
                        <a:defRPr sz="28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defRPr sz="24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defRPr sz="20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defRPr>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defRPr>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altLang="en-US" sz="1600" b="0" i="0" u="none" strike="noStrike" cap="none" normalizeH="0" baseline="0">
                          <a:ln>
                            <a:noFill/>
                          </a:ln>
                          <a:solidFill>
                            <a:srgbClr val="000000"/>
                          </a:solidFill>
                          <a:effectLst/>
                          <a:latin typeface="+mn-lt"/>
                          <a:ea typeface="MS Pゴシック" pitchFamily="-92" charset="-128"/>
                        </a:rPr>
                        <a:t>-9.5± 5.2</a:t>
                      </a:r>
                    </a:p>
                  </a:txBody>
                  <a:tcPr marL="91443" marR="91443"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6FF"/>
                    </a:solidFill>
                  </a:tcPr>
                </a:tc>
                <a:tc>
                  <a:txBody>
                    <a:bodyPr/>
                    <a:lstStyle>
                      <a:lvl1pPr>
                        <a:spcBef>
                          <a:spcPct val="20000"/>
                        </a:spcBef>
                        <a:buFont typeface="Wingdings" pitchFamily="2" charset="2"/>
                        <a:defRPr sz="28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defRPr sz="24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defRPr sz="20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defRPr>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defRPr>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altLang="en-US" sz="1600" b="0" i="0" u="none" strike="noStrike" cap="none" normalizeH="0" baseline="0">
                          <a:ln>
                            <a:noFill/>
                          </a:ln>
                          <a:solidFill>
                            <a:srgbClr val="000000"/>
                          </a:solidFill>
                          <a:effectLst/>
                          <a:latin typeface="+mn-lt"/>
                          <a:ea typeface="MS Pゴシック" pitchFamily="-92" charset="-128"/>
                        </a:rPr>
                        <a:t>-10.4± 5.6</a:t>
                      </a:r>
                    </a:p>
                  </a:txBody>
                  <a:tcPr marL="91443" marR="91443"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6FF"/>
                    </a:solidFill>
                  </a:tcPr>
                </a:tc>
                <a:tc>
                  <a:txBody>
                    <a:bodyPr/>
                    <a:lstStyle>
                      <a:lvl1pPr>
                        <a:spcBef>
                          <a:spcPct val="20000"/>
                        </a:spcBef>
                        <a:buFont typeface="Wingdings" pitchFamily="2" charset="2"/>
                        <a:defRPr sz="28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defRPr sz="24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defRPr sz="20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defRPr>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defRPr>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altLang="en-US" sz="1600" b="0" i="0" u="none" strike="noStrike" cap="none" normalizeH="0" baseline="0">
                          <a:ln>
                            <a:noFill/>
                          </a:ln>
                          <a:solidFill>
                            <a:srgbClr val="000000"/>
                          </a:solidFill>
                          <a:effectLst/>
                          <a:latin typeface="+mn-lt"/>
                          <a:ea typeface="MS Pゴシック" pitchFamily="-92" charset="-128"/>
                        </a:rPr>
                        <a:t>-10.9± 4.5</a:t>
                      </a:r>
                    </a:p>
                  </a:txBody>
                  <a:tcPr marL="91443" marR="91443"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6FF"/>
                    </a:solidFill>
                  </a:tcPr>
                </a:tc>
                <a:tc>
                  <a:txBody>
                    <a:bodyPr/>
                    <a:lstStyle>
                      <a:lvl1pPr>
                        <a:spcBef>
                          <a:spcPct val="20000"/>
                        </a:spcBef>
                        <a:buFont typeface="Wingdings" pitchFamily="2" charset="2"/>
                        <a:defRPr sz="28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defRPr sz="24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defRPr sz="20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defRPr>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defRPr>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altLang="en-US" sz="1600" b="1" i="0" u="none" strike="noStrike" cap="none" normalizeH="0" baseline="0">
                          <a:ln>
                            <a:noFill/>
                          </a:ln>
                          <a:solidFill>
                            <a:srgbClr val="000000"/>
                          </a:solidFill>
                          <a:effectLst/>
                          <a:latin typeface="+mn-lt"/>
                          <a:ea typeface="MS Pゴシック" pitchFamily="-92" charset="-128"/>
                        </a:rPr>
                        <a:t>0.02</a:t>
                      </a:r>
                    </a:p>
                  </a:txBody>
                  <a:tcPr marL="91443" marR="91443"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6FF"/>
                    </a:solidFill>
                  </a:tcPr>
                </a:tc>
                <a:extLst>
                  <a:ext uri="{0D108BD9-81ED-4DB2-BD59-A6C34878D82A}">
                    <a16:rowId xmlns:a16="http://schemas.microsoft.com/office/drawing/2014/main" xmlns="" val="10006"/>
                  </a:ext>
                </a:extLst>
              </a:tr>
              <a:tr h="347673">
                <a:tc>
                  <a:txBody>
                    <a:bodyPr/>
                    <a:lstStyle>
                      <a:lvl1pPr>
                        <a:spcBef>
                          <a:spcPct val="20000"/>
                        </a:spcBef>
                        <a:buFont typeface="Wingdings" pitchFamily="2" charset="2"/>
                        <a:defRPr sz="28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defRPr sz="24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defRPr sz="20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defRPr>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defRPr>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altLang="en-US" sz="1800" b="0" i="0" u="none" strike="noStrike" cap="none" normalizeH="0" baseline="0" dirty="0">
                          <a:ln>
                            <a:noFill/>
                          </a:ln>
                          <a:solidFill>
                            <a:srgbClr val="000000"/>
                          </a:solidFill>
                          <a:effectLst/>
                          <a:latin typeface="+mn-lt"/>
                          <a:ea typeface="MS Pゴシック" pitchFamily="-92" charset="-128"/>
                        </a:rPr>
                        <a:t>LV mass %</a:t>
                      </a:r>
                    </a:p>
                  </a:txBody>
                  <a:tcPr marL="91443" marR="91443"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CFF"/>
                    </a:solidFill>
                  </a:tcPr>
                </a:tc>
                <a:tc>
                  <a:txBody>
                    <a:bodyPr/>
                    <a:lstStyle>
                      <a:lvl1pPr>
                        <a:spcBef>
                          <a:spcPct val="20000"/>
                        </a:spcBef>
                        <a:buFont typeface="Wingdings" pitchFamily="2" charset="2"/>
                        <a:defRPr sz="28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defRPr sz="24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defRPr sz="20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defRPr>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defRPr>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altLang="en-US" sz="1600" b="1" i="0" u="none" strike="noStrike" cap="none" normalizeH="0" baseline="0">
                          <a:ln>
                            <a:noFill/>
                          </a:ln>
                          <a:solidFill>
                            <a:srgbClr val="000000"/>
                          </a:solidFill>
                          <a:effectLst/>
                          <a:latin typeface="+mn-lt"/>
                          <a:ea typeface="MS Pゴシック" pitchFamily="-92" charset="-128"/>
                        </a:rPr>
                        <a:t>-22.2± 8.9</a:t>
                      </a:r>
                    </a:p>
                  </a:txBody>
                  <a:tcPr marL="91443" marR="91443"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CFF"/>
                    </a:solidFill>
                  </a:tcPr>
                </a:tc>
                <a:tc>
                  <a:txBody>
                    <a:bodyPr/>
                    <a:lstStyle>
                      <a:lvl1pPr>
                        <a:spcBef>
                          <a:spcPct val="20000"/>
                        </a:spcBef>
                        <a:buFont typeface="Wingdings" pitchFamily="2" charset="2"/>
                        <a:defRPr sz="28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defRPr sz="24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defRPr sz="20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defRPr>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defRPr>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altLang="en-US" sz="1600" b="0" i="0" u="none" strike="noStrike" cap="none" normalizeH="0" baseline="0">
                          <a:ln>
                            <a:noFill/>
                          </a:ln>
                          <a:solidFill>
                            <a:srgbClr val="000000"/>
                          </a:solidFill>
                          <a:effectLst/>
                          <a:latin typeface="+mn-lt"/>
                          <a:ea typeface="MS Pゴシック" pitchFamily="-92" charset="-128"/>
                        </a:rPr>
                        <a:t>-24.8± 9.5</a:t>
                      </a:r>
                    </a:p>
                  </a:txBody>
                  <a:tcPr marL="91443" marR="91443"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CFF"/>
                    </a:solidFill>
                  </a:tcPr>
                </a:tc>
                <a:tc>
                  <a:txBody>
                    <a:bodyPr/>
                    <a:lstStyle>
                      <a:lvl1pPr>
                        <a:spcBef>
                          <a:spcPct val="20000"/>
                        </a:spcBef>
                        <a:buFont typeface="Wingdings" pitchFamily="2" charset="2"/>
                        <a:defRPr sz="28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defRPr sz="24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defRPr sz="20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defRPr>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defRPr>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altLang="en-US" sz="1600" b="0" i="0" u="none" strike="noStrike" cap="none" normalizeH="0" baseline="0">
                          <a:ln>
                            <a:noFill/>
                          </a:ln>
                          <a:solidFill>
                            <a:srgbClr val="000000"/>
                          </a:solidFill>
                          <a:effectLst/>
                          <a:latin typeface="+mn-lt"/>
                          <a:ea typeface="MS Pゴシック" pitchFamily="-92" charset="-128"/>
                        </a:rPr>
                        <a:t>-24.0± 10.0</a:t>
                      </a:r>
                    </a:p>
                  </a:txBody>
                  <a:tcPr marL="91443" marR="91443"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CFF"/>
                    </a:solidFill>
                  </a:tcPr>
                </a:tc>
                <a:tc>
                  <a:txBody>
                    <a:bodyPr/>
                    <a:lstStyle>
                      <a:lvl1pPr>
                        <a:spcBef>
                          <a:spcPct val="20000"/>
                        </a:spcBef>
                        <a:buFont typeface="Wingdings" pitchFamily="2" charset="2"/>
                        <a:defRPr sz="28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defRPr sz="24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defRPr sz="20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defRPr>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defRPr>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altLang="en-US" sz="1600" b="0" i="0" u="none" strike="noStrike" cap="none" normalizeH="0" baseline="0">
                          <a:ln>
                            <a:noFill/>
                          </a:ln>
                          <a:solidFill>
                            <a:srgbClr val="000000"/>
                          </a:solidFill>
                          <a:effectLst/>
                          <a:latin typeface="+mn-lt"/>
                          <a:ea typeface="MS Pゴシック" pitchFamily="-92" charset="-128"/>
                        </a:rPr>
                        <a:t>-23.6± 9.1</a:t>
                      </a:r>
                    </a:p>
                  </a:txBody>
                  <a:tcPr marL="91443" marR="91443"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CFF"/>
                    </a:solidFill>
                  </a:tcPr>
                </a:tc>
                <a:tc>
                  <a:txBody>
                    <a:bodyPr/>
                    <a:lstStyle>
                      <a:lvl1pPr>
                        <a:spcBef>
                          <a:spcPct val="20000"/>
                        </a:spcBef>
                        <a:buFont typeface="Wingdings" pitchFamily="2" charset="2"/>
                        <a:defRPr sz="28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defRPr sz="24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defRPr sz="20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defRPr>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defRPr>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altLang="en-US" sz="1600" b="0" i="0" u="none" strike="noStrike" cap="none" normalizeH="0" baseline="0" dirty="0">
                          <a:ln>
                            <a:noFill/>
                          </a:ln>
                          <a:solidFill>
                            <a:srgbClr val="000000"/>
                          </a:solidFill>
                          <a:effectLst/>
                          <a:latin typeface="+mn-lt"/>
                          <a:ea typeface="MS Pゴシック" pitchFamily="-92" charset="-128"/>
                        </a:rPr>
                        <a:t>0.43</a:t>
                      </a:r>
                    </a:p>
                  </a:txBody>
                  <a:tcPr marL="91443" marR="91443"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CFF"/>
                    </a:solidFill>
                  </a:tcPr>
                </a:tc>
                <a:extLst>
                  <a:ext uri="{0D108BD9-81ED-4DB2-BD59-A6C34878D82A}">
                    <a16:rowId xmlns:a16="http://schemas.microsoft.com/office/drawing/2014/main" xmlns="" val="10007"/>
                  </a:ext>
                </a:extLst>
              </a:tr>
              <a:tr h="347673">
                <a:tc>
                  <a:txBody>
                    <a:bodyPr/>
                    <a:lstStyle>
                      <a:lvl1pPr>
                        <a:spcBef>
                          <a:spcPct val="20000"/>
                        </a:spcBef>
                        <a:buFont typeface="Wingdings" pitchFamily="2" charset="2"/>
                        <a:defRPr sz="28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defRPr sz="24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defRPr sz="20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defRPr>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defRPr>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altLang="en-US" sz="1800" b="0" i="0" u="none" strike="noStrike" cap="none" normalizeH="0" baseline="0" dirty="0">
                          <a:ln>
                            <a:noFill/>
                          </a:ln>
                          <a:solidFill>
                            <a:srgbClr val="000000"/>
                          </a:solidFill>
                          <a:effectLst/>
                          <a:latin typeface="+mn-lt"/>
                          <a:ea typeface="MS Pゴシック" pitchFamily="-92" charset="-128"/>
                        </a:rPr>
                        <a:t>LV EDV %</a:t>
                      </a:r>
                    </a:p>
                  </a:txBody>
                  <a:tcPr marL="91443" marR="91443"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CFF"/>
                    </a:solidFill>
                  </a:tcPr>
                </a:tc>
                <a:tc>
                  <a:txBody>
                    <a:bodyPr/>
                    <a:lstStyle>
                      <a:lvl1pPr>
                        <a:spcBef>
                          <a:spcPct val="20000"/>
                        </a:spcBef>
                        <a:buFont typeface="Wingdings" pitchFamily="2" charset="2"/>
                        <a:defRPr sz="28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defRPr sz="24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defRPr sz="20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defRPr>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defRPr>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altLang="en-US" sz="1600" b="1" i="0" u="none" strike="noStrike" cap="none" normalizeH="0" baseline="0" dirty="0">
                          <a:ln>
                            <a:noFill/>
                          </a:ln>
                          <a:solidFill>
                            <a:srgbClr val="000000"/>
                          </a:solidFill>
                          <a:effectLst/>
                          <a:latin typeface="+mn-lt"/>
                          <a:ea typeface="MS Pゴシック" pitchFamily="-92" charset="-128"/>
                        </a:rPr>
                        <a:t>-21.4 ± 11.3</a:t>
                      </a:r>
                    </a:p>
                  </a:txBody>
                  <a:tcPr marL="91443" marR="91443"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CFF"/>
                    </a:solidFill>
                  </a:tcPr>
                </a:tc>
                <a:tc>
                  <a:txBody>
                    <a:bodyPr/>
                    <a:lstStyle>
                      <a:lvl1pPr>
                        <a:spcBef>
                          <a:spcPct val="20000"/>
                        </a:spcBef>
                        <a:buFont typeface="Wingdings" pitchFamily="2" charset="2"/>
                        <a:defRPr sz="28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defRPr sz="24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defRPr sz="20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defRPr>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defRPr>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altLang="en-US" sz="1600" b="0" i="0" u="none" strike="noStrike" cap="none" normalizeH="0" baseline="0" dirty="0">
                          <a:ln>
                            <a:noFill/>
                          </a:ln>
                          <a:solidFill>
                            <a:srgbClr val="000000"/>
                          </a:solidFill>
                          <a:effectLst/>
                          <a:latin typeface="+mn-lt"/>
                          <a:ea typeface="MS Pゴシック" pitchFamily="-92" charset="-128"/>
                        </a:rPr>
                        <a:t>-24.0 ± 12.4</a:t>
                      </a:r>
                    </a:p>
                  </a:txBody>
                  <a:tcPr marL="91443" marR="91443"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CFF"/>
                    </a:solidFill>
                  </a:tcPr>
                </a:tc>
                <a:tc>
                  <a:txBody>
                    <a:bodyPr/>
                    <a:lstStyle>
                      <a:lvl1pPr>
                        <a:spcBef>
                          <a:spcPct val="20000"/>
                        </a:spcBef>
                        <a:buFont typeface="Wingdings" pitchFamily="2" charset="2"/>
                        <a:defRPr sz="28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defRPr sz="24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defRPr sz="20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defRPr>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defRPr>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altLang="en-US" sz="1600" b="0" i="0" u="none" strike="noStrike" cap="none" normalizeH="0" baseline="0" dirty="0">
                          <a:ln>
                            <a:noFill/>
                          </a:ln>
                          <a:solidFill>
                            <a:srgbClr val="000000"/>
                          </a:solidFill>
                          <a:effectLst/>
                          <a:latin typeface="+mn-lt"/>
                          <a:ea typeface="MS Pゴシック" pitchFamily="-92" charset="-128"/>
                        </a:rPr>
                        <a:t>-23.0 ± 11.0</a:t>
                      </a:r>
                    </a:p>
                  </a:txBody>
                  <a:tcPr marL="91443" marR="91443"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CFF"/>
                    </a:solidFill>
                  </a:tcPr>
                </a:tc>
                <a:tc>
                  <a:txBody>
                    <a:bodyPr/>
                    <a:lstStyle>
                      <a:lvl1pPr>
                        <a:spcBef>
                          <a:spcPct val="20000"/>
                        </a:spcBef>
                        <a:buFont typeface="Wingdings" pitchFamily="2" charset="2"/>
                        <a:defRPr sz="28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defRPr sz="24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defRPr sz="20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defRPr>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defRPr>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altLang="en-US" sz="1600" b="0" i="0" u="none" strike="noStrike" cap="none" normalizeH="0" baseline="0" dirty="0">
                          <a:ln>
                            <a:noFill/>
                          </a:ln>
                          <a:solidFill>
                            <a:srgbClr val="000000"/>
                          </a:solidFill>
                          <a:effectLst/>
                          <a:latin typeface="+mn-lt"/>
                          <a:ea typeface="MS Pゴシック" pitchFamily="-92" charset="-128"/>
                        </a:rPr>
                        <a:t>-22.9 ± 9.5</a:t>
                      </a:r>
                    </a:p>
                  </a:txBody>
                  <a:tcPr marL="91443" marR="91443"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CFF"/>
                    </a:solidFill>
                  </a:tcPr>
                </a:tc>
                <a:tc>
                  <a:txBody>
                    <a:bodyPr/>
                    <a:lstStyle>
                      <a:lvl1pPr>
                        <a:spcBef>
                          <a:spcPct val="20000"/>
                        </a:spcBef>
                        <a:buFont typeface="Wingdings" pitchFamily="2" charset="2"/>
                        <a:defRPr sz="2800">
                          <a:solidFill>
                            <a:schemeClr val="tx1"/>
                          </a:solidFill>
                          <a:latin typeface="Times New Roman" pitchFamily="18" charset="0"/>
                          <a:ea typeface="MS Pゴシック" pitchFamily="-92" charset="-128"/>
                        </a:defRPr>
                      </a:lvl1pPr>
                      <a:lvl2pPr marL="742950" indent="-285750">
                        <a:spcBef>
                          <a:spcPct val="20000"/>
                        </a:spcBef>
                        <a:buFont typeface="Wingdings" pitchFamily="2" charset="2"/>
                        <a:defRPr sz="2400">
                          <a:solidFill>
                            <a:schemeClr val="tx1"/>
                          </a:solidFill>
                          <a:latin typeface="Times New Roman" pitchFamily="18" charset="0"/>
                          <a:ea typeface="MS Pゴシック" pitchFamily="-92" charset="-128"/>
                        </a:defRPr>
                      </a:lvl2pPr>
                      <a:lvl3pPr marL="1143000" indent="-228600">
                        <a:spcBef>
                          <a:spcPct val="20000"/>
                        </a:spcBef>
                        <a:buFont typeface="Wingdings" pitchFamily="2" charset="2"/>
                        <a:defRPr sz="2000">
                          <a:solidFill>
                            <a:schemeClr val="tx1"/>
                          </a:solidFill>
                          <a:latin typeface="Times New Roman" pitchFamily="18" charset="0"/>
                          <a:ea typeface="MS Pゴシック" pitchFamily="-92" charset="-128"/>
                        </a:defRPr>
                      </a:lvl3pPr>
                      <a:lvl4pPr marL="1600200" indent="-228600">
                        <a:spcBef>
                          <a:spcPct val="20000"/>
                        </a:spcBef>
                        <a:buFont typeface="Wingdings" pitchFamily="2" charset="2"/>
                        <a:defRPr>
                          <a:solidFill>
                            <a:schemeClr val="tx1"/>
                          </a:solidFill>
                          <a:latin typeface="Times New Roman" pitchFamily="18" charset="0"/>
                          <a:ea typeface="MS Pゴシック" pitchFamily="-92" charset="-128"/>
                        </a:defRPr>
                      </a:lvl4pPr>
                      <a:lvl5pPr marL="2057400" indent="-228600">
                        <a:spcBef>
                          <a:spcPct val="20000"/>
                        </a:spcBef>
                        <a:buFont typeface="Wingdings" pitchFamily="2" charset="2"/>
                        <a:defRPr>
                          <a:solidFill>
                            <a:schemeClr val="tx1"/>
                          </a:solidFill>
                          <a:latin typeface="Times New Roman" pitchFamily="18" charset="0"/>
                          <a:ea typeface="MS Pゴシック" pitchFamily="-92" charset="-128"/>
                        </a:defRPr>
                      </a:lvl5pPr>
                      <a:lvl6pPr marL="25146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6pPr>
                      <a:lvl7pPr marL="29718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7pPr>
                      <a:lvl8pPr marL="34290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8pPr>
                      <a:lvl9pPr marL="3886200" indent="-228600" eaLnBrk="0" fontAlgn="base" hangingPunct="0">
                        <a:spcBef>
                          <a:spcPct val="20000"/>
                        </a:spcBef>
                        <a:spcAft>
                          <a:spcPct val="0"/>
                        </a:spcAft>
                        <a:buFont typeface="Wingdings" pitchFamily="2" charset="2"/>
                        <a:defRPr>
                          <a:solidFill>
                            <a:schemeClr val="tx1"/>
                          </a:solidFill>
                          <a:latin typeface="Times New Roman" pitchFamily="18" charset="0"/>
                          <a:ea typeface="MS Pゴシック" pitchFamily="-92"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u-HU" altLang="en-US" sz="1600" b="0" i="0" u="none" strike="noStrike" cap="none" normalizeH="0" baseline="0" dirty="0">
                          <a:ln>
                            <a:noFill/>
                          </a:ln>
                          <a:solidFill>
                            <a:srgbClr val="000000"/>
                          </a:solidFill>
                          <a:effectLst/>
                          <a:latin typeface="+mn-lt"/>
                          <a:ea typeface="MS Pゴシック" pitchFamily="-92" charset="-128"/>
                        </a:rPr>
                        <a:t>0.32</a:t>
                      </a:r>
                    </a:p>
                  </a:txBody>
                  <a:tcPr marL="91443" marR="91443"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CFF"/>
                    </a:solidFill>
                  </a:tcPr>
                </a:tc>
                <a:extLst>
                  <a:ext uri="{0D108BD9-81ED-4DB2-BD59-A6C34878D82A}">
                    <a16:rowId xmlns:a16="http://schemas.microsoft.com/office/drawing/2014/main" xmlns="" val="10008"/>
                  </a:ext>
                </a:extLst>
              </a:tr>
            </a:tbl>
          </a:graphicData>
        </a:graphic>
      </p:graphicFrame>
      <p:sp>
        <p:nvSpPr>
          <p:cNvPr id="4" name="TextBox 3"/>
          <p:cNvSpPr txBox="1"/>
          <p:nvPr/>
        </p:nvSpPr>
        <p:spPr>
          <a:xfrm>
            <a:off x="179512" y="116632"/>
            <a:ext cx="8785225" cy="107721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hu-HU" sz="3200" b="1" i="0" u="none" strike="noStrike" kern="1200" cap="none" spc="0" normalizeH="0" baseline="0" noProof="0" dirty="0">
                <a:ln>
                  <a:noFill/>
                </a:ln>
                <a:solidFill>
                  <a:srgbClr val="264796"/>
                </a:solidFill>
                <a:effectLst/>
                <a:uLnTx/>
                <a:uFillTx/>
                <a:latin typeface="Arial" charset="0"/>
                <a:ea typeface="+mn-ea"/>
                <a:cs typeface="+mn-cs"/>
              </a:rPr>
              <a:t>Changes in echocardiographic parameters </a:t>
            </a:r>
            <a:endParaRPr kumimoji="0" lang="hu-HU" sz="3200" b="1" i="0" u="none" strike="noStrike" kern="1200" cap="none" spc="0" normalizeH="0" baseline="0" noProof="0" dirty="0" smtClean="0">
              <a:ln>
                <a:noFill/>
              </a:ln>
              <a:solidFill>
                <a:srgbClr val="264796"/>
              </a:solidFill>
              <a:effectLst/>
              <a:uLnTx/>
              <a:uFillTx/>
              <a:latin typeface="Arial"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200" b="1"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8" name="TextBox 11"/>
          <p:cNvSpPr txBox="1">
            <a:spLocks noChangeArrowheads="1"/>
          </p:cNvSpPr>
          <p:nvPr/>
        </p:nvSpPr>
        <p:spPr bwMode="auto">
          <a:xfrm>
            <a:off x="449163" y="4581128"/>
            <a:ext cx="8677275"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MS Pゴシック" charset="0"/>
                <a:cs typeface="MS Pゴシック" charset="0"/>
              </a:defRPr>
            </a:lvl1pPr>
            <a:lvl2pPr marL="742950" indent="-285750">
              <a:defRPr sz="2400">
                <a:solidFill>
                  <a:schemeClr val="tx1"/>
                </a:solidFill>
                <a:latin typeface="Arial" charset="0"/>
                <a:ea typeface="MS Pゴシック" charset="0"/>
                <a:cs typeface="MS Pゴシック" charset="0"/>
              </a:defRPr>
            </a:lvl2pPr>
            <a:lvl3pPr marL="1143000" indent="-228600">
              <a:defRPr sz="2400">
                <a:solidFill>
                  <a:schemeClr val="tx1"/>
                </a:solidFill>
                <a:latin typeface="Arial" charset="0"/>
                <a:ea typeface="MS Pゴシック" charset="0"/>
                <a:cs typeface="MS Pゴシック" charset="0"/>
              </a:defRPr>
            </a:lvl3pPr>
            <a:lvl4pPr marL="1600200" indent="-228600">
              <a:defRPr sz="2400">
                <a:solidFill>
                  <a:schemeClr val="tx1"/>
                </a:solidFill>
                <a:latin typeface="Arial" charset="0"/>
                <a:ea typeface="MS Pゴシック" charset="0"/>
                <a:cs typeface="MS Pゴシック" charset="0"/>
              </a:defRPr>
            </a:lvl4pPr>
            <a:lvl5pPr marL="2057400" indent="-228600">
              <a:defRPr sz="2400">
                <a:solidFill>
                  <a:schemeClr val="tx1"/>
                </a:solidFill>
                <a:latin typeface="Arial" charset="0"/>
                <a:ea typeface="MS Pゴシック" charset="0"/>
                <a:cs typeface="MS Pゴシック" charset="0"/>
              </a:defRPr>
            </a:lvl5pPr>
            <a:lvl6pPr marL="2514600" indent="-228600" eaLnBrk="0" fontAlgn="base" hangingPunct="0">
              <a:spcBef>
                <a:spcPct val="0"/>
              </a:spcBef>
              <a:spcAft>
                <a:spcPct val="0"/>
              </a:spcAft>
              <a:defRPr sz="2400">
                <a:solidFill>
                  <a:schemeClr val="tx1"/>
                </a:solidFill>
                <a:latin typeface="Arial" charset="0"/>
                <a:ea typeface="MS Pゴシック" charset="0"/>
                <a:cs typeface="MS Pゴシック" charset="0"/>
              </a:defRPr>
            </a:lvl6pPr>
            <a:lvl7pPr marL="2971800" indent="-228600" eaLnBrk="0" fontAlgn="base" hangingPunct="0">
              <a:spcBef>
                <a:spcPct val="0"/>
              </a:spcBef>
              <a:spcAft>
                <a:spcPct val="0"/>
              </a:spcAft>
              <a:defRPr sz="2400">
                <a:solidFill>
                  <a:schemeClr val="tx1"/>
                </a:solidFill>
                <a:latin typeface="Arial" charset="0"/>
                <a:ea typeface="MS Pゴシック" charset="0"/>
                <a:cs typeface="MS Pゴシック" charset="0"/>
              </a:defRPr>
            </a:lvl7pPr>
            <a:lvl8pPr marL="3429000" indent="-228600" eaLnBrk="0" fontAlgn="base" hangingPunct="0">
              <a:spcBef>
                <a:spcPct val="0"/>
              </a:spcBef>
              <a:spcAft>
                <a:spcPct val="0"/>
              </a:spcAft>
              <a:defRPr sz="2400">
                <a:solidFill>
                  <a:schemeClr val="tx1"/>
                </a:solidFill>
                <a:latin typeface="Arial" charset="0"/>
                <a:ea typeface="MS Pゴシック" charset="0"/>
                <a:cs typeface="MS Pゴシック" charset="0"/>
              </a:defRPr>
            </a:lvl8pPr>
            <a:lvl9pPr marL="3886200" indent="-228600" eaLnBrk="0" fontAlgn="base" hangingPunct="0">
              <a:spcBef>
                <a:spcPct val="0"/>
              </a:spcBef>
              <a:spcAft>
                <a:spcPct val="0"/>
              </a:spcAft>
              <a:defRPr sz="2400">
                <a:solidFill>
                  <a:schemeClr val="tx1"/>
                </a:solidFill>
                <a:latin typeface="Arial" charset="0"/>
                <a:ea typeface="MS Pゴシック" charset="0"/>
                <a:cs typeface="MS Pゴシック" charset="0"/>
              </a:defRPr>
            </a:lvl9pPr>
          </a:lstStyle>
          <a:p>
            <a:pPr marL="342900" marR="0" lvl="0" indent="-342900" algn="l" defTabSz="914400" rtl="0" eaLnBrk="1" fontAlgn="base" latinLnBrk="0" hangingPunct="1">
              <a:lnSpc>
                <a:spcPct val="100000"/>
              </a:lnSpc>
              <a:spcBef>
                <a:spcPct val="0"/>
              </a:spcBef>
              <a:spcAft>
                <a:spcPct val="0"/>
              </a:spcAft>
              <a:buClrTx/>
              <a:buSzTx/>
              <a:buFont typeface="Wingdings" charset="2"/>
              <a:buChar char="Ø"/>
              <a:tabLst/>
              <a:defRPr/>
            </a:pPr>
            <a:r>
              <a:rPr kumimoji="0" lang="en-US" sz="2000" b="1" i="0" u="none" strike="noStrike" kern="1200" cap="none" spc="0" normalizeH="0" baseline="0" noProof="0" dirty="0">
                <a:ln>
                  <a:noFill/>
                </a:ln>
                <a:solidFill>
                  <a:srgbClr val="000000"/>
                </a:solidFill>
                <a:effectLst/>
                <a:uLnTx/>
                <a:uFillTx/>
                <a:latin typeface="Arial" charset="0"/>
                <a:ea typeface="MS Pゴシック" charset="0"/>
              </a:rPr>
              <a:t>P</a:t>
            </a:r>
            <a:r>
              <a:rPr kumimoji="0" lang="en-GB" sz="2000" b="1" i="0" u="none" strike="noStrike" kern="1200" cap="none" spc="0" normalizeH="0" baseline="0" noProof="0" dirty="0" err="1">
                <a:ln>
                  <a:noFill/>
                </a:ln>
                <a:solidFill>
                  <a:srgbClr val="000000"/>
                </a:solidFill>
                <a:effectLst/>
                <a:uLnTx/>
                <a:uFillTx/>
                <a:latin typeface="Arial" charset="0"/>
                <a:ea typeface="MS Pゴシック" charset="0"/>
              </a:rPr>
              <a:t>atients</a:t>
            </a:r>
            <a:r>
              <a:rPr kumimoji="0" lang="en-GB" sz="2000" b="1" i="0" u="none" strike="noStrike" kern="1200" cap="none" spc="0" normalizeH="0" baseline="0" noProof="0" dirty="0">
                <a:ln>
                  <a:noFill/>
                </a:ln>
                <a:solidFill>
                  <a:srgbClr val="000000"/>
                </a:solidFill>
                <a:effectLst/>
                <a:uLnTx/>
                <a:uFillTx/>
                <a:latin typeface="Arial" charset="0"/>
                <a:ea typeface="MS Pゴシック" charset="0"/>
              </a:rPr>
              <a:t> with posterior/lateral </a:t>
            </a:r>
            <a:r>
              <a:rPr kumimoji="0" lang="en-US" sz="2000" b="1" i="0" u="none" strike="noStrike" kern="1200" cap="none" spc="0" normalizeH="0" baseline="0" noProof="0" dirty="0">
                <a:ln>
                  <a:noFill/>
                </a:ln>
                <a:solidFill>
                  <a:srgbClr val="000000"/>
                </a:solidFill>
                <a:effectLst/>
                <a:uLnTx/>
                <a:uFillTx/>
                <a:latin typeface="Arial" charset="0"/>
                <a:ea typeface="MS Pゴシック" charset="0"/>
              </a:rPr>
              <a:t>LV leads </a:t>
            </a:r>
            <a:r>
              <a:rPr kumimoji="0" lang="en-GB" sz="2000" b="1" i="0" u="none" strike="noStrike" kern="1200" cap="none" spc="0" normalizeH="0" baseline="0" noProof="0" dirty="0">
                <a:ln>
                  <a:noFill/>
                </a:ln>
                <a:solidFill>
                  <a:srgbClr val="000000"/>
                </a:solidFill>
                <a:effectLst/>
                <a:uLnTx/>
                <a:uFillTx/>
                <a:latin typeface="Arial" charset="0"/>
                <a:ea typeface="MS Pゴシック" charset="0"/>
              </a:rPr>
              <a:t>showed the greatest improvement in </a:t>
            </a:r>
            <a:r>
              <a:rPr kumimoji="0" lang="en-GB" sz="2000" b="1" i="0" u="none" strike="noStrike" kern="1200" cap="none" spc="0" normalizeH="0" baseline="0" noProof="0" dirty="0" smtClean="0">
                <a:ln>
                  <a:noFill/>
                </a:ln>
                <a:solidFill>
                  <a:srgbClr val="000000"/>
                </a:solidFill>
                <a:effectLst/>
                <a:uLnTx/>
                <a:uFillTx/>
                <a:latin typeface="Arial" charset="0"/>
                <a:ea typeface="MS Pゴシック" charset="0"/>
              </a:rPr>
              <a:t>LV, RV </a:t>
            </a:r>
            <a:r>
              <a:rPr kumimoji="0" lang="en-GB" sz="2000" b="1" i="0" u="none" strike="noStrike" kern="1200" cap="none" spc="0" normalizeH="0" baseline="0" noProof="0" dirty="0">
                <a:ln>
                  <a:noFill/>
                </a:ln>
                <a:solidFill>
                  <a:srgbClr val="000000"/>
                </a:solidFill>
                <a:effectLst/>
                <a:uLnTx/>
                <a:uFillTx/>
                <a:latin typeface="Arial" charset="0"/>
                <a:ea typeface="MS Pゴシック" charset="0"/>
              </a:rPr>
              <a:t>and </a:t>
            </a:r>
            <a:r>
              <a:rPr kumimoji="0" lang="en-GB" sz="2000" b="1" i="0" u="none" strike="noStrike" kern="1200" cap="none" spc="0" normalizeH="0" baseline="0" noProof="0" dirty="0" smtClean="0">
                <a:ln>
                  <a:noFill/>
                </a:ln>
                <a:solidFill>
                  <a:srgbClr val="000000"/>
                </a:solidFill>
                <a:effectLst/>
                <a:uLnTx/>
                <a:uFillTx/>
                <a:latin typeface="Arial" charset="0"/>
                <a:ea typeface="MS Pゴシック" charset="0"/>
              </a:rPr>
              <a:t>LA volumes and LV EF</a:t>
            </a:r>
          </a:p>
          <a:p>
            <a:pPr marL="342900" marR="0" lvl="0" indent="-342900" algn="l" defTabSz="914400" rtl="0" eaLnBrk="1" fontAlgn="base" latinLnBrk="0" hangingPunct="1">
              <a:lnSpc>
                <a:spcPct val="100000"/>
              </a:lnSpc>
              <a:spcBef>
                <a:spcPct val="0"/>
              </a:spcBef>
              <a:spcAft>
                <a:spcPct val="0"/>
              </a:spcAft>
              <a:buClrTx/>
              <a:buSzTx/>
              <a:buFont typeface="Wingdings" charset="2"/>
              <a:buChar char="Ø"/>
              <a:tabLst/>
              <a:defRPr/>
            </a:pPr>
            <a:r>
              <a:rPr kumimoji="0" lang="en-GB" sz="2000" b="1" i="0" u="none" strike="noStrike" kern="1200" cap="none" spc="0" normalizeH="0" baseline="0" noProof="0" dirty="0" smtClean="0">
                <a:ln>
                  <a:noFill/>
                </a:ln>
                <a:solidFill>
                  <a:srgbClr val="000000"/>
                </a:solidFill>
                <a:effectLst/>
                <a:uLnTx/>
                <a:uFillTx/>
                <a:latin typeface="Arial" charset="0"/>
                <a:ea typeface="MS Pゴシック" charset="0"/>
              </a:rPr>
              <a:t>while </a:t>
            </a:r>
            <a:r>
              <a:rPr kumimoji="0" lang="en-GB" sz="2000" b="1" i="0" u="none" strike="noStrike" kern="1200" cap="none" spc="0" normalizeH="0" baseline="0" noProof="0" dirty="0">
                <a:ln>
                  <a:noFill/>
                </a:ln>
                <a:solidFill>
                  <a:srgbClr val="000000"/>
                </a:solidFill>
                <a:effectLst/>
                <a:uLnTx/>
                <a:uFillTx/>
                <a:latin typeface="Arial" charset="0"/>
                <a:ea typeface="MS Pゴシック" charset="0"/>
              </a:rPr>
              <a:t>in</a:t>
            </a:r>
            <a:r>
              <a:rPr kumimoji="0" lang="en-US" sz="2000" b="1" i="0" u="none" strike="noStrike" kern="1200" cap="none" spc="0" normalizeH="0" baseline="0" noProof="0" dirty="0">
                <a:ln>
                  <a:noFill/>
                </a:ln>
                <a:solidFill>
                  <a:srgbClr val="000000"/>
                </a:solidFill>
                <a:effectLst/>
                <a:uLnTx/>
                <a:uFillTx/>
                <a:latin typeface="Arial" charset="0"/>
                <a:ea typeface="MS Pゴシック" charset="0"/>
              </a:rPr>
              <a:t> patients with LV</a:t>
            </a:r>
            <a:r>
              <a:rPr kumimoji="0" lang="en-GB" sz="2000" b="1" i="0" u="none" strike="noStrike" kern="1200" cap="none" spc="0" normalizeH="0" baseline="0" noProof="0" dirty="0">
                <a:ln>
                  <a:noFill/>
                </a:ln>
                <a:solidFill>
                  <a:srgbClr val="000000"/>
                </a:solidFill>
                <a:effectLst/>
                <a:uLnTx/>
                <a:uFillTx/>
                <a:latin typeface="Arial" charset="0"/>
                <a:ea typeface="MS Pゴシック" charset="0"/>
              </a:rPr>
              <a:t> anterior lead locations</a:t>
            </a:r>
            <a:r>
              <a:rPr kumimoji="0" lang="en-US" sz="2000" b="1" i="0" u="none" strike="noStrike" kern="1200" cap="none" spc="0" normalizeH="0" baseline="0" noProof="0" dirty="0">
                <a:ln>
                  <a:noFill/>
                </a:ln>
                <a:solidFill>
                  <a:srgbClr val="000000"/>
                </a:solidFill>
                <a:effectLst/>
                <a:uLnTx/>
                <a:uFillTx/>
                <a:latin typeface="Arial" charset="0"/>
                <a:ea typeface="MS Pゴシック" charset="0"/>
              </a:rPr>
              <a:t>, </a:t>
            </a:r>
            <a:r>
              <a:rPr kumimoji="0" lang="en-GB" sz="2000" b="1" i="0" u="none" strike="noStrike" kern="1200" cap="none" spc="0" normalizeH="0" baseline="0" noProof="0" dirty="0">
                <a:ln>
                  <a:noFill/>
                </a:ln>
                <a:solidFill>
                  <a:srgbClr val="000000"/>
                </a:solidFill>
                <a:effectLst/>
                <a:uLnTx/>
                <a:uFillTx/>
                <a:latin typeface="Arial" charset="0"/>
                <a:ea typeface="MS Pゴシック" charset="0"/>
              </a:rPr>
              <a:t>less reverse </a:t>
            </a:r>
            <a:r>
              <a:rPr kumimoji="0" lang="en-GB" sz="2000" b="1" i="0" u="none" strike="noStrike" kern="1200" cap="none" spc="0" normalizeH="0" baseline="0" noProof="0" dirty="0" smtClean="0">
                <a:ln>
                  <a:noFill/>
                </a:ln>
                <a:solidFill>
                  <a:srgbClr val="000000"/>
                </a:solidFill>
                <a:effectLst/>
                <a:uLnTx/>
                <a:uFillTx/>
                <a:latin typeface="Arial" charset="0"/>
                <a:ea typeface="MS Pゴシック" charset="0"/>
              </a:rPr>
              <a:t>remodel</a:t>
            </a:r>
            <a:r>
              <a:rPr kumimoji="0" lang="hu-HU" sz="2000" b="1" i="0" u="none" strike="noStrike" kern="1200" cap="none" spc="0" normalizeH="0" baseline="0" noProof="0" dirty="0" smtClean="0">
                <a:ln>
                  <a:noFill/>
                </a:ln>
                <a:solidFill>
                  <a:srgbClr val="000000"/>
                </a:solidFill>
                <a:effectLst/>
                <a:uLnTx/>
                <a:uFillTx/>
                <a:latin typeface="Arial" charset="0"/>
                <a:ea typeface="MS Pゴシック" charset="0"/>
              </a:rPr>
              <a:t>l</a:t>
            </a:r>
            <a:r>
              <a:rPr kumimoji="0" lang="en-GB" sz="2000" b="1" i="0" u="none" strike="noStrike" kern="1200" cap="none" spc="0" normalizeH="0" baseline="0" noProof="0" dirty="0" err="1" smtClean="0">
                <a:ln>
                  <a:noFill/>
                </a:ln>
                <a:solidFill>
                  <a:srgbClr val="000000"/>
                </a:solidFill>
                <a:effectLst/>
                <a:uLnTx/>
                <a:uFillTx/>
                <a:latin typeface="Arial" charset="0"/>
                <a:ea typeface="MS Pゴシック" charset="0"/>
              </a:rPr>
              <a:t>ing</a:t>
            </a:r>
            <a:r>
              <a:rPr kumimoji="0" lang="en-GB" sz="2000" b="1" i="0" u="none" strike="noStrike" kern="1200" cap="none" spc="0" normalizeH="0" baseline="0" noProof="0" dirty="0" smtClean="0">
                <a:ln>
                  <a:noFill/>
                </a:ln>
                <a:solidFill>
                  <a:srgbClr val="000000"/>
                </a:solidFill>
                <a:effectLst/>
                <a:uLnTx/>
                <a:uFillTx/>
                <a:latin typeface="Arial" charset="0"/>
                <a:ea typeface="MS Pゴシック" charset="0"/>
              </a:rPr>
              <a:t> </a:t>
            </a:r>
            <a:r>
              <a:rPr kumimoji="0" lang="en-US" sz="2000" b="1" i="0" u="none" strike="noStrike" kern="1200" cap="none" spc="0" normalizeH="0" baseline="0" noProof="0" dirty="0">
                <a:ln>
                  <a:noFill/>
                </a:ln>
                <a:solidFill>
                  <a:srgbClr val="000000"/>
                </a:solidFill>
                <a:effectLst/>
                <a:uLnTx/>
                <a:uFillTx/>
                <a:latin typeface="Arial" charset="0"/>
                <a:ea typeface="MS Pゴシック" charset="0"/>
              </a:rPr>
              <a:t>was </a:t>
            </a:r>
            <a:r>
              <a:rPr kumimoji="0" lang="en-GB" sz="2000" b="1" i="0" u="none" strike="noStrike" kern="1200" cap="none" spc="0" normalizeH="0" baseline="0" noProof="0" dirty="0">
                <a:ln>
                  <a:noFill/>
                </a:ln>
                <a:solidFill>
                  <a:srgbClr val="000000"/>
                </a:solidFill>
                <a:effectLst/>
                <a:uLnTx/>
                <a:uFillTx/>
                <a:latin typeface="Arial" charset="0"/>
                <a:ea typeface="MS Pゴシック" charset="0"/>
              </a:rPr>
              <a:t>observed. </a:t>
            </a:r>
            <a:endParaRPr kumimoji="0" lang="en-US" sz="2000" b="1" i="0" u="none" strike="noStrike" kern="1200" cap="none" spc="0" normalizeH="0" baseline="0" noProof="0" dirty="0">
              <a:ln>
                <a:noFill/>
              </a:ln>
              <a:solidFill>
                <a:srgbClr val="000000"/>
              </a:solidFill>
              <a:effectLst/>
              <a:uLnTx/>
              <a:uFillTx/>
              <a:latin typeface="Arial" charset="0"/>
              <a:ea typeface="MS Pゴシック" charset="0"/>
            </a:endParaRPr>
          </a:p>
        </p:txBody>
      </p:sp>
    </p:spTree>
    <p:extLst>
      <p:ext uri="{BB962C8B-B14F-4D97-AF65-F5344CB8AC3E}">
        <p14:creationId xmlns:p14="http://schemas.microsoft.com/office/powerpoint/2010/main" val="182967107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385485" y="-61581"/>
            <a:ext cx="8850351" cy="1143000"/>
          </a:xfrm>
        </p:spPr>
        <p:txBody>
          <a:bodyPr>
            <a:noAutofit/>
          </a:bodyPr>
          <a:lstStyle/>
          <a:p>
            <a:pPr algn="l" eaLnBrk="1" fontAlgn="auto" hangingPunct="1">
              <a:spcAft>
                <a:spcPts val="0"/>
              </a:spcAft>
              <a:defRPr/>
            </a:pPr>
            <a:r>
              <a:rPr lang="hu-HU" sz="2300" b="1" dirty="0"/>
              <a:t>L</a:t>
            </a:r>
            <a:r>
              <a:rPr lang="en-US" sz="2300" b="1" dirty="0" err="1"/>
              <a:t>onger</a:t>
            </a:r>
            <a:r>
              <a:rPr lang="en-US" sz="2300" b="1" dirty="0"/>
              <a:t> </a:t>
            </a:r>
            <a:r>
              <a:rPr lang="hu-HU" sz="2300" b="1" dirty="0" smtClean="0"/>
              <a:t>Right </a:t>
            </a:r>
            <a:r>
              <a:rPr lang="hu-HU" sz="2300" b="1" dirty="0" err="1" smtClean="0"/>
              <a:t>to</a:t>
            </a:r>
            <a:r>
              <a:rPr lang="hu-HU" sz="2300" b="1" dirty="0" smtClean="0"/>
              <a:t> </a:t>
            </a:r>
            <a:r>
              <a:rPr lang="hu-HU" sz="2300" b="1" dirty="0" err="1" smtClean="0"/>
              <a:t>Left</a:t>
            </a:r>
            <a:r>
              <a:rPr lang="hu-HU" sz="2300" b="1" dirty="0" smtClean="0"/>
              <a:t> - </a:t>
            </a:r>
            <a:r>
              <a:rPr lang="hu-HU" sz="2300" b="1" dirty="0" err="1" smtClean="0"/>
              <a:t>interlead</a:t>
            </a:r>
            <a:r>
              <a:rPr lang="hu-HU" sz="2300" b="1" dirty="0" smtClean="0"/>
              <a:t> </a:t>
            </a:r>
            <a:r>
              <a:rPr lang="hu-HU" sz="2300" b="1" dirty="0" err="1" smtClean="0"/>
              <a:t>sensed</a:t>
            </a:r>
            <a:r>
              <a:rPr lang="hu-HU" sz="2300" b="1" dirty="0" smtClean="0"/>
              <a:t> </a:t>
            </a:r>
            <a:r>
              <a:rPr lang="hu-HU" sz="2300" b="1" dirty="0" err="1" smtClean="0"/>
              <a:t>electrical</a:t>
            </a:r>
            <a:r>
              <a:rPr lang="hu-HU" sz="2300" b="1" dirty="0" smtClean="0"/>
              <a:t> </a:t>
            </a:r>
            <a:r>
              <a:rPr lang="hu-HU" sz="2300" b="1" dirty="0" err="1" smtClean="0"/>
              <a:t>delay</a:t>
            </a:r>
            <a:r>
              <a:rPr lang="en-US" sz="2300" b="1" dirty="0" smtClean="0"/>
              <a:t> </a:t>
            </a:r>
            <a:r>
              <a:rPr lang="hu-HU" sz="2300" b="1" dirty="0"/>
              <a:t>is </a:t>
            </a:r>
            <a:r>
              <a:rPr lang="hu-HU" sz="2300" b="1" dirty="0" err="1"/>
              <a:t>associated</a:t>
            </a:r>
            <a:r>
              <a:rPr lang="hu-HU" sz="2300" b="1" dirty="0"/>
              <a:t> </a:t>
            </a:r>
            <a:r>
              <a:rPr lang="hu-HU" sz="2300" b="1" dirty="0" err="1"/>
              <a:t>with</a:t>
            </a:r>
            <a:r>
              <a:rPr lang="hu-HU" sz="2300" b="1" dirty="0"/>
              <a:t> </a:t>
            </a:r>
            <a:r>
              <a:rPr lang="en-US" sz="2300" b="1" dirty="0"/>
              <a:t>a </a:t>
            </a:r>
            <a:r>
              <a:rPr lang="hu-HU" sz="2300" b="1" dirty="0" err="1"/>
              <a:t>significant</a:t>
            </a:r>
            <a:r>
              <a:rPr lang="en-US" sz="2300" b="1" dirty="0" err="1"/>
              <a:t>ly</a:t>
            </a:r>
            <a:r>
              <a:rPr lang="en-US" sz="2300" b="1" dirty="0"/>
              <a:t> lower risk of all-cause</a:t>
            </a:r>
            <a:r>
              <a:rPr lang="hu-HU" sz="2300" b="1" dirty="0"/>
              <a:t> </a:t>
            </a:r>
            <a:r>
              <a:rPr lang="hu-HU" sz="2300" b="1" dirty="0" err="1"/>
              <a:t>mortality</a:t>
            </a:r>
            <a:endParaRPr lang="en-US" sz="2300" b="1" dirty="0"/>
          </a:p>
        </p:txBody>
      </p:sp>
      <p:sp>
        <p:nvSpPr>
          <p:cNvPr id="56324" name="Slide Number Placeholder 4"/>
          <p:cNvSpPr>
            <a:spLocks noGrp="1"/>
          </p:cNvSpPr>
          <p:nvPr>
            <p:ph type="sldNum" sz="quarter" idx="4294967295"/>
          </p:nvPr>
        </p:nvSpPr>
        <p:spPr bwMode="auto">
          <a:xfrm>
            <a:off x="7086600" y="6610350"/>
            <a:ext cx="2133600" cy="476250"/>
          </a:xfrm>
          <a:noFill/>
          <a:ln>
            <a:miter lim="800000"/>
            <a:headEnd/>
            <a:tailEnd/>
          </a:ln>
        </p:spPr>
        <p:txBody>
          <a:bodyPr wrap="square" lIns="91440" tIns="45720" rIns="91440" bIns="45720" numCol="1"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4F2DC72-F11C-48BD-B2A1-C32CB3F5D2CD}" type="slidenum">
              <a:rPr kumimoji="0" lang="en-US" sz="1400" b="1" i="0" u="none" strike="noStrike" kern="1200" cap="none" spc="0" normalizeH="0" baseline="0" noProof="0">
                <a:ln>
                  <a:noFill/>
                </a:ln>
                <a:solidFill>
                  <a:srgbClr val="000000"/>
                </a:solidFill>
                <a:effectLst/>
                <a:uLnTx/>
                <a:uFillTx/>
                <a:latin typeface="Arial" charset="0"/>
                <a:ea typeface="+mn-ea"/>
                <a:cs typeface="Arial"/>
              </a:rPr>
              <a:pPr marL="0" marR="0" lvl="0" indent="0" algn="r" defTabSz="914400" rtl="0" eaLnBrk="1" fontAlgn="base" latinLnBrk="0" hangingPunct="1">
                <a:lnSpc>
                  <a:spcPct val="100000"/>
                </a:lnSpc>
                <a:spcBef>
                  <a:spcPct val="0"/>
                </a:spcBef>
                <a:spcAft>
                  <a:spcPct val="0"/>
                </a:spcAft>
                <a:buClrTx/>
                <a:buSzTx/>
                <a:buFontTx/>
                <a:buNone/>
                <a:tabLst/>
                <a:defRPr/>
              </a:pPr>
              <a:t>53</a:t>
            </a:fld>
            <a:endParaRPr kumimoji="0" lang="en-US" sz="1400" b="1" i="0" u="none" strike="noStrike" kern="1200" cap="none" spc="0" normalizeH="0" baseline="0" noProof="0" dirty="0">
              <a:ln>
                <a:noFill/>
              </a:ln>
              <a:solidFill>
                <a:srgbClr val="000000"/>
              </a:solidFill>
              <a:effectLst/>
              <a:uLnTx/>
              <a:uFillTx/>
              <a:latin typeface="Arial" charset="0"/>
              <a:ea typeface="+mn-ea"/>
              <a:cs typeface="Arial"/>
            </a:endParaRPr>
          </a:p>
        </p:txBody>
      </p:sp>
      <p:grpSp>
        <p:nvGrpSpPr>
          <p:cNvPr id="7" name="Csoportba foglalás 6"/>
          <p:cNvGrpSpPr/>
          <p:nvPr/>
        </p:nvGrpSpPr>
        <p:grpSpPr>
          <a:xfrm>
            <a:off x="511142" y="972341"/>
            <a:ext cx="6552728" cy="4572000"/>
            <a:chOff x="1795694" y="1429541"/>
            <a:chExt cx="6477000" cy="4572000"/>
          </a:xfrm>
        </p:grpSpPr>
        <p:pic>
          <p:nvPicPr>
            <p:cNvPr id="56323" name="Picture 3"/>
            <p:cNvPicPr>
              <a:picLocks noChangeAspect="1" noChangeArrowheads="1"/>
            </p:cNvPicPr>
            <p:nvPr/>
          </p:nvPicPr>
          <p:blipFill rotWithShape="1">
            <a:blip r:embed="rId3" cstate="print"/>
            <a:srcRect r="16003" b="15425"/>
            <a:stretch/>
          </p:blipFill>
          <p:spPr bwMode="auto">
            <a:xfrm>
              <a:off x="1795694" y="1429541"/>
              <a:ext cx="6477000" cy="4572000"/>
            </a:xfrm>
            <a:prstGeom prst="rect">
              <a:avLst/>
            </a:prstGeom>
            <a:noFill/>
            <a:ln w="3175">
              <a:solidFill>
                <a:schemeClr val="tx1"/>
              </a:solidFill>
              <a:miter lim="800000"/>
              <a:headEnd/>
              <a:tailEnd/>
            </a:ln>
          </p:spPr>
        </p:pic>
        <p:sp>
          <p:nvSpPr>
            <p:cNvPr id="2" name="Szövegdoboz 1"/>
            <p:cNvSpPr txBox="1"/>
            <p:nvPr/>
          </p:nvSpPr>
          <p:spPr>
            <a:xfrm>
              <a:off x="4675149" y="3340081"/>
              <a:ext cx="1658744" cy="375552"/>
            </a:xfrm>
            <a:prstGeom prst="rect">
              <a:avLst/>
            </a:prstGeom>
            <a:solidFill>
              <a:schemeClr val="bg1"/>
            </a:solidFill>
          </p:spPr>
          <p:txBody>
            <a:bodyPr wrap="square" rtlCol="0">
              <a:spAutoFit/>
            </a:bodyPr>
            <a:lstStyle/>
            <a:p>
              <a:pPr marL="457200" marR="0" lvl="0" indent="-457200" algn="ctr" defTabSz="914400" rtl="0" eaLnBrk="1" fontAlgn="base" latinLnBrk="0" hangingPunct="1">
                <a:lnSpc>
                  <a:spcPct val="150000"/>
                </a:lnSpc>
                <a:spcBef>
                  <a:spcPts val="0"/>
                </a:spcBef>
                <a:spcAft>
                  <a:spcPts val="0"/>
                </a:spcAft>
                <a:buClrTx/>
                <a:buSzTx/>
                <a:buFontTx/>
                <a:buNone/>
                <a:tabLst/>
                <a:defRPr/>
              </a:pPr>
              <a:r>
                <a:rPr kumimoji="0" lang="en-US" sz="1400" b="1" i="0" u="none" strike="noStrike" kern="1200" cap="none" spc="0" normalizeH="0" baseline="0" noProof="0" dirty="0" smtClean="0">
                  <a:ln>
                    <a:noFill/>
                  </a:ln>
                  <a:solidFill>
                    <a:srgbClr val="000000"/>
                  </a:solidFill>
                  <a:effectLst/>
                  <a:uLnTx/>
                  <a:uFillTx/>
                  <a:latin typeface="Arial" charset="0"/>
                  <a:ea typeface="+mn-ea"/>
                  <a:cs typeface="Arial"/>
                </a:rPr>
                <a:t>IVD≤10</a:t>
              </a:r>
              <a:r>
                <a:rPr kumimoji="0" lang="hu-HU" sz="1400" b="1" i="0" u="none" strike="noStrike" kern="1200" cap="none" spc="0" normalizeH="0" baseline="0" noProof="0" dirty="0">
                  <a:ln>
                    <a:noFill/>
                  </a:ln>
                  <a:solidFill>
                    <a:srgbClr val="000000"/>
                  </a:solidFill>
                  <a:effectLst/>
                  <a:uLnTx/>
                  <a:uFillTx/>
                  <a:latin typeface="Arial" charset="0"/>
                  <a:ea typeface="+mn-ea"/>
                  <a:cs typeface="Arial"/>
                </a:rPr>
                <a:t>5</a:t>
              </a:r>
              <a:r>
                <a:rPr kumimoji="0" lang="en-US" sz="1400" b="1" i="0" u="none" strike="noStrike" kern="1200" cap="none" spc="0" normalizeH="0" baseline="0" noProof="0" dirty="0">
                  <a:ln>
                    <a:noFill/>
                  </a:ln>
                  <a:solidFill>
                    <a:srgbClr val="000000"/>
                  </a:solidFill>
                  <a:effectLst/>
                  <a:uLnTx/>
                  <a:uFillTx/>
                  <a:latin typeface="Arial" charset="0"/>
                  <a:ea typeface="+mn-ea"/>
                  <a:cs typeface="Arial"/>
                </a:rPr>
                <a:t>.5 </a:t>
              </a:r>
              <a:r>
                <a:rPr kumimoji="0" lang="en-US" sz="1400" b="1" i="0" u="none" strike="noStrike" kern="1200" cap="none" spc="0" normalizeH="0" baseline="0" noProof="0" dirty="0" err="1">
                  <a:ln>
                    <a:noFill/>
                  </a:ln>
                  <a:solidFill>
                    <a:srgbClr val="000000"/>
                  </a:solidFill>
                  <a:effectLst/>
                  <a:uLnTx/>
                  <a:uFillTx/>
                  <a:latin typeface="Arial" charset="0"/>
                  <a:ea typeface="+mn-ea"/>
                  <a:cs typeface="Arial"/>
                </a:rPr>
                <a:t>ms</a:t>
              </a:r>
              <a:endParaRPr kumimoji="0" lang="en-US" sz="1400" b="1" i="0" u="none" strike="noStrike" kern="1200" cap="none" spc="0" normalizeH="0" baseline="0" noProof="0" dirty="0">
                <a:ln>
                  <a:noFill/>
                </a:ln>
                <a:solidFill>
                  <a:srgbClr val="000000"/>
                </a:solidFill>
                <a:effectLst/>
                <a:uLnTx/>
                <a:uFillTx/>
                <a:latin typeface="Arial" charset="0"/>
                <a:ea typeface="Lucida Sans Unicode"/>
                <a:cs typeface="Times New Roman"/>
              </a:endParaRPr>
            </a:p>
          </p:txBody>
        </p:sp>
        <p:sp>
          <p:nvSpPr>
            <p:cNvPr id="6" name="Szövegdoboz 5"/>
            <p:cNvSpPr txBox="1"/>
            <p:nvPr/>
          </p:nvSpPr>
          <p:spPr>
            <a:xfrm>
              <a:off x="5701990" y="4503262"/>
              <a:ext cx="1658744" cy="375552"/>
            </a:xfrm>
            <a:prstGeom prst="rect">
              <a:avLst/>
            </a:prstGeom>
            <a:solidFill>
              <a:schemeClr val="bg1"/>
            </a:solidFill>
          </p:spPr>
          <p:txBody>
            <a:bodyPr wrap="square" rtlCol="0">
              <a:spAutoFit/>
            </a:bodyPr>
            <a:lstStyle/>
            <a:p>
              <a:pPr marL="457200" marR="0" lvl="0" indent="-457200" algn="ctr" defTabSz="914400" rtl="0" eaLnBrk="1" fontAlgn="base" latinLnBrk="0" hangingPunct="1">
                <a:lnSpc>
                  <a:spcPct val="150000"/>
                </a:lnSpc>
                <a:spcBef>
                  <a:spcPts val="0"/>
                </a:spcBef>
                <a:spcAft>
                  <a:spcPts val="0"/>
                </a:spcAft>
                <a:buClrTx/>
                <a:buSzTx/>
                <a:buFontTx/>
                <a:buNone/>
                <a:tabLst/>
                <a:defRPr/>
              </a:pPr>
              <a:r>
                <a:rPr kumimoji="0" lang="en-US" sz="1400" b="1" i="0" u="none" strike="noStrike" kern="1200" cap="none" spc="0" normalizeH="0" baseline="0" noProof="0" dirty="0" smtClean="0">
                  <a:ln>
                    <a:noFill/>
                  </a:ln>
                  <a:solidFill>
                    <a:srgbClr val="000000"/>
                  </a:solidFill>
                  <a:effectLst/>
                  <a:uLnTx/>
                  <a:uFillTx/>
                  <a:latin typeface="Arial" charset="0"/>
                  <a:ea typeface="+mn-ea"/>
                  <a:cs typeface="Arial"/>
                </a:rPr>
                <a:t>IVD</a:t>
              </a:r>
              <a:r>
                <a:rPr kumimoji="0" lang="hu-HU" sz="1400" b="1" i="0" u="none" strike="noStrike" kern="1200" cap="none" spc="0" normalizeH="0" baseline="0" noProof="0" dirty="0" smtClean="0">
                  <a:ln>
                    <a:noFill/>
                  </a:ln>
                  <a:solidFill>
                    <a:srgbClr val="000000"/>
                  </a:solidFill>
                  <a:effectLst/>
                  <a:uLnTx/>
                  <a:uFillTx/>
                  <a:latin typeface="Arial" charset="0"/>
                  <a:ea typeface="+mn-ea"/>
                  <a:cs typeface="Arial"/>
                </a:rPr>
                <a:t>&gt;</a:t>
              </a:r>
              <a:r>
                <a:rPr kumimoji="0" lang="en-US" sz="1400" b="1" i="0" u="none" strike="noStrike" kern="1200" cap="none" spc="0" normalizeH="0" baseline="0" noProof="0" dirty="0" smtClean="0">
                  <a:ln>
                    <a:noFill/>
                  </a:ln>
                  <a:solidFill>
                    <a:srgbClr val="000000"/>
                  </a:solidFill>
                  <a:effectLst/>
                  <a:uLnTx/>
                  <a:uFillTx/>
                  <a:latin typeface="Arial" charset="0"/>
                  <a:ea typeface="+mn-ea"/>
                  <a:cs typeface="Arial"/>
                </a:rPr>
                <a:t>10</a:t>
              </a:r>
              <a:r>
                <a:rPr kumimoji="0" lang="hu-HU" sz="1400" b="1" i="0" u="none" strike="noStrike" kern="1200" cap="none" spc="0" normalizeH="0" baseline="0" noProof="0" dirty="0">
                  <a:ln>
                    <a:noFill/>
                  </a:ln>
                  <a:solidFill>
                    <a:srgbClr val="000000"/>
                  </a:solidFill>
                  <a:effectLst/>
                  <a:uLnTx/>
                  <a:uFillTx/>
                  <a:latin typeface="Arial" charset="0"/>
                  <a:ea typeface="+mn-ea"/>
                  <a:cs typeface="Arial"/>
                </a:rPr>
                <a:t>5</a:t>
              </a:r>
              <a:r>
                <a:rPr kumimoji="0" lang="en-US" sz="1400" b="1" i="0" u="none" strike="noStrike" kern="1200" cap="none" spc="0" normalizeH="0" baseline="0" noProof="0" dirty="0">
                  <a:ln>
                    <a:noFill/>
                  </a:ln>
                  <a:solidFill>
                    <a:srgbClr val="000000"/>
                  </a:solidFill>
                  <a:effectLst/>
                  <a:uLnTx/>
                  <a:uFillTx/>
                  <a:latin typeface="Arial" charset="0"/>
                  <a:ea typeface="+mn-ea"/>
                  <a:cs typeface="Arial"/>
                </a:rPr>
                <a:t>.5 </a:t>
              </a:r>
              <a:r>
                <a:rPr kumimoji="0" lang="en-US" sz="1400" b="1" i="0" u="none" strike="noStrike" kern="1200" cap="none" spc="0" normalizeH="0" baseline="0" noProof="0" dirty="0" err="1">
                  <a:ln>
                    <a:noFill/>
                  </a:ln>
                  <a:solidFill>
                    <a:srgbClr val="000000"/>
                  </a:solidFill>
                  <a:effectLst/>
                  <a:uLnTx/>
                  <a:uFillTx/>
                  <a:latin typeface="Arial" charset="0"/>
                  <a:ea typeface="+mn-ea"/>
                  <a:cs typeface="Arial"/>
                </a:rPr>
                <a:t>ms</a:t>
              </a:r>
              <a:endParaRPr kumimoji="0" lang="en-US" sz="1400" b="1" i="0" u="none" strike="noStrike" kern="1200" cap="none" spc="0" normalizeH="0" baseline="0" noProof="0" dirty="0">
                <a:ln>
                  <a:noFill/>
                </a:ln>
                <a:solidFill>
                  <a:srgbClr val="000000"/>
                </a:solidFill>
                <a:effectLst/>
                <a:uLnTx/>
                <a:uFillTx/>
                <a:latin typeface="Arial" charset="0"/>
                <a:ea typeface="Lucida Sans Unicode"/>
                <a:cs typeface="Times New Roman"/>
              </a:endParaRPr>
            </a:p>
          </p:txBody>
        </p:sp>
        <p:sp>
          <p:nvSpPr>
            <p:cNvPr id="8" name="Szövegdoboz 7"/>
            <p:cNvSpPr txBox="1"/>
            <p:nvPr/>
          </p:nvSpPr>
          <p:spPr>
            <a:xfrm>
              <a:off x="2933700" y="1981200"/>
              <a:ext cx="1866900" cy="375552"/>
            </a:xfrm>
            <a:prstGeom prst="rect">
              <a:avLst/>
            </a:prstGeom>
            <a:solidFill>
              <a:schemeClr val="bg1"/>
            </a:solidFill>
          </p:spPr>
          <p:txBody>
            <a:bodyPr wrap="square" rtlCol="0">
              <a:spAutoFit/>
            </a:bodyPr>
            <a:lstStyle/>
            <a:p>
              <a:pPr marL="457200" marR="0" lvl="0" indent="-457200" algn="ctr" defTabSz="914400" rtl="0" eaLnBrk="1" fontAlgn="base" latinLnBrk="0" hangingPunct="1">
                <a:lnSpc>
                  <a:spcPct val="150000"/>
                </a:lnSpc>
                <a:spcBef>
                  <a:spcPts val="0"/>
                </a:spcBef>
                <a:spcAft>
                  <a:spcPts val="0"/>
                </a:spcAft>
                <a:buClrTx/>
                <a:buSzTx/>
                <a:buFontTx/>
                <a:buNone/>
                <a:tabLst/>
                <a:defRPr/>
              </a:pPr>
              <a:r>
                <a:rPr kumimoji="0" lang="hu-HU" sz="1400" b="1" i="0" u="none" strike="noStrike" kern="1200" cap="none" spc="0" normalizeH="0" baseline="0" noProof="0" dirty="0" err="1" smtClean="0">
                  <a:ln>
                    <a:noFill/>
                  </a:ln>
                  <a:solidFill>
                    <a:srgbClr val="000000"/>
                  </a:solidFill>
                  <a:effectLst/>
                  <a:uLnTx/>
                  <a:uFillTx/>
                  <a:latin typeface="Arial" charset="0"/>
                  <a:ea typeface="+mn-ea"/>
                  <a:cs typeface="Arial"/>
                </a:rPr>
                <a:t>Unadjusted</a:t>
              </a:r>
              <a:r>
                <a:rPr kumimoji="0" lang="hu-HU" sz="1400" b="1" i="0" u="none" strike="noStrike" kern="1200" cap="none" spc="0" normalizeH="0" baseline="0" noProof="0" dirty="0" smtClean="0">
                  <a:ln>
                    <a:noFill/>
                  </a:ln>
                  <a:solidFill>
                    <a:srgbClr val="000000"/>
                  </a:solidFill>
                  <a:effectLst/>
                  <a:uLnTx/>
                  <a:uFillTx/>
                  <a:latin typeface="Arial" charset="0"/>
                  <a:ea typeface="+mn-ea"/>
                  <a:cs typeface="Arial"/>
                </a:rPr>
                <a:t> P=0.01</a:t>
              </a:r>
              <a:r>
                <a:rPr kumimoji="0" lang="en-US" sz="1400" b="1" i="0" u="none" strike="noStrike" kern="1200" cap="none" spc="0" normalizeH="0" baseline="0" noProof="0" dirty="0" smtClean="0">
                  <a:ln>
                    <a:noFill/>
                  </a:ln>
                  <a:solidFill>
                    <a:srgbClr val="000000"/>
                  </a:solidFill>
                  <a:effectLst/>
                  <a:uLnTx/>
                  <a:uFillTx/>
                  <a:latin typeface="Arial" charset="0"/>
                  <a:ea typeface="+mn-ea"/>
                  <a:cs typeface="Arial"/>
                </a:rPr>
                <a:t> </a:t>
              </a:r>
              <a:endParaRPr kumimoji="0" lang="en-US" sz="1400" b="1" i="0" u="none" strike="noStrike" kern="1200" cap="none" spc="0" normalizeH="0" baseline="0" noProof="0" dirty="0">
                <a:ln>
                  <a:noFill/>
                </a:ln>
                <a:solidFill>
                  <a:srgbClr val="000000"/>
                </a:solidFill>
                <a:effectLst/>
                <a:uLnTx/>
                <a:uFillTx/>
                <a:latin typeface="Arial" charset="0"/>
                <a:ea typeface="Lucida Sans Unicode"/>
                <a:cs typeface="Times New Roman"/>
              </a:endParaRPr>
            </a:p>
          </p:txBody>
        </p:sp>
      </p:grpSp>
      <p:pic>
        <p:nvPicPr>
          <p:cNvPr id="3" name="Kép 2"/>
          <p:cNvPicPr>
            <a:picLocks noChangeAspect="1"/>
          </p:cNvPicPr>
          <p:nvPr/>
        </p:nvPicPr>
        <p:blipFill rotWithShape="1">
          <a:blip r:embed="rId4"/>
          <a:srcRect l="61714" r="13689"/>
          <a:stretch/>
        </p:blipFill>
        <p:spPr>
          <a:xfrm>
            <a:off x="7063870" y="881140"/>
            <a:ext cx="2080130" cy="4780107"/>
          </a:xfrm>
          <a:prstGeom prst="rect">
            <a:avLst/>
          </a:prstGeom>
        </p:spPr>
      </p:pic>
      <p:sp>
        <p:nvSpPr>
          <p:cNvPr id="4" name="Téglalap 3"/>
          <p:cNvSpPr/>
          <p:nvPr/>
        </p:nvSpPr>
        <p:spPr>
          <a:xfrm>
            <a:off x="539552" y="5635541"/>
            <a:ext cx="8824666" cy="507831"/>
          </a:xfrm>
          <a:prstGeom prst="rect">
            <a:avLst/>
          </a:prstGeom>
        </p:spPr>
        <p:txBody>
          <a:bodyPr wrap="square">
            <a:spAutoFit/>
          </a:bodyPr>
          <a:lstStyle/>
          <a:p>
            <a:pPr lvl="0">
              <a:lnSpc>
                <a:spcPct val="150000"/>
              </a:lnSpc>
              <a:defRPr/>
            </a:pPr>
            <a:r>
              <a:rPr lang="hu-HU" dirty="0">
                <a:solidFill>
                  <a:srgbClr val="000000"/>
                </a:solidFill>
              </a:rPr>
              <a:t>RL-IED is an </a:t>
            </a:r>
            <a:r>
              <a:rPr lang="hu-HU" dirty="0" err="1">
                <a:solidFill>
                  <a:srgbClr val="000000"/>
                </a:solidFill>
              </a:rPr>
              <a:t>independent</a:t>
            </a:r>
            <a:r>
              <a:rPr lang="hu-HU" dirty="0">
                <a:solidFill>
                  <a:srgbClr val="000000"/>
                </a:solidFill>
              </a:rPr>
              <a:t> </a:t>
            </a:r>
            <a:r>
              <a:rPr lang="hu-HU" dirty="0" err="1">
                <a:solidFill>
                  <a:srgbClr val="000000"/>
                </a:solidFill>
              </a:rPr>
              <a:t>predictor</a:t>
            </a:r>
            <a:r>
              <a:rPr lang="hu-HU" dirty="0">
                <a:solidFill>
                  <a:srgbClr val="000000"/>
                </a:solidFill>
              </a:rPr>
              <a:t> of </a:t>
            </a:r>
            <a:r>
              <a:rPr lang="hu-HU" dirty="0" err="1">
                <a:solidFill>
                  <a:srgbClr val="000000"/>
                </a:solidFill>
              </a:rPr>
              <a:t>all-cause</a:t>
            </a:r>
            <a:r>
              <a:rPr lang="hu-HU" dirty="0">
                <a:solidFill>
                  <a:srgbClr val="000000"/>
                </a:solidFill>
              </a:rPr>
              <a:t> </a:t>
            </a:r>
            <a:r>
              <a:rPr lang="hu-HU" dirty="0" err="1">
                <a:solidFill>
                  <a:srgbClr val="000000"/>
                </a:solidFill>
              </a:rPr>
              <a:t>mortality</a:t>
            </a:r>
            <a:r>
              <a:rPr lang="hu-HU" dirty="0">
                <a:solidFill>
                  <a:srgbClr val="000000"/>
                </a:solidFill>
              </a:rPr>
              <a:t> in CRT </a:t>
            </a:r>
            <a:r>
              <a:rPr lang="hu-HU" dirty="0" err="1">
                <a:solidFill>
                  <a:srgbClr val="000000"/>
                </a:solidFill>
              </a:rPr>
              <a:t>patients</a:t>
            </a:r>
            <a:endParaRPr lang="hu-HU" dirty="0">
              <a:solidFill>
                <a:srgbClr val="000000"/>
              </a:solidFill>
            </a:endParaRPr>
          </a:p>
        </p:txBody>
      </p:sp>
      <p:pic>
        <p:nvPicPr>
          <p:cNvPr id="11" name="Picture 5" descr="image 1"/>
          <p:cNvPicPr>
            <a:picLocks noChangeAspect="1" noChangeArrowheads="1"/>
          </p:cNvPicPr>
          <p:nvPr/>
        </p:nvPicPr>
        <p:blipFill>
          <a:blip r:embed="rId5">
            <a:lum bright="-6000"/>
            <a:extLst>
              <a:ext uri="{28A0092B-C50C-407E-A947-70E740481C1C}">
                <a14:useLocalDpi xmlns:a14="http://schemas.microsoft.com/office/drawing/2010/main" val="0"/>
              </a:ext>
            </a:extLst>
          </a:blip>
          <a:srcRect l="53809" r="8940" b="77618"/>
          <a:stretch>
            <a:fillRect/>
          </a:stretch>
        </p:blipFill>
        <p:spPr bwMode="auto">
          <a:xfrm>
            <a:off x="4393108" y="992858"/>
            <a:ext cx="2289762" cy="2055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4030109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8498" name="Title 1"/>
          <p:cNvSpPr>
            <a:spLocks noGrp="1"/>
          </p:cNvSpPr>
          <p:nvPr>
            <p:ph type="title" idx="4294967295"/>
          </p:nvPr>
        </p:nvSpPr>
        <p:spPr>
          <a:xfrm>
            <a:off x="522361" y="373390"/>
            <a:ext cx="8229600" cy="1143000"/>
          </a:xfrm>
        </p:spPr>
        <p:txBody>
          <a:bodyPr>
            <a:normAutofit fontScale="90000"/>
          </a:bodyPr>
          <a:lstStyle/>
          <a:p>
            <a:pPr algn="l"/>
            <a:r>
              <a:rPr lang="hu-HU" altLang="hu-HU" b="1" dirty="0"/>
              <a:t>ICD </a:t>
            </a:r>
            <a:r>
              <a:rPr lang="hu-HU" altLang="hu-HU" b="1" dirty="0" err="1"/>
              <a:t>or</a:t>
            </a:r>
            <a:r>
              <a:rPr lang="hu-HU" altLang="hu-HU" b="1" dirty="0"/>
              <a:t> CRT-P </a:t>
            </a:r>
            <a:r>
              <a:rPr lang="hu-HU" altLang="hu-HU" b="1" dirty="0" err="1"/>
              <a:t>or</a:t>
            </a:r>
            <a:r>
              <a:rPr lang="hu-HU" altLang="hu-HU" b="1" dirty="0"/>
              <a:t> CRT-D</a:t>
            </a:r>
            <a:r>
              <a:rPr lang="hu-HU" altLang="hu-HU" b="1" dirty="0" smtClean="0"/>
              <a:t>?</a:t>
            </a:r>
            <a:br>
              <a:rPr lang="hu-HU" altLang="hu-HU" b="1" dirty="0" smtClean="0"/>
            </a:br>
            <a:r>
              <a:rPr lang="hu-HU" altLang="hu-HU" b="1" dirty="0" smtClean="0"/>
              <a:t>in </a:t>
            </a:r>
            <a:r>
              <a:rPr lang="hu-HU" altLang="hu-HU" b="1" dirty="0" err="1" smtClean="0"/>
              <a:t>Heart</a:t>
            </a:r>
            <a:r>
              <a:rPr lang="hu-HU" altLang="hu-HU" b="1" dirty="0" smtClean="0"/>
              <a:t> </a:t>
            </a:r>
            <a:r>
              <a:rPr lang="hu-HU" altLang="hu-HU" b="1" dirty="0" err="1" smtClean="0"/>
              <a:t>Failure</a:t>
            </a:r>
            <a:r>
              <a:rPr lang="hu-HU" altLang="hu-HU" b="1" dirty="0"/>
              <a:t/>
            </a:r>
            <a:br>
              <a:rPr lang="hu-HU" altLang="hu-HU" b="1" dirty="0"/>
            </a:br>
            <a:endParaRPr lang="en-US" altLang="hu-HU" sz="3200" b="1" i="1" dirty="0"/>
          </a:p>
        </p:txBody>
      </p:sp>
      <p:pic>
        <p:nvPicPr>
          <p:cNvPr id="61849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1680531"/>
            <a:ext cx="7857661" cy="3511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8500" name="Rectangle 6"/>
          <p:cNvSpPr>
            <a:spLocks noChangeArrowheads="1"/>
          </p:cNvSpPr>
          <p:nvPr/>
        </p:nvSpPr>
        <p:spPr bwMode="auto">
          <a:xfrm>
            <a:off x="5970587" y="5820422"/>
            <a:ext cx="3173413"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r>
              <a:rPr lang="hu-HU" altLang="hu-HU" sz="1200" b="0" dirty="0" err="1" smtClean="0">
                <a:solidFill>
                  <a:schemeClr val="accent1"/>
                </a:solidFill>
              </a:rPr>
              <a:t>Br</a:t>
            </a:r>
            <a:r>
              <a:rPr lang="hu-HU" altLang="hu-HU" sz="1200" b="0" dirty="0" smtClean="0">
                <a:solidFill>
                  <a:schemeClr val="accent1"/>
                </a:solidFill>
              </a:rPr>
              <a:t> </a:t>
            </a:r>
            <a:r>
              <a:rPr lang="hu-HU" altLang="hu-HU" sz="1200" b="0" dirty="0" err="1" smtClean="0">
                <a:solidFill>
                  <a:schemeClr val="accent1"/>
                </a:solidFill>
              </a:rPr>
              <a:t>Med</a:t>
            </a:r>
            <a:r>
              <a:rPr lang="hu-HU" altLang="hu-HU" sz="1200" b="0" dirty="0" smtClean="0">
                <a:solidFill>
                  <a:schemeClr val="accent1"/>
                </a:solidFill>
              </a:rPr>
              <a:t> J </a:t>
            </a:r>
            <a:r>
              <a:rPr lang="en-US" altLang="hu-HU" sz="1200" b="0" dirty="0" smtClean="0">
                <a:solidFill>
                  <a:schemeClr val="accent1"/>
                </a:solidFill>
              </a:rPr>
              <a:t>doi:10.1136/bmj.39343.511389.BE</a:t>
            </a:r>
          </a:p>
        </p:txBody>
      </p:sp>
      <p:sp>
        <p:nvSpPr>
          <p:cNvPr id="2" name="Téglalap 1"/>
          <p:cNvSpPr/>
          <p:nvPr/>
        </p:nvSpPr>
        <p:spPr>
          <a:xfrm>
            <a:off x="2431307" y="5588409"/>
            <a:ext cx="3605602" cy="369332"/>
          </a:xfrm>
          <a:prstGeom prst="rect">
            <a:avLst/>
          </a:prstGeom>
        </p:spPr>
        <p:txBody>
          <a:bodyPr wrap="none">
            <a:spAutoFit/>
          </a:bodyPr>
          <a:lstStyle/>
          <a:p>
            <a:r>
              <a:rPr lang="hu-HU" altLang="hu-HU" i="1" dirty="0">
                <a:solidFill>
                  <a:schemeClr val="accent1"/>
                </a:solidFill>
              </a:rPr>
              <a:t>No </a:t>
            </a:r>
            <a:r>
              <a:rPr lang="hu-HU" altLang="hu-HU" i="1" dirty="0" err="1">
                <a:solidFill>
                  <a:schemeClr val="accent1"/>
                </a:solidFill>
              </a:rPr>
              <a:t>direct</a:t>
            </a:r>
            <a:r>
              <a:rPr lang="hu-HU" altLang="hu-HU" i="1" dirty="0">
                <a:solidFill>
                  <a:schemeClr val="accent1"/>
                </a:solidFill>
              </a:rPr>
              <a:t> </a:t>
            </a:r>
            <a:r>
              <a:rPr lang="hu-HU" altLang="hu-HU" i="1" dirty="0" err="1">
                <a:solidFill>
                  <a:schemeClr val="accent1"/>
                </a:solidFill>
              </a:rPr>
              <a:t>comparison</a:t>
            </a:r>
            <a:r>
              <a:rPr lang="hu-HU" altLang="hu-HU" i="1" dirty="0">
                <a:solidFill>
                  <a:schemeClr val="accent1"/>
                </a:solidFill>
              </a:rPr>
              <a:t> (</a:t>
            </a:r>
            <a:r>
              <a:rPr lang="hu-HU" altLang="hu-HU" i="1" dirty="0" err="1">
                <a:solidFill>
                  <a:schemeClr val="accent1"/>
                </a:solidFill>
              </a:rPr>
              <a:t>metaanalysis</a:t>
            </a:r>
            <a:r>
              <a:rPr lang="hu-HU" altLang="hu-HU" i="1" dirty="0">
                <a:solidFill>
                  <a:schemeClr val="accent1"/>
                </a:solidFill>
              </a:rPr>
              <a:t>)</a:t>
            </a:r>
            <a:endParaRPr lang="en-US" altLang="hu-HU" i="1" dirty="0">
              <a:solidFill>
                <a:schemeClr val="accent1"/>
              </a:solidFill>
            </a:endParaRPr>
          </a:p>
        </p:txBody>
      </p:sp>
    </p:spTree>
    <p:extLst>
      <p:ext uri="{BB962C8B-B14F-4D97-AF65-F5344CB8AC3E}">
        <p14:creationId xmlns:p14="http://schemas.microsoft.com/office/powerpoint/2010/main" val="166786141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46856" y="-65518"/>
            <a:ext cx="8229600" cy="1143000"/>
          </a:xfrm>
        </p:spPr>
        <p:txBody>
          <a:bodyPr/>
          <a:lstStyle/>
          <a:p>
            <a:r>
              <a:rPr lang="hu-HU" sz="3600" b="1" dirty="0" smtClean="0"/>
              <a:t>CRT-P </a:t>
            </a:r>
            <a:r>
              <a:rPr lang="hu-HU" sz="3600" b="1" dirty="0" err="1" smtClean="0"/>
              <a:t>or</a:t>
            </a:r>
            <a:r>
              <a:rPr lang="hu-HU" sz="3600" b="1" dirty="0" smtClean="0"/>
              <a:t> CRT-D</a:t>
            </a:r>
            <a:endParaRPr lang="hu-HU" sz="3600" dirty="0"/>
          </a:p>
        </p:txBody>
      </p:sp>
      <p:sp>
        <p:nvSpPr>
          <p:cNvPr id="12" name="Dia számának helye 4"/>
          <p:cNvSpPr>
            <a:spLocks noGrp="1"/>
          </p:cNvSpPr>
          <p:nvPr>
            <p:ph type="sldNum" sz="quarter" idx="4294967295"/>
          </p:nvPr>
        </p:nvSpPr>
        <p:spPr>
          <a:xfrm>
            <a:off x="8676456" y="6390385"/>
            <a:ext cx="398904" cy="350983"/>
          </a:xfrm>
        </p:spPr>
        <p:txBody>
          <a:bodyPr/>
          <a:lstStyle/>
          <a:p>
            <a:fld id="{56F70253-FBA5-4CF4-AB44-F204D614F02A}" type="slidenum">
              <a:rPr lang="hu-HU" b="1" smtClean="0">
                <a:solidFill>
                  <a:schemeClr val="accent3"/>
                </a:solidFill>
              </a:rPr>
              <a:pPr/>
              <a:t>55</a:t>
            </a:fld>
            <a:endParaRPr lang="hu-HU" b="1" dirty="0">
              <a:solidFill>
                <a:schemeClr val="accent3"/>
              </a:solidFill>
            </a:endParaRPr>
          </a:p>
        </p:txBody>
      </p:sp>
      <p:pic>
        <p:nvPicPr>
          <p:cNvPr id="6" name="Tartalom helye 5"/>
          <p:cNvPicPr>
            <a:picLocks noGrp="1" noChangeAspect="1"/>
          </p:cNvPicPr>
          <p:nvPr>
            <p:ph sz="half" idx="1"/>
          </p:nvPr>
        </p:nvPicPr>
        <p:blipFill rotWithShape="1">
          <a:blip r:embed="rId2" r:link="rId3">
            <a:extLst>
              <a:ext uri="{28A0092B-C50C-407E-A947-70E740481C1C}">
                <a14:useLocalDpi xmlns:a14="http://schemas.microsoft.com/office/drawing/2010/main" val="0"/>
              </a:ext>
            </a:extLst>
          </a:blip>
          <a:srcRect t="12221"/>
          <a:stretch/>
        </p:blipFill>
        <p:spPr>
          <a:xfrm>
            <a:off x="446856" y="700329"/>
            <a:ext cx="6256576" cy="3895608"/>
          </a:xfrm>
        </p:spPr>
      </p:pic>
      <p:sp>
        <p:nvSpPr>
          <p:cNvPr id="16" name="Szövegdoboz 15"/>
          <p:cNvSpPr txBox="1"/>
          <p:nvPr/>
        </p:nvSpPr>
        <p:spPr>
          <a:xfrm>
            <a:off x="73460" y="5806288"/>
            <a:ext cx="8918140" cy="307777"/>
          </a:xfrm>
          <a:prstGeom prst="rect">
            <a:avLst/>
          </a:prstGeom>
          <a:noFill/>
        </p:spPr>
        <p:txBody>
          <a:bodyPr wrap="square" rtlCol="0">
            <a:spAutoFit/>
          </a:bodyPr>
          <a:lstStyle/>
          <a:p>
            <a:pPr algn="ctr"/>
            <a:r>
              <a:rPr lang="hu-HU" sz="1400" b="1" dirty="0" err="1" smtClean="0"/>
              <a:t>Countries</a:t>
            </a:r>
            <a:r>
              <a:rPr lang="hu-HU" sz="1400" b="1" dirty="0" smtClean="0"/>
              <a:t> </a:t>
            </a:r>
            <a:r>
              <a:rPr lang="hu-HU" sz="1400" b="1" dirty="0" err="1" smtClean="0"/>
              <a:t>with</a:t>
            </a:r>
            <a:r>
              <a:rPr lang="hu-HU" sz="1400" b="1" dirty="0" smtClean="0"/>
              <a:t> </a:t>
            </a:r>
            <a:r>
              <a:rPr lang="hu-HU" sz="1400" b="1" dirty="0" err="1" smtClean="0"/>
              <a:t>middle</a:t>
            </a:r>
            <a:r>
              <a:rPr lang="hu-HU" sz="1400" b="1" dirty="0" smtClean="0"/>
              <a:t> </a:t>
            </a:r>
            <a:r>
              <a:rPr lang="hu-HU" sz="1400" b="1" dirty="0" err="1" smtClean="0"/>
              <a:t>income</a:t>
            </a:r>
            <a:r>
              <a:rPr lang="hu-HU" sz="1400" b="1" dirty="0" smtClean="0"/>
              <a:t> </a:t>
            </a:r>
            <a:r>
              <a:rPr lang="hu-HU" sz="1400" b="1" dirty="0" err="1" smtClean="0"/>
              <a:t>can</a:t>
            </a:r>
            <a:r>
              <a:rPr lang="hu-HU" sz="1400" b="1" dirty="0" smtClean="0"/>
              <a:t> </a:t>
            </a:r>
            <a:r>
              <a:rPr lang="hu-HU" sz="1400" b="1" dirty="0" err="1" smtClean="0"/>
              <a:t>utilise</a:t>
            </a:r>
            <a:r>
              <a:rPr lang="hu-HU" sz="1400" b="1" dirty="0" smtClean="0"/>
              <a:t> CRT-P, CRT-D is </a:t>
            </a:r>
            <a:r>
              <a:rPr lang="hu-HU" sz="1400" b="1" dirty="0" err="1" smtClean="0"/>
              <a:t>widespread</a:t>
            </a:r>
            <a:r>
              <a:rPr lang="hu-HU" sz="1400" b="1" dirty="0" smtClean="0"/>
              <a:t> </a:t>
            </a:r>
            <a:r>
              <a:rPr lang="hu-HU" sz="1400" b="1" dirty="0" err="1" smtClean="0"/>
              <a:t>mostly</a:t>
            </a:r>
            <a:r>
              <a:rPr lang="hu-HU" sz="1400" b="1" dirty="0" smtClean="0"/>
              <a:t> </a:t>
            </a:r>
            <a:r>
              <a:rPr lang="hu-HU" sz="1400" b="1" dirty="0" err="1" smtClean="0"/>
              <a:t>in</a:t>
            </a:r>
            <a:r>
              <a:rPr lang="hu-HU" sz="1400" b="1" dirty="0" smtClean="0"/>
              <a:t> </a:t>
            </a:r>
            <a:r>
              <a:rPr lang="hu-HU" sz="1400" b="1" dirty="0" err="1" smtClean="0"/>
              <a:t>high-income</a:t>
            </a:r>
            <a:r>
              <a:rPr lang="hu-HU" sz="1400" b="1" dirty="0" smtClean="0"/>
              <a:t> </a:t>
            </a:r>
            <a:r>
              <a:rPr lang="hu-HU" sz="1400" b="1" dirty="0" err="1" smtClean="0"/>
              <a:t>countries</a:t>
            </a:r>
            <a:endParaRPr lang="hu-HU" sz="1400" b="1" dirty="0"/>
          </a:p>
        </p:txBody>
      </p:sp>
      <p:sp>
        <p:nvSpPr>
          <p:cNvPr id="17" name="Szövegdoboz 16"/>
          <p:cNvSpPr txBox="1"/>
          <p:nvPr/>
        </p:nvSpPr>
        <p:spPr>
          <a:xfrm>
            <a:off x="4932040" y="6351711"/>
            <a:ext cx="3744416" cy="461665"/>
          </a:xfrm>
          <a:prstGeom prst="rect">
            <a:avLst/>
          </a:prstGeom>
          <a:noFill/>
        </p:spPr>
        <p:txBody>
          <a:bodyPr wrap="square" rtlCol="0">
            <a:spAutoFit/>
          </a:bodyPr>
          <a:lstStyle/>
          <a:p>
            <a:r>
              <a:rPr lang="fi-FI" sz="1200" b="1" dirty="0" smtClean="0">
                <a:solidFill>
                  <a:schemeClr val="bg1"/>
                </a:solidFill>
              </a:rPr>
              <a:t>Raatikainen, Arnar</a:t>
            </a:r>
            <a:r>
              <a:rPr lang="hu-HU" sz="1200" b="1" dirty="0" smtClean="0">
                <a:solidFill>
                  <a:schemeClr val="bg1"/>
                </a:solidFill>
              </a:rPr>
              <a:t>, </a:t>
            </a:r>
            <a:r>
              <a:rPr lang="hu-HU" sz="1200" b="1" dirty="0" err="1" smtClean="0">
                <a:solidFill>
                  <a:schemeClr val="bg1"/>
                </a:solidFill>
              </a:rPr>
              <a:t>Merkely</a:t>
            </a:r>
            <a:r>
              <a:rPr lang="hu-HU" sz="1200" b="1" dirty="0" smtClean="0">
                <a:solidFill>
                  <a:schemeClr val="bg1"/>
                </a:solidFill>
              </a:rPr>
              <a:t>, Nielsen, </a:t>
            </a:r>
            <a:r>
              <a:rPr lang="hu-HU" sz="1200" b="1" dirty="0" err="1" smtClean="0">
                <a:solidFill>
                  <a:schemeClr val="bg1"/>
                </a:solidFill>
              </a:rPr>
              <a:t>Hindricks</a:t>
            </a:r>
            <a:r>
              <a:rPr lang="hu-HU" sz="1200" b="1" dirty="0" smtClean="0">
                <a:solidFill>
                  <a:schemeClr val="bg1"/>
                </a:solidFill>
              </a:rPr>
              <a:t>, </a:t>
            </a:r>
            <a:r>
              <a:rPr lang="hu-HU" sz="1200" b="1" dirty="0" err="1" smtClean="0">
                <a:solidFill>
                  <a:schemeClr val="bg1"/>
                </a:solidFill>
              </a:rPr>
              <a:t>Heidbuchel</a:t>
            </a:r>
            <a:r>
              <a:rPr lang="hu-HU" sz="1200" b="1" dirty="0" smtClean="0">
                <a:solidFill>
                  <a:schemeClr val="bg1"/>
                </a:solidFill>
              </a:rPr>
              <a:t>, </a:t>
            </a:r>
            <a:r>
              <a:rPr lang="hu-HU" sz="1200" b="1" dirty="0" err="1" smtClean="0">
                <a:solidFill>
                  <a:schemeClr val="bg1"/>
                </a:solidFill>
              </a:rPr>
              <a:t>Camm</a:t>
            </a:r>
            <a:r>
              <a:rPr lang="hu-HU" sz="1200" b="1" dirty="0">
                <a:solidFill>
                  <a:schemeClr val="bg1"/>
                </a:solidFill>
              </a:rPr>
              <a:t>.</a:t>
            </a:r>
            <a:r>
              <a:rPr lang="fi-FI" sz="1200" b="1" dirty="0" smtClean="0">
                <a:solidFill>
                  <a:schemeClr val="bg1"/>
                </a:solidFill>
              </a:rPr>
              <a:t> </a:t>
            </a:r>
            <a:r>
              <a:rPr lang="hu-HU" sz="1200" b="1" dirty="0" err="1" smtClean="0">
                <a:solidFill>
                  <a:schemeClr val="bg1"/>
                </a:solidFill>
              </a:rPr>
              <a:t>Europace</a:t>
            </a:r>
            <a:r>
              <a:rPr lang="hu-HU" sz="1200" b="1" dirty="0" smtClean="0">
                <a:solidFill>
                  <a:schemeClr val="bg1"/>
                </a:solidFill>
              </a:rPr>
              <a:t>, </a:t>
            </a:r>
            <a:r>
              <a:rPr lang="fi-FI" sz="1200" b="1" dirty="0" smtClean="0">
                <a:solidFill>
                  <a:schemeClr val="bg1"/>
                </a:solidFill>
              </a:rPr>
              <a:t>201</a:t>
            </a:r>
            <a:r>
              <a:rPr lang="hu-HU" sz="1200" b="1" dirty="0" smtClean="0">
                <a:solidFill>
                  <a:schemeClr val="bg1"/>
                </a:solidFill>
              </a:rPr>
              <a:t>7</a:t>
            </a:r>
            <a:endParaRPr lang="hu-HU" sz="1200" b="1" dirty="0">
              <a:solidFill>
                <a:schemeClr val="bg1"/>
              </a:solidFill>
            </a:endParaRPr>
          </a:p>
        </p:txBody>
      </p:sp>
      <p:sp>
        <p:nvSpPr>
          <p:cNvPr id="7" name="Szövegdoboz 6"/>
          <p:cNvSpPr txBox="1"/>
          <p:nvPr/>
        </p:nvSpPr>
        <p:spPr>
          <a:xfrm>
            <a:off x="490902" y="3696889"/>
            <a:ext cx="4239067" cy="369332"/>
          </a:xfrm>
          <a:prstGeom prst="rect">
            <a:avLst/>
          </a:prstGeom>
          <a:noFill/>
        </p:spPr>
        <p:txBody>
          <a:bodyPr wrap="square" rtlCol="0">
            <a:spAutoFit/>
          </a:bodyPr>
          <a:lstStyle/>
          <a:p>
            <a:pPr algn="ctr"/>
            <a:r>
              <a:rPr lang="hu-HU" b="1" dirty="0" smtClean="0">
                <a:solidFill>
                  <a:srgbClr val="336699"/>
                </a:solidFill>
              </a:rPr>
              <a:t>CRT-P</a:t>
            </a:r>
            <a:endParaRPr lang="hu-HU" b="1" dirty="0">
              <a:solidFill>
                <a:srgbClr val="336699"/>
              </a:solidFill>
            </a:endParaRPr>
          </a:p>
        </p:txBody>
      </p:sp>
      <p:pic>
        <p:nvPicPr>
          <p:cNvPr id="13" name="Tartalom helye 12"/>
          <p:cNvPicPr>
            <a:picLocks noGrp="1" noChangeAspect="1"/>
          </p:cNvPicPr>
          <p:nvPr>
            <p:ph sz="half" idx="2"/>
          </p:nvPr>
        </p:nvPicPr>
        <p:blipFill rotWithShape="1">
          <a:blip r:embed="rId4" r:link="rId5">
            <a:extLst>
              <a:ext uri="{28A0092B-C50C-407E-A947-70E740481C1C}">
                <a14:useLocalDpi xmlns:a14="http://schemas.microsoft.com/office/drawing/2010/main" val="0"/>
              </a:ext>
            </a:extLst>
          </a:blip>
          <a:srcRect l="3323" t="11665"/>
          <a:stretch/>
        </p:blipFill>
        <p:spPr>
          <a:xfrm>
            <a:off x="3718925" y="2348880"/>
            <a:ext cx="5107873" cy="3262512"/>
          </a:xfrm>
        </p:spPr>
      </p:pic>
      <p:sp>
        <p:nvSpPr>
          <p:cNvPr id="11" name="Szövegdoboz 10"/>
          <p:cNvSpPr txBox="1"/>
          <p:nvPr/>
        </p:nvSpPr>
        <p:spPr>
          <a:xfrm>
            <a:off x="5364088" y="4243636"/>
            <a:ext cx="3515097" cy="369332"/>
          </a:xfrm>
          <a:prstGeom prst="rect">
            <a:avLst/>
          </a:prstGeom>
          <a:noFill/>
        </p:spPr>
        <p:txBody>
          <a:bodyPr wrap="square" rtlCol="0">
            <a:spAutoFit/>
          </a:bodyPr>
          <a:lstStyle/>
          <a:p>
            <a:pPr algn="ctr"/>
            <a:r>
              <a:rPr lang="hu-HU" b="1" dirty="0" smtClean="0">
                <a:solidFill>
                  <a:srgbClr val="336699"/>
                </a:solidFill>
              </a:rPr>
              <a:t>CRT-D</a:t>
            </a:r>
            <a:endParaRPr lang="hu-HU" b="1" dirty="0">
              <a:solidFill>
                <a:srgbClr val="336699"/>
              </a:solidFill>
            </a:endParaRPr>
          </a:p>
        </p:txBody>
      </p:sp>
      <p:sp>
        <p:nvSpPr>
          <p:cNvPr id="3" name="Téglalap 2"/>
          <p:cNvSpPr/>
          <p:nvPr/>
        </p:nvSpPr>
        <p:spPr>
          <a:xfrm>
            <a:off x="765008" y="843501"/>
            <a:ext cx="6095020" cy="107392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14" name="Téglalap 13"/>
          <p:cNvSpPr/>
          <p:nvPr/>
        </p:nvSpPr>
        <p:spPr>
          <a:xfrm>
            <a:off x="3851920" y="2348878"/>
            <a:ext cx="5269108" cy="10081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Tree>
    <p:extLst>
      <p:ext uri="{BB962C8B-B14F-4D97-AF65-F5344CB8AC3E}">
        <p14:creationId xmlns:p14="http://schemas.microsoft.com/office/powerpoint/2010/main" val="184300685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creen Shot 2015-04-05 at 13.43.0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2079412"/>
            <a:ext cx="4394789" cy="3345160"/>
          </a:xfrm>
          <a:prstGeom prst="rect">
            <a:avLst/>
          </a:prstGeom>
        </p:spPr>
      </p:pic>
      <p:pic>
        <p:nvPicPr>
          <p:cNvPr id="6" name="Picture 5" descr="Screen Shot 2015-04-05 at 13.42.5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27415" y="2048272"/>
            <a:ext cx="4732391" cy="3435732"/>
          </a:xfrm>
          <a:prstGeom prst="rect">
            <a:avLst/>
          </a:prstGeom>
        </p:spPr>
      </p:pic>
      <p:sp>
        <p:nvSpPr>
          <p:cNvPr id="7" name="TextBox 6"/>
          <p:cNvSpPr txBox="1"/>
          <p:nvPr/>
        </p:nvSpPr>
        <p:spPr>
          <a:xfrm>
            <a:off x="5220072" y="5424572"/>
            <a:ext cx="3528392" cy="553998"/>
          </a:xfrm>
          <a:prstGeom prst="rect">
            <a:avLst/>
          </a:prstGeom>
          <a:noFill/>
        </p:spPr>
        <p:txBody>
          <a:bodyPr wrap="square" rtlCol="0">
            <a:spAutoFit/>
          </a:bodyPr>
          <a:lstStyle/>
          <a:p>
            <a:r>
              <a:rPr lang="en-US" sz="1400" b="1" dirty="0" smtClean="0"/>
              <a:t>HR: 0.70; 95%CI: 0.50 </a:t>
            </a:r>
            <a:r>
              <a:rPr lang="en-US" sz="1400" b="1" dirty="0"/>
              <a:t>- </a:t>
            </a:r>
            <a:r>
              <a:rPr lang="en-US" sz="1400" b="1" dirty="0" smtClean="0"/>
              <a:t>0.97; p=0.032</a:t>
            </a:r>
            <a:endParaRPr lang="en-US" sz="1400" b="1" dirty="0"/>
          </a:p>
          <a:p>
            <a:endParaRPr lang="en-US" sz="1600" dirty="0"/>
          </a:p>
        </p:txBody>
      </p:sp>
      <p:sp>
        <p:nvSpPr>
          <p:cNvPr id="8" name="TextBox 7"/>
          <p:cNvSpPr txBox="1"/>
          <p:nvPr/>
        </p:nvSpPr>
        <p:spPr>
          <a:xfrm>
            <a:off x="1043608" y="5424572"/>
            <a:ext cx="3528392" cy="523220"/>
          </a:xfrm>
          <a:prstGeom prst="rect">
            <a:avLst/>
          </a:prstGeom>
          <a:noFill/>
        </p:spPr>
        <p:txBody>
          <a:bodyPr wrap="square" rtlCol="0">
            <a:spAutoFit/>
          </a:bodyPr>
          <a:lstStyle/>
          <a:p>
            <a:r>
              <a:rPr lang="en-US" sz="1400" b="1" dirty="0" smtClean="0"/>
              <a:t>HR: 0.98;</a:t>
            </a:r>
            <a:r>
              <a:rPr lang="en-US" sz="1400" b="1" dirty="0"/>
              <a:t> </a:t>
            </a:r>
            <a:r>
              <a:rPr lang="en-US" sz="1400" b="1" dirty="0" smtClean="0"/>
              <a:t>95%CI 0.73 </a:t>
            </a:r>
            <a:r>
              <a:rPr lang="en-US" sz="1400" b="1" dirty="0"/>
              <a:t>- </a:t>
            </a:r>
            <a:r>
              <a:rPr lang="en-US" sz="1400" b="1" dirty="0" smtClean="0"/>
              <a:t>1.32; p=0.894</a:t>
            </a:r>
            <a:endParaRPr lang="en-US" sz="1400" b="1" dirty="0"/>
          </a:p>
          <a:p>
            <a:endParaRPr lang="en-US" sz="1400" dirty="0"/>
          </a:p>
        </p:txBody>
      </p:sp>
      <p:sp>
        <p:nvSpPr>
          <p:cNvPr id="11" name="Title 1"/>
          <p:cNvSpPr>
            <a:spLocks noGrp="1"/>
          </p:cNvSpPr>
          <p:nvPr>
            <p:ph type="title"/>
          </p:nvPr>
        </p:nvSpPr>
        <p:spPr>
          <a:xfrm>
            <a:off x="323528" y="188640"/>
            <a:ext cx="8712968" cy="1117612"/>
          </a:xfrm>
        </p:spPr>
        <p:txBody>
          <a:bodyPr>
            <a:normAutofit fontScale="90000"/>
          </a:bodyPr>
          <a:lstStyle/>
          <a:p>
            <a:r>
              <a:rPr lang="hu-HU" altLang="de-DE" sz="3400" b="1" dirty="0" smtClean="0"/>
              <a:t>CRT-P </a:t>
            </a:r>
            <a:r>
              <a:rPr lang="hu-HU" altLang="de-DE" sz="3400" b="1" dirty="0" err="1" smtClean="0"/>
              <a:t>vs</a:t>
            </a:r>
            <a:r>
              <a:rPr lang="hu-HU" altLang="de-DE" sz="3400" b="1" dirty="0" smtClean="0"/>
              <a:t> CRT-D</a:t>
            </a:r>
            <a:br>
              <a:rPr lang="hu-HU" altLang="de-DE" sz="3400" b="1" dirty="0" smtClean="0"/>
            </a:br>
            <a:r>
              <a:rPr lang="hu-HU" altLang="de-DE" sz="2500" b="1" dirty="0" smtClean="0"/>
              <a:t>CRT-D </a:t>
            </a:r>
            <a:r>
              <a:rPr lang="hu-HU" altLang="de-DE" sz="2500" b="1" dirty="0"/>
              <a:t>is </a:t>
            </a:r>
            <a:r>
              <a:rPr lang="hu-HU" altLang="de-DE" sz="2500" b="1" dirty="0" err="1"/>
              <a:t>superior</a:t>
            </a:r>
            <a:r>
              <a:rPr lang="hu-HU" altLang="de-DE" sz="2500" b="1" dirty="0"/>
              <a:t> in </a:t>
            </a:r>
            <a:r>
              <a:rPr lang="hu-HU" altLang="de-DE" sz="2500" b="1" dirty="0" err="1"/>
              <a:t>patients</a:t>
            </a:r>
            <a:r>
              <a:rPr lang="hu-HU" altLang="de-DE" sz="2500" b="1" dirty="0"/>
              <a:t> </a:t>
            </a:r>
            <a:r>
              <a:rPr lang="hu-HU" altLang="de-DE" sz="2500" b="1" dirty="0" err="1"/>
              <a:t>with</a:t>
            </a:r>
            <a:r>
              <a:rPr lang="hu-HU" altLang="de-DE" sz="2500" b="1" dirty="0"/>
              <a:t> </a:t>
            </a:r>
            <a:r>
              <a:rPr lang="hu-HU" altLang="de-DE" sz="2500" b="1" dirty="0" err="1"/>
              <a:t>ischaemic</a:t>
            </a:r>
            <a:r>
              <a:rPr lang="hu-HU" altLang="de-DE" sz="2500" b="1" dirty="0"/>
              <a:t> </a:t>
            </a:r>
            <a:r>
              <a:rPr lang="hu-HU" altLang="de-DE" sz="2500" b="1" dirty="0" err="1"/>
              <a:t>etiology</a:t>
            </a:r>
            <a:r>
              <a:rPr lang="hu-HU" altLang="de-DE" sz="2500" b="1" dirty="0"/>
              <a:t> </a:t>
            </a:r>
            <a:r>
              <a:rPr lang="hu-HU" altLang="de-DE" sz="2500" b="1" dirty="0" err="1"/>
              <a:t>compared</a:t>
            </a:r>
            <a:r>
              <a:rPr lang="hu-HU" altLang="de-DE" sz="2500" b="1" dirty="0"/>
              <a:t> </a:t>
            </a:r>
            <a:r>
              <a:rPr lang="hu-HU" altLang="de-DE" sz="2500" b="1" dirty="0" err="1"/>
              <a:t>to</a:t>
            </a:r>
            <a:r>
              <a:rPr lang="hu-HU" altLang="de-DE" sz="2500" b="1" dirty="0"/>
              <a:t> CRT-P </a:t>
            </a:r>
            <a:r>
              <a:rPr lang="hu-HU" altLang="de-DE" sz="2500" b="1" dirty="0" err="1"/>
              <a:t>regarding</a:t>
            </a:r>
            <a:r>
              <a:rPr lang="hu-HU" altLang="de-DE" sz="2500" b="1" dirty="0"/>
              <a:t> </a:t>
            </a:r>
            <a:r>
              <a:rPr lang="hu-HU" altLang="de-DE" sz="2500" b="1" dirty="0" err="1"/>
              <a:t>all-cause</a:t>
            </a:r>
            <a:r>
              <a:rPr lang="hu-HU" altLang="de-DE" sz="2500" b="1" dirty="0"/>
              <a:t> </a:t>
            </a:r>
            <a:r>
              <a:rPr lang="hu-HU" altLang="de-DE" sz="2500" b="1" dirty="0" err="1" smtClean="0"/>
              <a:t>mortality</a:t>
            </a:r>
            <a:r>
              <a:rPr lang="en-US" sz="2500" b="1" dirty="0" smtClean="0"/>
              <a:t>, </a:t>
            </a:r>
            <a:r>
              <a:rPr lang="en-US" sz="2500" b="1" dirty="0"/>
              <a:t>but no </a:t>
            </a:r>
            <a:r>
              <a:rPr lang="hu-HU" sz="2500" b="1" dirty="0" err="1" smtClean="0"/>
              <a:t>difference</a:t>
            </a:r>
            <a:r>
              <a:rPr lang="en-US" sz="2500" b="1" dirty="0" smtClean="0"/>
              <a:t> in </a:t>
            </a:r>
            <a:r>
              <a:rPr lang="hu-HU" sz="2500" b="1" dirty="0" smtClean="0"/>
              <a:t>NICM</a:t>
            </a:r>
            <a:endParaRPr lang="en-US" sz="2500" b="1" dirty="0"/>
          </a:p>
        </p:txBody>
      </p:sp>
      <p:sp>
        <p:nvSpPr>
          <p:cNvPr id="2" name="Szövegdoboz 1"/>
          <p:cNvSpPr txBox="1"/>
          <p:nvPr/>
        </p:nvSpPr>
        <p:spPr>
          <a:xfrm>
            <a:off x="1823875" y="1863606"/>
            <a:ext cx="1826141" cy="369332"/>
          </a:xfrm>
          <a:prstGeom prst="rect">
            <a:avLst/>
          </a:prstGeom>
          <a:noFill/>
        </p:spPr>
        <p:txBody>
          <a:bodyPr wrap="none" rtlCol="0">
            <a:spAutoFit/>
          </a:bodyPr>
          <a:lstStyle/>
          <a:p>
            <a:r>
              <a:rPr lang="hu-HU" dirty="0" err="1" smtClean="0"/>
              <a:t>Non-ischaemic</a:t>
            </a:r>
            <a:endParaRPr lang="hu-HU" dirty="0"/>
          </a:p>
        </p:txBody>
      </p:sp>
      <p:sp>
        <p:nvSpPr>
          <p:cNvPr id="9" name="Szövegdoboz 8"/>
          <p:cNvSpPr txBox="1"/>
          <p:nvPr/>
        </p:nvSpPr>
        <p:spPr>
          <a:xfrm>
            <a:off x="6066951" y="1863606"/>
            <a:ext cx="1300356" cy="369332"/>
          </a:xfrm>
          <a:prstGeom prst="rect">
            <a:avLst/>
          </a:prstGeom>
          <a:noFill/>
        </p:spPr>
        <p:txBody>
          <a:bodyPr wrap="none" rtlCol="0">
            <a:spAutoFit/>
          </a:bodyPr>
          <a:lstStyle/>
          <a:p>
            <a:r>
              <a:rPr lang="hu-HU" dirty="0" err="1"/>
              <a:t>I</a:t>
            </a:r>
            <a:r>
              <a:rPr lang="hu-HU" dirty="0" err="1" smtClean="0"/>
              <a:t>schaemic</a:t>
            </a:r>
            <a:endParaRPr lang="hu-HU" dirty="0"/>
          </a:p>
        </p:txBody>
      </p:sp>
      <p:sp>
        <p:nvSpPr>
          <p:cNvPr id="12" name="Rectangle 8"/>
          <p:cNvSpPr/>
          <p:nvPr/>
        </p:nvSpPr>
        <p:spPr>
          <a:xfrm>
            <a:off x="4362476" y="5871019"/>
            <a:ext cx="4709307" cy="276999"/>
          </a:xfrm>
          <a:prstGeom prst="rect">
            <a:avLst/>
          </a:prstGeom>
        </p:spPr>
        <p:txBody>
          <a:bodyPr wrap="square">
            <a:spAutoFit/>
          </a:bodyPr>
          <a:lstStyle/>
          <a:p>
            <a:pPr algn="r">
              <a:tabLst>
                <a:tab pos="723900" algn="l"/>
                <a:tab pos="1447800" algn="l"/>
                <a:tab pos="2171700" algn="l"/>
                <a:tab pos="2895600" algn="l"/>
                <a:tab pos="3619500" algn="l"/>
              </a:tabLst>
            </a:pPr>
            <a:r>
              <a:rPr lang="hu-HU" sz="1200" b="1" dirty="0" smtClean="0">
                <a:solidFill>
                  <a:schemeClr val="accent1">
                    <a:lumMod val="75000"/>
                  </a:schemeClr>
                </a:solidFill>
                <a:ea typeface="msgothic" charset="0"/>
                <a:cs typeface="msgothic" charset="0"/>
              </a:rPr>
              <a:t>Kutyifa et al </a:t>
            </a:r>
            <a:r>
              <a:rPr lang="en-US" sz="1200" b="1" u="sng" dirty="0" err="1" smtClean="0">
                <a:solidFill>
                  <a:schemeClr val="accent1">
                    <a:lumMod val="75000"/>
                  </a:schemeClr>
                </a:solidFill>
              </a:rPr>
              <a:t>Eur</a:t>
            </a:r>
            <a:r>
              <a:rPr lang="en-US" sz="1200" b="1" u="sng" dirty="0" smtClean="0">
                <a:solidFill>
                  <a:schemeClr val="accent1">
                    <a:lumMod val="75000"/>
                  </a:schemeClr>
                </a:solidFill>
              </a:rPr>
              <a:t> </a:t>
            </a:r>
            <a:r>
              <a:rPr lang="en-US" sz="1200" b="1" u="sng" dirty="0">
                <a:solidFill>
                  <a:schemeClr val="accent1">
                    <a:lumMod val="75000"/>
                  </a:schemeClr>
                </a:solidFill>
              </a:rPr>
              <a:t>J Heart Fail. 2014 Dec;16(12):1323-30</a:t>
            </a:r>
            <a:endParaRPr lang="en-GB" sz="1200" b="1" dirty="0">
              <a:solidFill>
                <a:schemeClr val="accent1">
                  <a:lumMod val="75000"/>
                </a:schemeClr>
              </a:solidFill>
              <a:ea typeface="msgothic" charset="0"/>
              <a:cs typeface="msgothic" charset="0"/>
            </a:endParaRPr>
          </a:p>
        </p:txBody>
      </p:sp>
    </p:spTree>
    <p:extLst>
      <p:ext uri="{BB962C8B-B14F-4D97-AF65-F5344CB8AC3E}">
        <p14:creationId xmlns:p14="http://schemas.microsoft.com/office/powerpoint/2010/main" val="75231501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b="57143"/>
          <a:stretch/>
        </p:blipFill>
        <p:spPr>
          <a:xfrm>
            <a:off x="539552" y="153529"/>
            <a:ext cx="6912768" cy="1959240"/>
          </a:xfrm>
          <a:prstGeom prst="rect">
            <a:avLst/>
          </a:prstGeom>
        </p:spPr>
      </p:pic>
      <p:sp>
        <p:nvSpPr>
          <p:cNvPr id="4" name="Content Placeholder 2"/>
          <p:cNvSpPr>
            <a:spLocks noGrp="1"/>
          </p:cNvSpPr>
          <p:nvPr>
            <p:ph idx="1"/>
          </p:nvPr>
        </p:nvSpPr>
        <p:spPr>
          <a:xfrm>
            <a:off x="395536" y="3809278"/>
            <a:ext cx="3888431" cy="1728192"/>
          </a:xfrm>
        </p:spPr>
        <p:txBody>
          <a:bodyPr>
            <a:noAutofit/>
          </a:bodyPr>
          <a:lstStyle/>
          <a:p>
            <a:r>
              <a:rPr lang="en-US" sz="2000" dirty="0" smtClean="0"/>
              <a:t>Heart failure patients </a:t>
            </a:r>
            <a:r>
              <a:rPr lang="hu-HU" sz="2000" dirty="0" smtClean="0"/>
              <a:t/>
            </a:r>
            <a:br>
              <a:rPr lang="hu-HU" sz="2000" dirty="0" smtClean="0"/>
            </a:br>
            <a:r>
              <a:rPr lang="en-US" sz="2000" dirty="0" smtClean="0"/>
              <a:t>(NYHA II-Iva)</a:t>
            </a:r>
          </a:p>
          <a:p>
            <a:r>
              <a:rPr lang="en-US" sz="2000" dirty="0" smtClean="0"/>
              <a:t>LVEF&lt;35%</a:t>
            </a:r>
          </a:p>
          <a:p>
            <a:r>
              <a:rPr lang="en-US" sz="2000" dirty="0" smtClean="0"/>
              <a:t>NT-</a:t>
            </a:r>
            <a:r>
              <a:rPr lang="en-US" sz="2000" dirty="0" err="1" smtClean="0"/>
              <a:t>proBNP</a:t>
            </a:r>
            <a:r>
              <a:rPr lang="en-US" sz="2000" dirty="0" smtClean="0"/>
              <a:t>  </a:t>
            </a:r>
            <a:r>
              <a:rPr lang="en-US" sz="2000" dirty="0"/>
              <a:t>&gt;</a:t>
            </a:r>
            <a:r>
              <a:rPr lang="en-US" sz="2000" dirty="0" smtClean="0"/>
              <a:t> 200 </a:t>
            </a:r>
            <a:r>
              <a:rPr lang="en-US" sz="2000" dirty="0" err="1" smtClean="0"/>
              <a:t>pg</a:t>
            </a:r>
            <a:r>
              <a:rPr lang="en-US" sz="2000" dirty="0" smtClean="0"/>
              <a:t>/ml</a:t>
            </a:r>
          </a:p>
          <a:p>
            <a:r>
              <a:rPr lang="en-US" sz="2000" dirty="0" smtClean="0"/>
              <a:t>Non-</a:t>
            </a:r>
            <a:r>
              <a:rPr lang="en-US" sz="2000" dirty="0" err="1" smtClean="0"/>
              <a:t>ischaemic</a:t>
            </a:r>
            <a:r>
              <a:rPr lang="en-US" sz="2000" dirty="0" smtClean="0"/>
              <a:t> etiology</a:t>
            </a:r>
          </a:p>
          <a:p>
            <a:r>
              <a:rPr lang="en-US" sz="2000" dirty="0" smtClean="0"/>
              <a:t>Optimal medical treatment</a:t>
            </a:r>
            <a:endParaRPr lang="en-US" sz="2000" dirty="0"/>
          </a:p>
        </p:txBody>
      </p:sp>
      <p:sp>
        <p:nvSpPr>
          <p:cNvPr id="5" name="TextBox 5"/>
          <p:cNvSpPr txBox="1"/>
          <p:nvPr/>
        </p:nvSpPr>
        <p:spPr>
          <a:xfrm>
            <a:off x="6589992" y="5638800"/>
            <a:ext cx="2520280" cy="338554"/>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err="1" smtClean="0">
                <a:ln>
                  <a:noFill/>
                </a:ln>
                <a:solidFill>
                  <a:srgbClr val="000000"/>
                </a:solidFill>
                <a:effectLst/>
                <a:uLnTx/>
                <a:uFillTx/>
                <a:latin typeface="Arial" charset="0"/>
                <a:ea typeface="+mn-ea"/>
                <a:cs typeface="+mn-cs"/>
              </a:rPr>
              <a:t>Kober</a:t>
            </a:r>
            <a:r>
              <a:rPr kumimoji="0" lang="en-US" sz="1600" b="1" i="0" u="none" strike="noStrike" kern="1200" cap="none" spc="0" normalizeH="0" baseline="0" noProof="0" dirty="0" smtClean="0">
                <a:ln>
                  <a:noFill/>
                </a:ln>
                <a:solidFill>
                  <a:srgbClr val="000000"/>
                </a:solidFill>
                <a:effectLst/>
                <a:uLnTx/>
                <a:uFillTx/>
                <a:latin typeface="Arial" charset="0"/>
                <a:ea typeface="+mn-ea"/>
                <a:cs typeface="+mn-cs"/>
              </a:rPr>
              <a:t> et al., NEJM 2016</a:t>
            </a:r>
            <a:endParaRPr kumimoji="0" lang="en-US" sz="1600" b="1" i="0" u="none" strike="noStrike" kern="1200" cap="none" spc="0" normalizeH="0" baseline="0" noProof="0" dirty="0">
              <a:ln>
                <a:noFill/>
              </a:ln>
              <a:solidFill>
                <a:srgbClr val="000000"/>
              </a:solidFill>
              <a:effectLst/>
              <a:uLnTx/>
              <a:uFillTx/>
              <a:latin typeface="Arial" charset="0"/>
              <a:ea typeface="+mn-ea"/>
              <a:cs typeface="+mn-cs"/>
            </a:endParaRPr>
          </a:p>
        </p:txBody>
      </p:sp>
      <p:pic>
        <p:nvPicPr>
          <p:cNvPr id="6" name="Picture 2"/>
          <p:cNvPicPr>
            <a:picLocks noChangeAspect="1"/>
          </p:cNvPicPr>
          <p:nvPr/>
        </p:nvPicPr>
        <p:blipFill>
          <a:blip r:embed="rId4"/>
          <a:stretch>
            <a:fillRect/>
          </a:stretch>
        </p:blipFill>
        <p:spPr>
          <a:xfrm>
            <a:off x="702832" y="2107181"/>
            <a:ext cx="8317757" cy="1502489"/>
          </a:xfrm>
          <a:prstGeom prst="rect">
            <a:avLst/>
          </a:prstGeom>
        </p:spPr>
      </p:pic>
      <p:sp>
        <p:nvSpPr>
          <p:cNvPr id="7" name="Title 1"/>
          <p:cNvSpPr>
            <a:spLocks noGrp="1"/>
          </p:cNvSpPr>
          <p:nvPr>
            <p:ph type="title"/>
          </p:nvPr>
        </p:nvSpPr>
        <p:spPr>
          <a:xfrm>
            <a:off x="3846792" y="4010592"/>
            <a:ext cx="5486400" cy="1325563"/>
          </a:xfrm>
        </p:spPr>
        <p:txBody>
          <a:bodyPr>
            <a:normAutofit/>
          </a:bodyPr>
          <a:lstStyle/>
          <a:p>
            <a:r>
              <a:rPr lang="hu-HU" sz="2400" dirty="0" err="1" smtClean="0"/>
              <a:t>Only</a:t>
            </a:r>
            <a:r>
              <a:rPr lang="hu-HU" sz="2400" dirty="0" smtClean="0"/>
              <a:t> y</a:t>
            </a:r>
            <a:r>
              <a:rPr lang="en-US" sz="2400" dirty="0" err="1" smtClean="0"/>
              <a:t>ounger</a:t>
            </a:r>
            <a:r>
              <a:rPr lang="en-US" sz="2400" dirty="0" smtClean="0"/>
              <a:t> p</a:t>
            </a:r>
            <a:r>
              <a:rPr lang="hu-HU" sz="2400" dirty="0" err="1" smtClean="0"/>
              <a:t>ts</a:t>
            </a:r>
            <a:r>
              <a:rPr lang="en-US" sz="2400" dirty="0" smtClean="0"/>
              <a:t> have </a:t>
            </a:r>
            <a:r>
              <a:rPr lang="en-US" sz="2400" dirty="0"/>
              <a:t>a </a:t>
            </a:r>
            <a:r>
              <a:rPr lang="en-US" sz="2400" dirty="0" smtClean="0"/>
              <a:t>survival benefit with </a:t>
            </a:r>
            <a:r>
              <a:rPr lang="en-US" sz="2400" dirty="0"/>
              <a:t>ICD implantation</a:t>
            </a:r>
          </a:p>
        </p:txBody>
      </p:sp>
      <p:sp>
        <p:nvSpPr>
          <p:cNvPr id="3" name="Szövegdoboz 2"/>
          <p:cNvSpPr txBox="1"/>
          <p:nvPr/>
        </p:nvSpPr>
        <p:spPr>
          <a:xfrm>
            <a:off x="7519748" y="273888"/>
            <a:ext cx="1508517" cy="646331"/>
          </a:xfrm>
          <a:prstGeom prst="rect">
            <a:avLst/>
          </a:prstGeom>
          <a:noFill/>
        </p:spPr>
        <p:txBody>
          <a:bodyPr wrap="square" rtlCol="0">
            <a:spAutoFit/>
          </a:bodyPr>
          <a:lstStyle/>
          <a:p>
            <a:r>
              <a:rPr lang="hu-HU" dirty="0" smtClean="0">
                <a:solidFill>
                  <a:srgbClr val="002060"/>
                </a:solidFill>
              </a:rPr>
              <a:t>DANISH TRIAL</a:t>
            </a:r>
            <a:endParaRPr lang="hu-HU" dirty="0">
              <a:solidFill>
                <a:srgbClr val="002060"/>
              </a:solidFill>
            </a:endParaRPr>
          </a:p>
        </p:txBody>
      </p:sp>
    </p:spTree>
    <p:extLst>
      <p:ext uri="{BB962C8B-B14F-4D97-AF65-F5344CB8AC3E}">
        <p14:creationId xmlns:p14="http://schemas.microsoft.com/office/powerpoint/2010/main" val="149865195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ím 7"/>
          <p:cNvSpPr>
            <a:spLocks noGrp="1"/>
          </p:cNvSpPr>
          <p:nvPr>
            <p:ph type="title"/>
          </p:nvPr>
        </p:nvSpPr>
        <p:spPr>
          <a:xfrm>
            <a:off x="446856" y="-61022"/>
            <a:ext cx="8229600" cy="1143000"/>
          </a:xfrm>
        </p:spPr>
        <p:txBody>
          <a:bodyPr/>
          <a:lstStyle/>
          <a:p>
            <a:r>
              <a:rPr lang="hu-HU" sz="4000" b="1" dirty="0" err="1" smtClean="0"/>
              <a:t>Conclusion</a:t>
            </a:r>
            <a:r>
              <a:rPr lang="hu-HU" sz="4000" b="1" dirty="0" smtClean="0"/>
              <a:t>-CRT</a:t>
            </a:r>
            <a:endParaRPr lang="hu-HU" sz="4000" b="1" dirty="0"/>
          </a:p>
        </p:txBody>
      </p:sp>
      <p:sp>
        <p:nvSpPr>
          <p:cNvPr id="7" name="Szövegdoboz 6"/>
          <p:cNvSpPr txBox="1"/>
          <p:nvPr/>
        </p:nvSpPr>
        <p:spPr>
          <a:xfrm>
            <a:off x="4772686" y="5486872"/>
            <a:ext cx="3744416" cy="461665"/>
          </a:xfrm>
          <a:prstGeom prst="rect">
            <a:avLst/>
          </a:prstGeom>
          <a:noFill/>
        </p:spPr>
        <p:txBody>
          <a:bodyPr wrap="square" rtlCol="0">
            <a:spAutoFit/>
          </a:bodyPr>
          <a:lstStyle/>
          <a:p>
            <a:r>
              <a:rPr lang="fi-FI" sz="1200" b="1" dirty="0" smtClean="0">
                <a:solidFill>
                  <a:schemeClr val="accent1">
                    <a:lumMod val="75000"/>
                  </a:schemeClr>
                </a:solidFill>
              </a:rPr>
              <a:t>Raatikainen, Arnar</a:t>
            </a:r>
            <a:r>
              <a:rPr lang="hu-HU" sz="1200" b="1" dirty="0" smtClean="0">
                <a:solidFill>
                  <a:schemeClr val="accent1">
                    <a:lumMod val="75000"/>
                  </a:schemeClr>
                </a:solidFill>
              </a:rPr>
              <a:t>, </a:t>
            </a:r>
            <a:r>
              <a:rPr lang="hu-HU" sz="1200" b="1" dirty="0" err="1" smtClean="0">
                <a:solidFill>
                  <a:schemeClr val="accent1">
                    <a:lumMod val="75000"/>
                  </a:schemeClr>
                </a:solidFill>
              </a:rPr>
              <a:t>Merkely</a:t>
            </a:r>
            <a:r>
              <a:rPr lang="hu-HU" sz="1200" b="1" dirty="0" smtClean="0">
                <a:solidFill>
                  <a:schemeClr val="accent1">
                    <a:lumMod val="75000"/>
                  </a:schemeClr>
                </a:solidFill>
              </a:rPr>
              <a:t>, Nielsen, </a:t>
            </a:r>
            <a:r>
              <a:rPr lang="hu-HU" sz="1200" b="1" dirty="0" err="1" smtClean="0">
                <a:solidFill>
                  <a:schemeClr val="accent1">
                    <a:lumMod val="75000"/>
                  </a:schemeClr>
                </a:solidFill>
              </a:rPr>
              <a:t>Hindricks</a:t>
            </a:r>
            <a:r>
              <a:rPr lang="hu-HU" sz="1200" b="1" dirty="0" smtClean="0">
                <a:solidFill>
                  <a:schemeClr val="accent1">
                    <a:lumMod val="75000"/>
                  </a:schemeClr>
                </a:solidFill>
              </a:rPr>
              <a:t>, </a:t>
            </a:r>
            <a:r>
              <a:rPr lang="hu-HU" sz="1200" b="1" dirty="0" err="1" smtClean="0">
                <a:solidFill>
                  <a:schemeClr val="accent1">
                    <a:lumMod val="75000"/>
                  </a:schemeClr>
                </a:solidFill>
              </a:rPr>
              <a:t>Heidbuchel</a:t>
            </a:r>
            <a:r>
              <a:rPr lang="hu-HU" sz="1200" b="1" dirty="0" smtClean="0">
                <a:solidFill>
                  <a:schemeClr val="accent1">
                    <a:lumMod val="75000"/>
                  </a:schemeClr>
                </a:solidFill>
              </a:rPr>
              <a:t>, </a:t>
            </a:r>
            <a:r>
              <a:rPr lang="hu-HU" sz="1200" b="1" dirty="0" err="1" smtClean="0">
                <a:solidFill>
                  <a:schemeClr val="accent1">
                    <a:lumMod val="75000"/>
                  </a:schemeClr>
                </a:solidFill>
              </a:rPr>
              <a:t>Camm</a:t>
            </a:r>
            <a:r>
              <a:rPr lang="hu-HU" sz="1200" b="1" dirty="0">
                <a:solidFill>
                  <a:schemeClr val="accent1">
                    <a:lumMod val="75000"/>
                  </a:schemeClr>
                </a:solidFill>
              </a:rPr>
              <a:t>.</a:t>
            </a:r>
            <a:r>
              <a:rPr lang="fi-FI" sz="1200" b="1" dirty="0" smtClean="0">
                <a:solidFill>
                  <a:schemeClr val="accent1">
                    <a:lumMod val="75000"/>
                  </a:schemeClr>
                </a:solidFill>
              </a:rPr>
              <a:t> </a:t>
            </a:r>
            <a:r>
              <a:rPr lang="hu-HU" sz="1200" b="1" dirty="0" err="1" smtClean="0">
                <a:solidFill>
                  <a:schemeClr val="accent1">
                    <a:lumMod val="75000"/>
                  </a:schemeClr>
                </a:solidFill>
              </a:rPr>
              <a:t>Europace</a:t>
            </a:r>
            <a:r>
              <a:rPr lang="hu-HU" sz="1200" b="1" dirty="0" smtClean="0">
                <a:solidFill>
                  <a:schemeClr val="accent1">
                    <a:lumMod val="75000"/>
                  </a:schemeClr>
                </a:solidFill>
              </a:rPr>
              <a:t>, </a:t>
            </a:r>
            <a:r>
              <a:rPr lang="fi-FI" sz="1200" b="1" dirty="0" smtClean="0">
                <a:solidFill>
                  <a:schemeClr val="accent1">
                    <a:lumMod val="75000"/>
                  </a:schemeClr>
                </a:solidFill>
              </a:rPr>
              <a:t>201</a:t>
            </a:r>
            <a:r>
              <a:rPr lang="hu-HU" sz="1200" b="1" dirty="0" smtClean="0">
                <a:solidFill>
                  <a:schemeClr val="accent1">
                    <a:lumMod val="75000"/>
                  </a:schemeClr>
                </a:solidFill>
              </a:rPr>
              <a:t>7</a:t>
            </a:r>
            <a:endParaRPr lang="hu-HU" sz="1200" b="1" dirty="0">
              <a:solidFill>
                <a:schemeClr val="accent1">
                  <a:lumMod val="75000"/>
                </a:schemeClr>
              </a:solidFill>
            </a:endParaRPr>
          </a:p>
        </p:txBody>
      </p:sp>
      <p:sp>
        <p:nvSpPr>
          <p:cNvPr id="10" name="Dia számának helye 4"/>
          <p:cNvSpPr>
            <a:spLocks noGrp="1"/>
          </p:cNvSpPr>
          <p:nvPr>
            <p:ph type="sldNum" sz="quarter" idx="4294967295"/>
          </p:nvPr>
        </p:nvSpPr>
        <p:spPr>
          <a:xfrm>
            <a:off x="8477004" y="5366721"/>
            <a:ext cx="398904" cy="350983"/>
          </a:xfrm>
        </p:spPr>
        <p:txBody>
          <a:bodyPr/>
          <a:lstStyle/>
          <a:p>
            <a:fld id="{56F70253-FBA5-4CF4-AB44-F204D614F02A}" type="slidenum">
              <a:rPr lang="hu-HU" b="1" smtClean="0">
                <a:solidFill>
                  <a:schemeClr val="accent3"/>
                </a:solidFill>
              </a:rPr>
              <a:pPr/>
              <a:t>58</a:t>
            </a:fld>
            <a:endParaRPr lang="hu-HU" b="1" dirty="0">
              <a:solidFill>
                <a:schemeClr val="accent3"/>
              </a:solidFill>
            </a:endParaRPr>
          </a:p>
        </p:txBody>
      </p:sp>
      <p:sp>
        <p:nvSpPr>
          <p:cNvPr id="2" name="Tartalom helye 1"/>
          <p:cNvSpPr>
            <a:spLocks noGrp="1"/>
          </p:cNvSpPr>
          <p:nvPr>
            <p:ph idx="1"/>
          </p:nvPr>
        </p:nvSpPr>
        <p:spPr>
          <a:xfrm>
            <a:off x="446856" y="980728"/>
            <a:ext cx="8628504" cy="4525963"/>
          </a:xfrm>
        </p:spPr>
        <p:txBody>
          <a:bodyPr>
            <a:normAutofit fontScale="92500" lnSpcReduction="20000"/>
          </a:bodyPr>
          <a:lstStyle/>
          <a:p>
            <a:r>
              <a:rPr lang="en-US" sz="2400" b="1" dirty="0" smtClean="0"/>
              <a:t>CRT</a:t>
            </a:r>
            <a:r>
              <a:rPr lang="hu-HU" sz="2400" dirty="0" smtClean="0"/>
              <a:t> </a:t>
            </a:r>
            <a:r>
              <a:rPr lang="en-US" sz="2400" dirty="0" smtClean="0"/>
              <a:t>is recommended</a:t>
            </a:r>
            <a:r>
              <a:rPr lang="hu-HU" sz="2400" dirty="0" smtClean="0"/>
              <a:t> </a:t>
            </a:r>
            <a:r>
              <a:rPr lang="en-US" sz="2400" dirty="0" smtClean="0"/>
              <a:t>to reduce all-cause</a:t>
            </a:r>
            <a:r>
              <a:rPr lang="hu-HU" sz="2400" dirty="0" smtClean="0"/>
              <a:t> </a:t>
            </a:r>
            <a:r>
              <a:rPr lang="en-US" sz="2400" dirty="0" smtClean="0"/>
              <a:t>mortality</a:t>
            </a:r>
            <a:r>
              <a:rPr lang="hu-HU" sz="2400" dirty="0" smtClean="0"/>
              <a:t> and HF </a:t>
            </a:r>
            <a:r>
              <a:rPr lang="hu-HU" sz="2400" dirty="0" err="1" smtClean="0"/>
              <a:t>events</a:t>
            </a:r>
            <a:r>
              <a:rPr lang="hu-HU" sz="2400" dirty="0" smtClean="0"/>
              <a:t> </a:t>
            </a:r>
            <a:r>
              <a:rPr lang="en-US" sz="2400" dirty="0" smtClean="0"/>
              <a:t>in </a:t>
            </a:r>
            <a:r>
              <a:rPr lang="hu-HU" sz="2400" dirty="0" smtClean="0"/>
              <a:t>HF </a:t>
            </a:r>
            <a:r>
              <a:rPr lang="en-US" sz="2400" dirty="0" smtClean="0"/>
              <a:t>patients </a:t>
            </a:r>
            <a:r>
              <a:rPr lang="hu-HU" sz="2400" dirty="0"/>
              <a:t>(NYHA II-</a:t>
            </a:r>
            <a:r>
              <a:rPr lang="hu-HU" sz="2400" dirty="0" err="1"/>
              <a:t>IVa</a:t>
            </a:r>
            <a:r>
              <a:rPr lang="hu-HU" sz="2400" dirty="0"/>
              <a:t>) </a:t>
            </a:r>
            <a:r>
              <a:rPr lang="en-US" sz="2400" dirty="0" smtClean="0"/>
              <a:t>with a QRS duration</a:t>
            </a:r>
            <a:r>
              <a:rPr lang="hu-HU" sz="2400" dirty="0" smtClean="0"/>
              <a:t> </a:t>
            </a:r>
            <a:r>
              <a:rPr lang="en-US" sz="2400" dirty="0" smtClean="0"/>
              <a:t>≥130 </a:t>
            </a:r>
            <a:r>
              <a:rPr lang="en-US" sz="2400" dirty="0" err="1" smtClean="0"/>
              <a:t>ms</a:t>
            </a:r>
            <a:r>
              <a:rPr lang="en-US" sz="2400" dirty="0" smtClean="0"/>
              <a:t>, with an LVEF ≤3</a:t>
            </a:r>
            <a:r>
              <a:rPr lang="hu-HU" sz="2400" dirty="0" smtClean="0"/>
              <a:t>5</a:t>
            </a:r>
            <a:r>
              <a:rPr lang="en-US" sz="2400" dirty="0" smtClean="0"/>
              <a:t>% and with </a:t>
            </a:r>
            <a:r>
              <a:rPr lang="en-US" sz="2400" b="1" dirty="0" smtClean="0"/>
              <a:t>LBBB</a:t>
            </a:r>
            <a:endParaRPr lang="hu-HU" sz="2400" b="1" dirty="0" smtClean="0"/>
          </a:p>
          <a:p>
            <a:r>
              <a:rPr lang="en-US" sz="2400" b="1" dirty="0" smtClean="0"/>
              <a:t>CRT</a:t>
            </a:r>
            <a:r>
              <a:rPr lang="hu-HU" sz="2400" dirty="0" smtClean="0"/>
              <a:t> </a:t>
            </a:r>
            <a:r>
              <a:rPr lang="en-US" sz="2400" dirty="0" smtClean="0"/>
              <a:t>is recommended</a:t>
            </a:r>
            <a:r>
              <a:rPr lang="hu-HU" sz="2400" dirty="0" smtClean="0"/>
              <a:t> </a:t>
            </a:r>
            <a:r>
              <a:rPr lang="en-US" sz="2400" dirty="0" smtClean="0"/>
              <a:t>to reduce all-cause</a:t>
            </a:r>
            <a:r>
              <a:rPr lang="hu-HU" sz="2400" dirty="0" smtClean="0"/>
              <a:t> </a:t>
            </a:r>
            <a:r>
              <a:rPr lang="en-US" sz="2400" dirty="0" smtClean="0"/>
              <a:t>mortality</a:t>
            </a:r>
            <a:r>
              <a:rPr lang="hu-HU" sz="2400" dirty="0" smtClean="0"/>
              <a:t> and HF </a:t>
            </a:r>
            <a:r>
              <a:rPr lang="hu-HU" sz="2400" dirty="0" err="1" smtClean="0"/>
              <a:t>events</a:t>
            </a:r>
            <a:r>
              <a:rPr lang="hu-HU" sz="2400" dirty="0" smtClean="0"/>
              <a:t> </a:t>
            </a:r>
            <a:r>
              <a:rPr lang="en-US" sz="2400" dirty="0" smtClean="0"/>
              <a:t>in </a:t>
            </a:r>
            <a:r>
              <a:rPr lang="hu-HU" sz="2400" dirty="0" smtClean="0"/>
              <a:t>HF </a:t>
            </a:r>
            <a:r>
              <a:rPr lang="en-US" sz="2400" dirty="0" smtClean="0"/>
              <a:t>patients with a QRS duration</a:t>
            </a:r>
            <a:r>
              <a:rPr lang="hu-HU" sz="2400" dirty="0" smtClean="0"/>
              <a:t> </a:t>
            </a:r>
            <a:r>
              <a:rPr lang="en-US" sz="2400" dirty="0" smtClean="0"/>
              <a:t>≥1</a:t>
            </a:r>
            <a:r>
              <a:rPr lang="hu-HU" sz="2400" dirty="0" smtClean="0"/>
              <a:t>30</a:t>
            </a:r>
            <a:r>
              <a:rPr lang="en-US" sz="2400" dirty="0" smtClean="0"/>
              <a:t> </a:t>
            </a:r>
            <a:r>
              <a:rPr lang="en-US" sz="2400" dirty="0" err="1" smtClean="0"/>
              <a:t>ms</a:t>
            </a:r>
            <a:r>
              <a:rPr lang="en-US" sz="2400" dirty="0" smtClean="0"/>
              <a:t>, with an LVEF ≤3</a:t>
            </a:r>
            <a:r>
              <a:rPr lang="hu-HU" sz="2400" dirty="0" smtClean="0"/>
              <a:t>5</a:t>
            </a:r>
            <a:r>
              <a:rPr lang="en-US" sz="2400" dirty="0" smtClean="0"/>
              <a:t>% and with </a:t>
            </a:r>
            <a:r>
              <a:rPr lang="hu-HU" sz="2400" b="1" dirty="0" smtClean="0"/>
              <a:t>non-</a:t>
            </a:r>
            <a:r>
              <a:rPr lang="en-US" sz="2400" b="1" dirty="0" smtClean="0"/>
              <a:t>LBBB</a:t>
            </a:r>
            <a:r>
              <a:rPr lang="hu-HU" sz="2400" b="1" dirty="0" smtClean="0"/>
              <a:t> and </a:t>
            </a:r>
            <a:r>
              <a:rPr lang="hu-HU" sz="2400" b="1" dirty="0" err="1" smtClean="0"/>
              <a:t>prolonged</a:t>
            </a:r>
            <a:r>
              <a:rPr lang="hu-HU" sz="2400" b="1" dirty="0" smtClean="0"/>
              <a:t> PR</a:t>
            </a:r>
          </a:p>
          <a:p>
            <a:r>
              <a:rPr lang="hu-HU" altLang="hu-HU" sz="2400" b="1" dirty="0" smtClean="0"/>
              <a:t>CRT-D is </a:t>
            </a:r>
            <a:r>
              <a:rPr lang="hu-HU" altLang="hu-HU" sz="2400" b="1" dirty="0" err="1" smtClean="0"/>
              <a:t>only</a:t>
            </a:r>
            <a:r>
              <a:rPr lang="hu-HU" altLang="hu-HU" sz="2400" b="1" dirty="0" smtClean="0"/>
              <a:t> </a:t>
            </a:r>
            <a:r>
              <a:rPr lang="hu-HU" altLang="hu-HU" sz="2400" b="1" dirty="0" err="1" smtClean="0"/>
              <a:t>superior</a:t>
            </a:r>
            <a:r>
              <a:rPr lang="hu-HU" altLang="hu-HU" sz="2400" b="1" dirty="0" smtClean="0"/>
              <a:t> </a:t>
            </a:r>
            <a:r>
              <a:rPr lang="hu-HU" altLang="hu-HU" sz="2400" dirty="0" err="1" smtClean="0"/>
              <a:t>to</a:t>
            </a:r>
            <a:r>
              <a:rPr lang="hu-HU" altLang="hu-HU" sz="2400" dirty="0" smtClean="0"/>
              <a:t> CRT-P in </a:t>
            </a:r>
            <a:r>
              <a:rPr lang="hu-HU" altLang="hu-HU" sz="2400" dirty="0" err="1" smtClean="0"/>
              <a:t>ischaemic</a:t>
            </a:r>
            <a:r>
              <a:rPr lang="hu-HU" altLang="hu-HU" sz="2400" dirty="0" smtClean="0"/>
              <a:t> HF </a:t>
            </a:r>
            <a:r>
              <a:rPr lang="hu-HU" altLang="hu-HU" sz="2400" dirty="0" err="1" smtClean="0"/>
              <a:t>pts</a:t>
            </a:r>
            <a:endParaRPr lang="hu-HU" altLang="hu-HU" sz="2400" dirty="0" smtClean="0"/>
          </a:p>
          <a:p>
            <a:r>
              <a:rPr lang="en-US" altLang="hu-HU" sz="2400" dirty="0" smtClean="0"/>
              <a:t>Activation pattern in pts with LBBB is similar to </a:t>
            </a:r>
            <a:r>
              <a:rPr lang="hu-HU" altLang="hu-HU" sz="2400" dirty="0" smtClean="0"/>
              <a:t>RV </a:t>
            </a:r>
            <a:r>
              <a:rPr lang="en-US" altLang="hu-HU" sz="2400" dirty="0" smtClean="0"/>
              <a:t>pacing</a:t>
            </a:r>
            <a:r>
              <a:rPr lang="hu-HU" altLang="hu-HU" sz="2400" dirty="0" smtClean="0"/>
              <a:t> </a:t>
            </a:r>
            <a:r>
              <a:rPr lang="hu-HU" altLang="hu-HU" sz="2400" dirty="0" err="1" smtClean="0"/>
              <a:t>causes</a:t>
            </a:r>
            <a:r>
              <a:rPr lang="hu-HU" altLang="hu-HU" sz="2400" dirty="0" smtClean="0"/>
              <a:t> </a:t>
            </a:r>
            <a:r>
              <a:rPr lang="hu-HU" altLang="hu-HU" sz="2400" dirty="0" err="1" smtClean="0"/>
              <a:t>dyssynchrony</a:t>
            </a:r>
            <a:r>
              <a:rPr lang="hu-HU" altLang="hu-HU" sz="2400" dirty="0" smtClean="0"/>
              <a:t>. </a:t>
            </a:r>
            <a:r>
              <a:rPr lang="hu-HU" altLang="hu-HU" sz="2400" dirty="0" err="1" smtClean="0"/>
              <a:t>Lack</a:t>
            </a:r>
            <a:r>
              <a:rPr lang="hu-HU" altLang="hu-HU" sz="2400" dirty="0" smtClean="0"/>
              <a:t> of </a:t>
            </a:r>
            <a:r>
              <a:rPr lang="hu-HU" altLang="hu-HU" sz="2400" dirty="0" err="1" smtClean="0"/>
              <a:t>evidence</a:t>
            </a:r>
            <a:r>
              <a:rPr lang="hu-HU" altLang="hu-HU" sz="2400" dirty="0" smtClean="0"/>
              <a:t> </a:t>
            </a:r>
            <a:r>
              <a:rPr lang="hu-HU" altLang="hu-HU" sz="2400" dirty="0" err="1" smtClean="0"/>
              <a:t>for</a:t>
            </a:r>
            <a:r>
              <a:rPr lang="hu-HU" altLang="hu-HU" sz="2400" dirty="0" smtClean="0"/>
              <a:t> </a:t>
            </a:r>
            <a:r>
              <a:rPr lang="hu-HU" altLang="hu-HU" sz="2400" dirty="0" err="1" smtClean="0"/>
              <a:t>demonstrating</a:t>
            </a:r>
            <a:r>
              <a:rPr lang="hu-HU" altLang="hu-HU" sz="2400" dirty="0" smtClean="0"/>
              <a:t> </a:t>
            </a:r>
            <a:r>
              <a:rPr lang="hu-HU" altLang="hu-HU" sz="2400" dirty="0" err="1" smtClean="0"/>
              <a:t>efficacy</a:t>
            </a:r>
            <a:r>
              <a:rPr lang="hu-HU" altLang="hu-HU" sz="2400" dirty="0" smtClean="0"/>
              <a:t> of CRT upgrade:  </a:t>
            </a:r>
            <a:r>
              <a:rPr lang="hu-HU" altLang="hu-HU" sz="2400" dirty="0" err="1" smtClean="0"/>
              <a:t>large</a:t>
            </a:r>
            <a:r>
              <a:rPr lang="hu-HU" altLang="hu-HU" sz="2400" dirty="0" smtClean="0"/>
              <a:t> </a:t>
            </a:r>
            <a:r>
              <a:rPr lang="hu-HU" altLang="hu-HU" sz="2400" dirty="0" err="1" smtClean="0"/>
              <a:t>randomized</a:t>
            </a:r>
            <a:r>
              <a:rPr lang="hu-HU" altLang="hu-HU" sz="2400" dirty="0" smtClean="0"/>
              <a:t> </a:t>
            </a:r>
            <a:r>
              <a:rPr lang="hu-HU" altLang="hu-HU" sz="2400" dirty="0" err="1" smtClean="0"/>
              <a:t>study</a:t>
            </a:r>
            <a:r>
              <a:rPr lang="hu-HU" altLang="hu-HU" sz="2400" dirty="0" smtClean="0"/>
              <a:t> is </a:t>
            </a:r>
            <a:r>
              <a:rPr lang="hu-HU" altLang="hu-HU" sz="2400" dirty="0" err="1" smtClean="0"/>
              <a:t>necessary</a:t>
            </a:r>
            <a:endParaRPr lang="hu-HU" altLang="hu-HU" sz="2400" dirty="0" smtClean="0"/>
          </a:p>
          <a:p>
            <a:r>
              <a:rPr lang="en-US" sz="2400" dirty="0" smtClean="0">
                <a:solidFill>
                  <a:srgbClr val="000000"/>
                </a:solidFill>
                <a:latin typeface="Arial" charset="0"/>
                <a:ea typeface="MS Pゴシック" charset="0"/>
              </a:rPr>
              <a:t>P</a:t>
            </a:r>
            <a:r>
              <a:rPr lang="en-GB" sz="2400" dirty="0" err="1" smtClean="0">
                <a:solidFill>
                  <a:srgbClr val="000000"/>
                </a:solidFill>
                <a:latin typeface="Arial" charset="0"/>
                <a:ea typeface="MS Pゴシック" charset="0"/>
              </a:rPr>
              <a:t>ts</a:t>
            </a:r>
            <a:r>
              <a:rPr lang="en-GB" sz="2400" dirty="0" smtClean="0">
                <a:solidFill>
                  <a:srgbClr val="000000"/>
                </a:solidFill>
                <a:latin typeface="Arial" charset="0"/>
                <a:ea typeface="MS Pゴシック" charset="0"/>
              </a:rPr>
              <a:t> </a:t>
            </a:r>
            <a:r>
              <a:rPr lang="en-GB" sz="2400" dirty="0">
                <a:solidFill>
                  <a:srgbClr val="000000"/>
                </a:solidFill>
                <a:latin typeface="Arial" charset="0"/>
                <a:ea typeface="MS Pゴシック" charset="0"/>
              </a:rPr>
              <a:t>with</a:t>
            </a:r>
            <a:r>
              <a:rPr lang="en-GB" sz="2400" b="1" dirty="0">
                <a:solidFill>
                  <a:srgbClr val="000000"/>
                </a:solidFill>
                <a:latin typeface="Arial" charset="0"/>
                <a:ea typeface="MS Pゴシック" charset="0"/>
              </a:rPr>
              <a:t> posterior/lateral </a:t>
            </a:r>
            <a:r>
              <a:rPr lang="en-US" sz="2400" b="1" dirty="0">
                <a:solidFill>
                  <a:srgbClr val="000000"/>
                </a:solidFill>
                <a:latin typeface="Arial" charset="0"/>
                <a:ea typeface="MS Pゴシック" charset="0"/>
              </a:rPr>
              <a:t>LV leads </a:t>
            </a:r>
            <a:r>
              <a:rPr lang="en-GB" sz="2400" dirty="0">
                <a:solidFill>
                  <a:srgbClr val="000000"/>
                </a:solidFill>
                <a:latin typeface="Arial" charset="0"/>
                <a:ea typeface="MS Pゴシック" charset="0"/>
              </a:rPr>
              <a:t>showed the greatest improvement</a:t>
            </a:r>
            <a:r>
              <a:rPr lang="hu-HU" sz="2400" dirty="0">
                <a:solidFill>
                  <a:srgbClr val="000000"/>
                </a:solidFill>
                <a:latin typeface="Arial" charset="0"/>
                <a:ea typeface="MS Pゴシック" charset="0"/>
              </a:rPr>
              <a:t> </a:t>
            </a:r>
            <a:r>
              <a:rPr lang="hu-HU" sz="2400" dirty="0" err="1">
                <a:solidFill>
                  <a:srgbClr val="000000"/>
                </a:solidFill>
                <a:latin typeface="Arial" charset="0"/>
                <a:ea typeface="MS Pゴシック" charset="0"/>
              </a:rPr>
              <a:t>with</a:t>
            </a:r>
            <a:r>
              <a:rPr lang="hu-HU" sz="2400" dirty="0">
                <a:solidFill>
                  <a:srgbClr val="000000"/>
                </a:solidFill>
                <a:latin typeface="Arial" charset="0"/>
                <a:ea typeface="MS Pゴシック" charset="0"/>
              </a:rPr>
              <a:t> </a:t>
            </a:r>
            <a:r>
              <a:rPr lang="hu-HU" sz="2400" dirty="0" smtClean="0">
                <a:solidFill>
                  <a:srgbClr val="000000"/>
                </a:solidFill>
                <a:latin typeface="Arial" charset="0"/>
                <a:ea typeface="MS Pゴシック" charset="0"/>
              </a:rPr>
              <a:t>CRT</a:t>
            </a:r>
          </a:p>
          <a:p>
            <a:r>
              <a:rPr lang="hu-HU" sz="2400" dirty="0" err="1"/>
              <a:t>Longer</a:t>
            </a:r>
            <a:r>
              <a:rPr lang="hu-HU" sz="2400" dirty="0"/>
              <a:t> </a:t>
            </a:r>
            <a:r>
              <a:rPr lang="en-US" sz="2400" b="1" dirty="0"/>
              <a:t>right to left ventricular </a:t>
            </a:r>
            <a:r>
              <a:rPr lang="en-US" sz="2400" b="1" dirty="0" err="1"/>
              <a:t>interlead</a:t>
            </a:r>
            <a:r>
              <a:rPr lang="en-US" sz="2400" b="1" dirty="0"/>
              <a:t> delay </a:t>
            </a:r>
            <a:r>
              <a:rPr lang="hu-HU" sz="2400" dirty="0" err="1"/>
              <a:t>demonstrates</a:t>
            </a:r>
            <a:r>
              <a:rPr lang="hu-HU" sz="2400" dirty="0"/>
              <a:t> </a:t>
            </a:r>
            <a:r>
              <a:rPr lang="hu-HU" sz="2400" dirty="0" err="1" smtClean="0"/>
              <a:t>sign</a:t>
            </a:r>
            <a:r>
              <a:rPr lang="hu-HU" sz="2400" dirty="0" smtClean="0"/>
              <a:t>. </a:t>
            </a:r>
            <a:r>
              <a:rPr lang="hu-HU" sz="2400" dirty="0" err="1"/>
              <a:t>dyssynchrony</a:t>
            </a:r>
            <a:r>
              <a:rPr lang="hu-HU" sz="2400" dirty="0"/>
              <a:t> and </a:t>
            </a:r>
            <a:r>
              <a:rPr lang="hu-HU" sz="2400" dirty="0" err="1"/>
              <a:t>optimal</a:t>
            </a:r>
            <a:r>
              <a:rPr lang="hu-HU" sz="2400" dirty="0"/>
              <a:t> lead </a:t>
            </a:r>
            <a:r>
              <a:rPr lang="hu-HU" sz="2400" dirty="0" err="1"/>
              <a:t>placement</a:t>
            </a:r>
            <a:r>
              <a:rPr lang="hu-HU" sz="2400" dirty="0"/>
              <a:t> </a:t>
            </a:r>
            <a:r>
              <a:rPr lang="hu-HU" sz="2400" dirty="0" err="1"/>
              <a:t>at</a:t>
            </a:r>
            <a:r>
              <a:rPr lang="hu-HU" sz="2400" dirty="0"/>
              <a:t> </a:t>
            </a:r>
            <a:r>
              <a:rPr lang="hu-HU" sz="2400" dirty="0" err="1"/>
              <a:t>implantation</a:t>
            </a:r>
            <a:r>
              <a:rPr lang="hu-HU" sz="2400" dirty="0"/>
              <a:t>.</a:t>
            </a:r>
          </a:p>
          <a:p>
            <a:endParaRPr lang="hu-HU" sz="2400" dirty="0"/>
          </a:p>
          <a:p>
            <a:endParaRPr lang="en-US" altLang="hu-HU" sz="2400" dirty="0" smtClean="0"/>
          </a:p>
          <a:p>
            <a:endParaRPr lang="hu-HU" sz="2400" dirty="0"/>
          </a:p>
        </p:txBody>
      </p:sp>
      <p:sp>
        <p:nvSpPr>
          <p:cNvPr id="3" name="Téglalap 2"/>
          <p:cNvSpPr/>
          <p:nvPr/>
        </p:nvSpPr>
        <p:spPr>
          <a:xfrm>
            <a:off x="8388424" y="5366721"/>
            <a:ext cx="487484" cy="5818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Tree>
    <p:extLst>
      <p:ext uri="{BB962C8B-B14F-4D97-AF65-F5344CB8AC3E}">
        <p14:creationId xmlns:p14="http://schemas.microsoft.com/office/powerpoint/2010/main" val="411517785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596824" y="1534152"/>
            <a:ext cx="8424936" cy="2970318"/>
          </a:xfrm>
        </p:spPr>
        <p:txBody>
          <a:bodyPr>
            <a:normAutofit/>
          </a:bodyPr>
          <a:lstStyle/>
          <a:p>
            <a:pPr algn="just">
              <a:buFont typeface="Wingdings" panose="05000000000000000000" pitchFamily="2" charset="2"/>
              <a:buChar char="Ø"/>
            </a:pPr>
            <a:r>
              <a:rPr lang="en-US" sz="1800" dirty="0">
                <a:latin typeface="Gill Sans MT" panose="020B0502020104020203" pitchFamily="34" charset="-18"/>
              </a:rPr>
              <a:t>The recognition of the variability in outcome has prompted efforts in risk‐stratifying CRT patients on the basis of pre‐implant assessment</a:t>
            </a:r>
          </a:p>
          <a:p>
            <a:pPr algn="just">
              <a:buFont typeface="Wingdings" panose="05000000000000000000" pitchFamily="2" charset="2"/>
              <a:buChar char="Ø"/>
            </a:pPr>
            <a:endParaRPr lang="en-US" sz="900" dirty="0">
              <a:latin typeface="Gill Sans MT" panose="020B0502020104020203" pitchFamily="34" charset="-18"/>
            </a:endParaRPr>
          </a:p>
          <a:p>
            <a:pPr algn="just">
              <a:buFont typeface="Wingdings" panose="05000000000000000000" pitchFamily="2" charset="2"/>
              <a:buChar char="Ø"/>
            </a:pPr>
            <a:r>
              <a:rPr lang="en-US" sz="1800" dirty="0">
                <a:latin typeface="Gill Sans MT" panose="020B0502020104020203" pitchFamily="34" charset="-18"/>
              </a:rPr>
              <a:t>There are many risk stratification tools available:</a:t>
            </a:r>
          </a:p>
          <a:p>
            <a:pPr lvl="1" algn="just">
              <a:buFont typeface="Wingdings" panose="05000000000000000000" pitchFamily="2" charset="2"/>
              <a:buChar char="Ø"/>
            </a:pPr>
            <a:r>
              <a:rPr lang="en-US" sz="1600" dirty="0">
                <a:latin typeface="Gill Sans MT" panose="020B0502020104020203" pitchFamily="34" charset="-18"/>
              </a:rPr>
              <a:t>Seattle Heart Failure Model (SHFM)</a:t>
            </a:r>
            <a:r>
              <a:rPr lang="hu-HU" sz="1600" baseline="30000" dirty="0">
                <a:latin typeface="Gill Sans MT" panose="020B0502020104020203" pitchFamily="34" charset="-18"/>
              </a:rPr>
              <a:t> </a:t>
            </a:r>
            <a:r>
              <a:rPr lang="fr-FR" sz="1200" i="1" dirty="0">
                <a:solidFill>
                  <a:srgbClr val="878787"/>
                </a:solidFill>
                <a:latin typeface="Helvetica" panose="020B0604020202030204" pitchFamily="34" charset="0"/>
                <a:cs typeface="Arial" panose="020B0604020202020204" pitchFamily="34" charset="0"/>
              </a:rPr>
              <a:t>/Levy WC et al., Circulation, 2006/</a:t>
            </a:r>
            <a:endParaRPr lang="en-US" sz="1200" i="1" dirty="0">
              <a:solidFill>
                <a:srgbClr val="878787"/>
              </a:solidFill>
              <a:latin typeface="Helvetica" panose="020B0604020202030204" pitchFamily="34" charset="0"/>
              <a:cs typeface="Arial" panose="020B0604020202020204" pitchFamily="34" charset="0"/>
            </a:endParaRPr>
          </a:p>
          <a:p>
            <a:pPr lvl="1" algn="just">
              <a:buFont typeface="Wingdings" panose="05000000000000000000" pitchFamily="2" charset="2"/>
              <a:buChar char="Ø"/>
            </a:pPr>
            <a:r>
              <a:rPr lang="en-US" sz="1600" dirty="0">
                <a:latin typeface="Gill Sans MT" panose="020B0502020104020203" pitchFamily="34" charset="-18"/>
              </a:rPr>
              <a:t>EAARN</a:t>
            </a:r>
            <a:r>
              <a:rPr lang="hu-HU" sz="1600" dirty="0">
                <a:latin typeface="Gill Sans MT" panose="020B0502020104020203" pitchFamily="34" charset="-18"/>
              </a:rPr>
              <a:t> </a:t>
            </a:r>
            <a:r>
              <a:rPr lang="hu-HU" sz="1200" i="1" dirty="0">
                <a:solidFill>
                  <a:srgbClr val="878787"/>
                </a:solidFill>
                <a:latin typeface="Helvetica" panose="020B0604020202030204" pitchFamily="34" charset="0"/>
                <a:cs typeface="Arial" panose="020B0604020202020204" pitchFamily="34" charset="0"/>
              </a:rPr>
              <a:t>/</a:t>
            </a:r>
            <a:r>
              <a:rPr lang="en-US" sz="1200" i="1" dirty="0">
                <a:solidFill>
                  <a:srgbClr val="878787"/>
                </a:solidFill>
                <a:latin typeface="Helvetica" panose="020B0604020202030204" pitchFamily="34" charset="0"/>
                <a:cs typeface="Arial" panose="020B0604020202020204" pitchFamily="34" charset="0"/>
              </a:rPr>
              <a:t>Khatib M et al., European Journal of Heart Failure, 2014</a:t>
            </a:r>
            <a:r>
              <a:rPr lang="hu-HU" sz="1200" i="1" dirty="0">
                <a:solidFill>
                  <a:srgbClr val="878787"/>
                </a:solidFill>
                <a:latin typeface="Helvetica" panose="020B0604020202030204" pitchFamily="34" charset="0"/>
                <a:cs typeface="Arial" panose="020B0604020202020204" pitchFamily="34" charset="0"/>
              </a:rPr>
              <a:t>/</a:t>
            </a:r>
            <a:endParaRPr lang="en-US" sz="1200" i="1" dirty="0">
              <a:solidFill>
                <a:srgbClr val="878787"/>
              </a:solidFill>
              <a:latin typeface="Helvetica" panose="020B0604020202030204" pitchFamily="34" charset="0"/>
              <a:cs typeface="Arial" panose="020B0604020202020204" pitchFamily="34" charset="0"/>
            </a:endParaRPr>
          </a:p>
          <a:p>
            <a:pPr lvl="1" algn="just">
              <a:buFont typeface="Wingdings" panose="05000000000000000000" pitchFamily="2" charset="2"/>
              <a:buChar char="Ø"/>
            </a:pPr>
            <a:r>
              <a:rPr lang="en-US" sz="1600" dirty="0">
                <a:latin typeface="Gill Sans MT" panose="020B0502020104020203" pitchFamily="34" charset="-18"/>
              </a:rPr>
              <a:t>VALID-CRT</a:t>
            </a:r>
            <a:r>
              <a:rPr lang="hu-HU" sz="1600" baseline="30000" dirty="0">
                <a:latin typeface="Gill Sans MT" panose="020B0502020104020203" pitchFamily="34" charset="-18"/>
              </a:rPr>
              <a:t> </a:t>
            </a:r>
            <a:r>
              <a:rPr lang="hu-HU" sz="1200" i="1" dirty="0">
                <a:solidFill>
                  <a:srgbClr val="878787"/>
                </a:solidFill>
                <a:latin typeface="Helvetica" panose="020B0604020202030204" pitchFamily="34" charset="0"/>
                <a:cs typeface="Arial" panose="020B0604020202020204" pitchFamily="34" charset="0"/>
              </a:rPr>
              <a:t>/</a:t>
            </a:r>
            <a:r>
              <a:rPr lang="en-US" sz="1200" i="1" dirty="0">
                <a:solidFill>
                  <a:srgbClr val="878787"/>
                </a:solidFill>
                <a:latin typeface="Helvetica" panose="020B0604020202030204" pitchFamily="34" charset="0"/>
                <a:cs typeface="Arial" panose="020B0604020202020204" pitchFamily="34" charset="0"/>
              </a:rPr>
              <a:t>Gasparini M et al., European Journal of Heart Failure, 2015</a:t>
            </a:r>
            <a:r>
              <a:rPr lang="hu-HU" sz="1200" i="1" dirty="0">
                <a:solidFill>
                  <a:srgbClr val="878787"/>
                </a:solidFill>
                <a:latin typeface="Helvetica" panose="020B0604020202030204" pitchFamily="34" charset="0"/>
                <a:cs typeface="Arial" panose="020B0604020202020204" pitchFamily="34" charset="0"/>
              </a:rPr>
              <a:t>/</a:t>
            </a:r>
            <a:endParaRPr lang="en-US" sz="1200" i="1" dirty="0">
              <a:solidFill>
                <a:srgbClr val="878787"/>
              </a:solidFill>
              <a:latin typeface="Helvetica" panose="020B0604020202030204" pitchFamily="34" charset="0"/>
              <a:cs typeface="Arial" panose="020B0604020202020204" pitchFamily="34" charset="0"/>
            </a:endParaRPr>
          </a:p>
          <a:p>
            <a:pPr lvl="1" algn="just">
              <a:buFont typeface="Wingdings" panose="05000000000000000000" pitchFamily="2" charset="2"/>
              <a:buChar char="Ø"/>
            </a:pPr>
            <a:r>
              <a:rPr lang="en-US" sz="1600" dirty="0">
                <a:latin typeface="Gill Sans MT" panose="020B0502020104020203" pitchFamily="34" charset="-18"/>
              </a:rPr>
              <a:t>ScREEN</a:t>
            </a:r>
            <a:r>
              <a:rPr lang="hu-HU" sz="1600" dirty="0">
                <a:latin typeface="Gill Sans MT" panose="020B0502020104020203" pitchFamily="34" charset="-18"/>
              </a:rPr>
              <a:t> </a:t>
            </a:r>
            <a:r>
              <a:rPr lang="hu-HU" sz="1200" i="1" dirty="0">
                <a:solidFill>
                  <a:srgbClr val="878787"/>
                </a:solidFill>
                <a:latin typeface="Helvetica" panose="020B0604020202030204" pitchFamily="34" charset="0"/>
                <a:cs typeface="Arial" panose="020B0604020202020204" pitchFamily="34" charset="0"/>
              </a:rPr>
              <a:t>/Providencia R et al., International Journal of Cardiology, 2018/</a:t>
            </a:r>
            <a:endParaRPr lang="en-US" sz="1200" i="1" dirty="0">
              <a:solidFill>
                <a:srgbClr val="878787"/>
              </a:solidFill>
              <a:latin typeface="Helvetica" panose="020B0604020202030204" pitchFamily="34" charset="0"/>
              <a:cs typeface="Arial" panose="020B0604020202020204" pitchFamily="34" charset="0"/>
            </a:endParaRPr>
          </a:p>
          <a:p>
            <a:pPr lvl="1" algn="just">
              <a:buFont typeface="Wingdings" panose="05000000000000000000" pitchFamily="2" charset="2"/>
              <a:buChar char="Ø"/>
            </a:pPr>
            <a:r>
              <a:rPr lang="en-US" sz="1600" dirty="0">
                <a:latin typeface="Gill Sans MT" panose="020B0502020104020203" pitchFamily="34" charset="-18"/>
              </a:rPr>
              <a:t>CRT-score</a:t>
            </a:r>
            <a:r>
              <a:rPr lang="hu-HU" sz="1600" baseline="30000" dirty="0">
                <a:latin typeface="Gill Sans MT" panose="020B0502020104020203" pitchFamily="34" charset="-18"/>
              </a:rPr>
              <a:t> </a:t>
            </a:r>
            <a:r>
              <a:rPr lang="hu-HU" sz="1200" i="1" dirty="0">
                <a:solidFill>
                  <a:srgbClr val="878787"/>
                </a:solidFill>
                <a:latin typeface="Helvetica" panose="020B0604020202030204" pitchFamily="34" charset="0"/>
                <a:cs typeface="Arial" panose="020B0604020202020204" pitchFamily="34" charset="0"/>
              </a:rPr>
              <a:t>/Höke U et al., The American Journal of Cardiology, 2017/</a:t>
            </a:r>
            <a:endParaRPr lang="en-US" sz="1200" i="1" dirty="0">
              <a:solidFill>
                <a:srgbClr val="878787"/>
              </a:solidFill>
              <a:latin typeface="Helvetica" panose="020B0604020202030204" pitchFamily="34" charset="0"/>
              <a:cs typeface="Arial" panose="020B0604020202020204" pitchFamily="34" charset="0"/>
            </a:endParaRPr>
          </a:p>
          <a:p>
            <a:endParaRPr lang="en-US" sz="2800" dirty="0">
              <a:latin typeface="Gill Sans MT" panose="020B0502020104020203" pitchFamily="34" charset="-18"/>
            </a:endParaRPr>
          </a:p>
        </p:txBody>
      </p:sp>
      <p:sp>
        <p:nvSpPr>
          <p:cNvPr id="7" name="Cím 1"/>
          <p:cNvSpPr txBox="1">
            <a:spLocks/>
          </p:cNvSpPr>
          <p:nvPr/>
        </p:nvSpPr>
        <p:spPr>
          <a:xfrm>
            <a:off x="107504" y="4771579"/>
            <a:ext cx="8928992" cy="724150"/>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2000" kern="1200">
                <a:solidFill>
                  <a:schemeClr val="tx1"/>
                </a:solidFill>
                <a:latin typeface="Interstate"/>
                <a:ea typeface="+mj-ea"/>
                <a:cs typeface="Interstate"/>
              </a:defRPr>
            </a:lvl1pPr>
          </a:lstStyle>
          <a:p>
            <a:r>
              <a:rPr lang="en-US" sz="3200" dirty="0">
                <a:solidFill>
                  <a:srgbClr val="0069B3"/>
                </a:solidFill>
                <a:effectLst>
                  <a:outerShdw blurRad="38100" dist="38100" dir="2700000" algn="tl">
                    <a:srgbClr val="000000">
                      <a:alpha val="43137"/>
                    </a:srgbClr>
                  </a:outerShdw>
                </a:effectLst>
                <a:latin typeface="Gill Sans MT" panose="020B0502020104020203" pitchFamily="34" charset="-18"/>
              </a:rPr>
              <a:t>Machine Learning</a:t>
            </a:r>
          </a:p>
        </p:txBody>
      </p:sp>
      <p:sp>
        <p:nvSpPr>
          <p:cNvPr id="8" name="Szövegdoboz 7"/>
          <p:cNvSpPr txBox="1"/>
          <p:nvPr/>
        </p:nvSpPr>
        <p:spPr>
          <a:xfrm>
            <a:off x="359532" y="4356747"/>
            <a:ext cx="8424936" cy="400110"/>
          </a:xfrm>
          <a:prstGeom prst="rect">
            <a:avLst/>
          </a:prstGeom>
          <a:noFill/>
        </p:spPr>
        <p:txBody>
          <a:bodyPr wrap="square" rtlCol="0">
            <a:spAutoFit/>
          </a:bodyPr>
          <a:lstStyle/>
          <a:p>
            <a:pPr algn="ctr"/>
            <a:r>
              <a:rPr lang="en-US" sz="2000" dirty="0">
                <a:solidFill>
                  <a:srgbClr val="AF1022"/>
                </a:solidFill>
                <a:effectLst>
                  <a:outerShdw blurRad="38100" dist="38100" dir="2700000" algn="tl">
                    <a:srgbClr val="000000">
                      <a:alpha val="43137"/>
                    </a:srgbClr>
                  </a:outerShdw>
                </a:effectLst>
                <a:latin typeface="Gill Sans MT" panose="020B0502020104020203" pitchFamily="34" charset="-18"/>
                <a:cs typeface="Arial" panose="020B0604020202020204" pitchFamily="34" charset="0"/>
              </a:rPr>
              <a:t>Currently available risk scores have </a:t>
            </a:r>
            <a:r>
              <a:rPr lang="hu-HU" sz="2000" dirty="0">
                <a:solidFill>
                  <a:srgbClr val="AF1022"/>
                </a:solidFill>
                <a:effectLst>
                  <a:outerShdw blurRad="38100" dist="38100" dir="2700000" algn="tl">
                    <a:srgbClr val="000000">
                      <a:alpha val="43137"/>
                    </a:srgbClr>
                  </a:outerShdw>
                </a:effectLst>
                <a:latin typeface="Gill Sans MT" panose="020B0502020104020203" pitchFamily="34" charset="-18"/>
                <a:cs typeface="Arial" panose="020B0604020202020204" pitchFamily="34" charset="0"/>
              </a:rPr>
              <a:t>l</a:t>
            </a:r>
            <a:r>
              <a:rPr lang="en-US" sz="2000" dirty="0">
                <a:solidFill>
                  <a:srgbClr val="AF1022"/>
                </a:solidFill>
                <a:effectLst>
                  <a:outerShdw blurRad="38100" dist="38100" dir="2700000" algn="tl">
                    <a:srgbClr val="000000">
                      <a:alpha val="43137"/>
                    </a:srgbClr>
                  </a:outerShdw>
                </a:effectLst>
                <a:latin typeface="Gill Sans MT" panose="020B0502020104020203" pitchFamily="34" charset="-18"/>
                <a:cs typeface="Arial" panose="020B0604020202020204" pitchFamily="34" charset="0"/>
              </a:rPr>
              <a:t>imitations!</a:t>
            </a:r>
          </a:p>
        </p:txBody>
      </p:sp>
      <p:sp>
        <p:nvSpPr>
          <p:cNvPr id="6" name="Cím 3">
            <a:extLst>
              <a:ext uri="{FF2B5EF4-FFF2-40B4-BE49-F238E27FC236}">
                <a16:creationId xmlns:a16="http://schemas.microsoft.com/office/drawing/2014/main" xmlns="" id="{1AA79752-0F98-BF41-920A-8E093AB8CF1D}"/>
              </a:ext>
            </a:extLst>
          </p:cNvPr>
          <p:cNvSpPr txBox="1">
            <a:spLocks/>
          </p:cNvSpPr>
          <p:nvPr/>
        </p:nvSpPr>
        <p:spPr>
          <a:xfrm>
            <a:off x="359532" y="125023"/>
            <a:ext cx="8856984" cy="129761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b="0" i="0" kern="1200">
                <a:solidFill>
                  <a:schemeClr val="tx1"/>
                </a:solidFill>
                <a:latin typeface="Gill Sans MT"/>
                <a:ea typeface="+mj-ea"/>
                <a:cs typeface="Gill Sans MT"/>
              </a:defRPr>
            </a:lvl1pPr>
          </a:lstStyle>
          <a:p>
            <a:pPr>
              <a:spcBef>
                <a:spcPts val="1200"/>
              </a:spcBef>
            </a:pPr>
            <a:r>
              <a:rPr lang="en-US" sz="2800" b="1" dirty="0">
                <a:solidFill>
                  <a:srgbClr val="264796"/>
                </a:solidFill>
              </a:rPr>
              <a:t>Survival Prediction in Patients Undergoing Cardiac Resynchronization Therapy:</a:t>
            </a:r>
            <a:endParaRPr lang="en-US" sz="2000" dirty="0">
              <a:solidFill>
                <a:srgbClr val="264796"/>
              </a:solidFill>
            </a:endParaRPr>
          </a:p>
        </p:txBody>
      </p:sp>
      <p:sp>
        <p:nvSpPr>
          <p:cNvPr id="2" name="TextBox 1">
            <a:extLst>
              <a:ext uri="{FF2B5EF4-FFF2-40B4-BE49-F238E27FC236}">
                <a16:creationId xmlns:a16="http://schemas.microsoft.com/office/drawing/2014/main" xmlns="" id="{A9814E96-763B-6B4C-A570-FF9EF83ADF76}"/>
              </a:ext>
            </a:extLst>
          </p:cNvPr>
          <p:cNvSpPr txBox="1"/>
          <p:nvPr/>
        </p:nvSpPr>
        <p:spPr>
          <a:xfrm>
            <a:off x="5724129" y="5514008"/>
            <a:ext cx="3419872" cy="584775"/>
          </a:xfrm>
          <a:prstGeom prst="rect">
            <a:avLst/>
          </a:prstGeom>
          <a:solidFill>
            <a:schemeClr val="bg1"/>
          </a:solidFill>
        </p:spPr>
        <p:txBody>
          <a:bodyPr wrap="square" rtlCol="0">
            <a:spAutoFit/>
          </a:bodyPr>
          <a:lstStyle/>
          <a:p>
            <a:r>
              <a:rPr lang="hu-HU" sz="1600" dirty="0" err="1"/>
              <a:t>Tokodi</a:t>
            </a:r>
            <a:r>
              <a:rPr lang="hu-HU" sz="1600" dirty="0"/>
              <a:t> et </a:t>
            </a:r>
            <a:r>
              <a:rPr lang="hu-HU" sz="1600" dirty="0" err="1"/>
              <a:t>al</a:t>
            </a:r>
            <a:r>
              <a:rPr lang="hu-HU" sz="1600" dirty="0"/>
              <a:t>, EHJ - </a:t>
            </a:r>
            <a:r>
              <a:rPr lang="hu-HU" sz="1600" dirty="0" err="1"/>
              <a:t>Under</a:t>
            </a:r>
            <a:r>
              <a:rPr lang="hu-HU" sz="1600" dirty="0"/>
              <a:t> </a:t>
            </a:r>
            <a:r>
              <a:rPr lang="hu-HU" sz="1600" dirty="0" err="1"/>
              <a:t>review</a:t>
            </a:r>
            <a:endParaRPr lang="hu-HU" sz="1600" dirty="0"/>
          </a:p>
          <a:p>
            <a:endParaRPr lang="hu-HU" sz="1600" dirty="0"/>
          </a:p>
        </p:txBody>
      </p:sp>
    </p:spTree>
    <p:extLst>
      <p:ext uri="{BB962C8B-B14F-4D97-AF65-F5344CB8AC3E}">
        <p14:creationId xmlns:p14="http://schemas.microsoft.com/office/powerpoint/2010/main" val="32859068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57200" y="83271"/>
            <a:ext cx="8229600" cy="1143000"/>
          </a:xfrm>
        </p:spPr>
        <p:txBody>
          <a:bodyPr>
            <a:normAutofit/>
          </a:bodyPr>
          <a:lstStyle/>
          <a:p>
            <a:pPr algn="l"/>
            <a:r>
              <a:rPr lang="en-US" altLang="hu-HU" sz="3600" b="1" dirty="0"/>
              <a:t>Ventricular </a:t>
            </a:r>
            <a:r>
              <a:rPr lang="hu-HU" altLang="hu-HU" sz="3600" b="1" dirty="0"/>
              <a:t>d</a:t>
            </a:r>
            <a:r>
              <a:rPr lang="en-US" altLang="hu-HU" sz="3600" b="1" dirty="0" err="1"/>
              <a:t>yssynchrony</a:t>
            </a:r>
            <a:r>
              <a:rPr lang="en-US" altLang="hu-HU" sz="3600" b="1" dirty="0"/>
              <a:t> in </a:t>
            </a:r>
            <a:r>
              <a:rPr lang="hu-HU" altLang="hu-HU" sz="3600" b="1" dirty="0"/>
              <a:t>h</a:t>
            </a:r>
            <a:r>
              <a:rPr lang="en-US" altLang="hu-HU" sz="3600" b="1" dirty="0" err="1"/>
              <a:t>eart</a:t>
            </a:r>
            <a:r>
              <a:rPr lang="en-US" altLang="hu-HU" sz="3600" b="1" dirty="0"/>
              <a:t> </a:t>
            </a:r>
            <a:r>
              <a:rPr lang="hu-HU" altLang="hu-HU" sz="3600" b="1" dirty="0"/>
              <a:t>f</a:t>
            </a:r>
            <a:r>
              <a:rPr lang="en-US" altLang="hu-HU" sz="3600" b="1" dirty="0" err="1"/>
              <a:t>ailure</a:t>
            </a:r>
            <a:endParaRPr lang="en-GB" sz="3600" b="1" dirty="0"/>
          </a:p>
        </p:txBody>
      </p:sp>
      <p:grpSp>
        <p:nvGrpSpPr>
          <p:cNvPr id="4" name="Group 20"/>
          <p:cNvGrpSpPr>
            <a:grpSpLocks/>
          </p:cNvGrpSpPr>
          <p:nvPr/>
        </p:nvGrpSpPr>
        <p:grpSpPr bwMode="auto">
          <a:xfrm>
            <a:off x="-179511" y="1407005"/>
            <a:ext cx="4981575" cy="5875338"/>
            <a:chOff x="-612" y="759"/>
            <a:chExt cx="3138" cy="3701"/>
          </a:xfrm>
        </p:grpSpPr>
        <p:graphicFrame>
          <p:nvGraphicFramePr>
            <p:cNvPr id="5" name="Object 7"/>
            <p:cNvGraphicFramePr>
              <a:graphicFrameLocks noChangeAspect="1"/>
            </p:cNvGraphicFramePr>
            <p:nvPr/>
          </p:nvGraphicFramePr>
          <p:xfrm>
            <a:off x="-612" y="2675"/>
            <a:ext cx="2676" cy="1785"/>
          </p:xfrm>
          <a:graphic>
            <a:graphicData uri="http://schemas.openxmlformats.org/presentationml/2006/ole">
              <mc:AlternateContent xmlns:mc="http://schemas.openxmlformats.org/markup-compatibility/2006">
                <mc:Choice xmlns:v="urn:schemas-microsoft-com:vml" Requires="v">
                  <p:oleObj spid="_x0000_s1118" name="Diagram" r:id="rId3" imgW="9144000" imgH="6100503" progId="MSGraph.Chart.8">
                    <p:embed followColorScheme="full"/>
                  </p:oleObj>
                </mc:Choice>
                <mc:Fallback>
                  <p:oleObj name="Diagram" r:id="rId3" imgW="9144000" imgH="6100503" progId="MSGraph.Chart.8">
                    <p:embed followColorScheme="full"/>
                    <p:pic>
                      <p:nvPicPr>
                        <p:cNvPr id="2051" name="Object 7"/>
                        <p:cNvPicPr>
                          <a:picLocks noChangeAspect="1" noChangeArrowheads="1"/>
                        </p:cNvPicPr>
                        <p:nvPr/>
                      </p:nvPicPr>
                      <p:blipFill>
                        <a:blip r:embed="rId4"/>
                        <a:srcRect/>
                        <a:stretch>
                          <a:fillRect/>
                        </a:stretch>
                      </p:blipFill>
                      <p:spPr bwMode="auto">
                        <a:xfrm>
                          <a:off x="-612" y="2675"/>
                          <a:ext cx="2676" cy="178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6" name="Group 12"/>
            <p:cNvGrpSpPr>
              <a:grpSpLocks/>
            </p:cNvGrpSpPr>
            <p:nvPr/>
          </p:nvGrpSpPr>
          <p:grpSpPr bwMode="auto">
            <a:xfrm>
              <a:off x="-612" y="759"/>
              <a:ext cx="3138" cy="2678"/>
              <a:chOff x="-612" y="759"/>
              <a:chExt cx="3138" cy="2678"/>
            </a:xfrm>
          </p:grpSpPr>
          <p:graphicFrame>
            <p:nvGraphicFramePr>
              <p:cNvPr id="7" name="Object 5"/>
              <p:cNvGraphicFramePr>
                <a:graphicFrameLocks noChangeAspect="1"/>
              </p:cNvGraphicFramePr>
              <p:nvPr>
                <p:extLst>
                  <p:ext uri="{D42A27DB-BD31-4B8C-83A1-F6EECF244321}">
                    <p14:modId xmlns:p14="http://schemas.microsoft.com/office/powerpoint/2010/main" val="1582524335"/>
                  </p:ext>
                </p:extLst>
              </p:nvPr>
            </p:nvGraphicFramePr>
            <p:xfrm>
              <a:off x="-612" y="759"/>
              <a:ext cx="2676" cy="1785"/>
            </p:xfrm>
            <a:graphic>
              <a:graphicData uri="http://schemas.openxmlformats.org/presentationml/2006/ole">
                <mc:AlternateContent xmlns:mc="http://schemas.openxmlformats.org/markup-compatibility/2006">
                  <mc:Choice xmlns:v="urn:schemas-microsoft-com:vml" Requires="v">
                    <p:oleObj spid="_x0000_s1119" name="Diagram" r:id="rId5" imgW="9144000" imgH="6100503" progId="MSGraph.Chart.8">
                      <p:embed followColorScheme="full"/>
                    </p:oleObj>
                  </mc:Choice>
                  <mc:Fallback>
                    <p:oleObj name="Diagram" r:id="rId5" imgW="9144000" imgH="6100503" progId="MSGraph.Chart.8">
                      <p:embed followColorScheme="full"/>
                      <p:pic>
                        <p:nvPicPr>
                          <p:cNvPr id="2052" name="Object 5"/>
                          <p:cNvPicPr>
                            <a:picLocks noChangeAspect="1" noChangeArrowheads="1"/>
                          </p:cNvPicPr>
                          <p:nvPr/>
                        </p:nvPicPr>
                        <p:blipFill>
                          <a:blip r:embed="rId6"/>
                          <a:srcRect/>
                          <a:stretch>
                            <a:fillRect/>
                          </a:stretch>
                        </p:blipFill>
                        <p:spPr bwMode="auto">
                          <a:xfrm>
                            <a:off x="-612" y="759"/>
                            <a:ext cx="2676" cy="178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 name="Object 6"/>
              <p:cNvGraphicFramePr>
                <a:graphicFrameLocks noChangeAspect="1"/>
              </p:cNvGraphicFramePr>
              <p:nvPr>
                <p:extLst>
                  <p:ext uri="{D42A27DB-BD31-4B8C-83A1-F6EECF244321}">
                    <p14:modId xmlns:p14="http://schemas.microsoft.com/office/powerpoint/2010/main" val="2785536464"/>
                  </p:ext>
                </p:extLst>
              </p:nvPr>
            </p:nvGraphicFramePr>
            <p:xfrm>
              <a:off x="-612" y="1652"/>
              <a:ext cx="2676" cy="1785"/>
            </p:xfrm>
            <a:graphic>
              <a:graphicData uri="http://schemas.openxmlformats.org/presentationml/2006/ole">
                <mc:AlternateContent xmlns:mc="http://schemas.openxmlformats.org/markup-compatibility/2006">
                  <mc:Choice xmlns:v="urn:schemas-microsoft-com:vml" Requires="v">
                    <p:oleObj spid="_x0000_s1120" name="Diagram" r:id="rId7" imgW="9144000" imgH="6100503" progId="MSGraph.Chart.8">
                      <p:embed followColorScheme="full"/>
                    </p:oleObj>
                  </mc:Choice>
                  <mc:Fallback>
                    <p:oleObj name="Diagram" r:id="rId7" imgW="9144000" imgH="6100503" progId="MSGraph.Chart.8">
                      <p:embed followColorScheme="full"/>
                      <p:pic>
                        <p:nvPicPr>
                          <p:cNvPr id="2053" name="Object 6"/>
                          <p:cNvPicPr>
                            <a:picLocks noChangeAspect="1" noChangeArrowheads="1"/>
                          </p:cNvPicPr>
                          <p:nvPr/>
                        </p:nvPicPr>
                        <p:blipFill>
                          <a:blip r:embed="rId8"/>
                          <a:srcRect/>
                          <a:stretch>
                            <a:fillRect/>
                          </a:stretch>
                        </p:blipFill>
                        <p:spPr bwMode="auto">
                          <a:xfrm>
                            <a:off x="-612" y="1652"/>
                            <a:ext cx="2676" cy="178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 name="Text Box 8"/>
              <p:cNvSpPr txBox="1">
                <a:spLocks noChangeArrowheads="1"/>
              </p:cNvSpPr>
              <p:nvPr/>
            </p:nvSpPr>
            <p:spPr bwMode="auto">
              <a:xfrm>
                <a:off x="711" y="1239"/>
                <a:ext cx="1815"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hu-HU" altLang="hu-HU" sz="1800" b="1" i="0" u="none" strike="noStrike" kern="1200" cap="none" spc="0" normalizeH="0" baseline="0" noProof="0" dirty="0" smtClean="0">
                    <a:ln>
                      <a:noFill/>
                    </a:ln>
                    <a:effectLst/>
                    <a:uLnTx/>
                    <a:uFillTx/>
                    <a:latin typeface="Arial" panose="020B0604020202020204" pitchFamily="34" charset="0"/>
                    <a:ea typeface="+mn-ea"/>
                    <a:cs typeface="+mn-cs"/>
                  </a:rPr>
                  <a:t>CHF, </a:t>
                </a:r>
                <a:r>
                  <a:rPr kumimoji="0" lang="hu-HU" altLang="hu-HU" sz="1800" b="1" i="0" u="none" strike="noStrike" kern="1200" cap="none" spc="0" normalizeH="0" baseline="0" noProof="0" dirty="0" err="1" smtClean="0">
                    <a:ln>
                      <a:noFill/>
                    </a:ln>
                    <a:effectLst/>
                    <a:uLnTx/>
                    <a:uFillTx/>
                    <a:latin typeface="Arial" panose="020B0604020202020204" pitchFamily="34" charset="0"/>
                    <a:ea typeface="+mn-ea"/>
                    <a:cs typeface="+mn-cs"/>
                  </a:rPr>
                  <a:t>preserved</a:t>
                </a:r>
                <a:r>
                  <a:rPr kumimoji="0" lang="hu-HU" altLang="hu-HU" sz="1800" b="1" i="0" u="none" strike="noStrike" kern="1200" cap="none" spc="0" normalizeH="0" baseline="0" noProof="0" dirty="0" smtClean="0">
                    <a:ln>
                      <a:noFill/>
                    </a:ln>
                    <a:effectLst/>
                    <a:uLnTx/>
                    <a:uFillTx/>
                    <a:latin typeface="Arial" panose="020B0604020202020204" pitchFamily="34" charset="0"/>
                    <a:ea typeface="+mn-ea"/>
                    <a:cs typeface="+mn-cs"/>
                  </a:rPr>
                  <a:t> EF</a:t>
                </a:r>
              </a:p>
            </p:txBody>
          </p:sp>
          <p:sp>
            <p:nvSpPr>
              <p:cNvPr id="10" name="Text Box 9"/>
              <p:cNvSpPr txBox="1">
                <a:spLocks noChangeArrowheads="1"/>
              </p:cNvSpPr>
              <p:nvPr/>
            </p:nvSpPr>
            <p:spPr bwMode="auto">
              <a:xfrm>
                <a:off x="711" y="2147"/>
                <a:ext cx="1815"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hu-HU" altLang="hu-HU" sz="1800" b="1" i="0" u="none" strike="noStrike" kern="1200" cap="none" spc="0" normalizeH="0" baseline="0" noProof="0" dirty="0" smtClean="0">
                    <a:ln>
                      <a:noFill/>
                    </a:ln>
                    <a:effectLst/>
                    <a:uLnTx/>
                    <a:uFillTx/>
                    <a:latin typeface="Arial" panose="020B0604020202020204" pitchFamily="34" charset="0"/>
                    <a:ea typeface="+mn-ea"/>
                    <a:cs typeface="+mn-cs"/>
                  </a:rPr>
                  <a:t>CHF, </a:t>
                </a:r>
                <a:r>
                  <a:rPr kumimoji="0" lang="hu-HU" altLang="hu-HU" sz="1800" b="1" i="0" u="none" strike="noStrike" kern="1200" cap="none" spc="0" normalizeH="0" baseline="0" noProof="0" dirty="0" err="1" smtClean="0">
                    <a:ln>
                      <a:noFill/>
                    </a:ln>
                    <a:effectLst/>
                    <a:uLnTx/>
                    <a:uFillTx/>
                    <a:latin typeface="Arial" panose="020B0604020202020204" pitchFamily="34" charset="0"/>
                    <a:ea typeface="+mn-ea"/>
                    <a:cs typeface="+mn-cs"/>
                  </a:rPr>
                  <a:t>impaired</a:t>
                </a:r>
                <a:r>
                  <a:rPr kumimoji="0" lang="hu-HU" altLang="hu-HU" sz="1800" b="1" i="0" u="none" strike="noStrike" kern="1200" cap="none" spc="0" normalizeH="0" baseline="0" noProof="0" dirty="0" smtClean="0">
                    <a:ln>
                      <a:noFill/>
                    </a:ln>
                    <a:effectLst/>
                    <a:uLnTx/>
                    <a:uFillTx/>
                    <a:latin typeface="Arial" panose="020B0604020202020204" pitchFamily="34" charset="0"/>
                    <a:ea typeface="+mn-ea"/>
                    <a:cs typeface="+mn-cs"/>
                  </a:rPr>
                  <a:t> EF</a:t>
                </a:r>
              </a:p>
            </p:txBody>
          </p:sp>
          <p:sp>
            <p:nvSpPr>
              <p:cNvPr id="11" name="Text Box 10"/>
              <p:cNvSpPr txBox="1">
                <a:spLocks noChangeArrowheads="1"/>
              </p:cNvSpPr>
              <p:nvPr/>
            </p:nvSpPr>
            <p:spPr bwMode="auto">
              <a:xfrm>
                <a:off x="711" y="3196"/>
                <a:ext cx="1815"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hu-HU" altLang="hu-HU" sz="1800" b="1" i="0" u="none" strike="noStrike" kern="1200" cap="none" spc="0" normalizeH="0" baseline="0" noProof="0" dirty="0" err="1" smtClean="0">
                    <a:ln>
                      <a:noFill/>
                    </a:ln>
                    <a:effectLst/>
                    <a:uLnTx/>
                    <a:uFillTx/>
                    <a:latin typeface="Arial" panose="020B0604020202020204" pitchFamily="34" charset="0"/>
                    <a:ea typeface="+mn-ea"/>
                    <a:cs typeface="+mn-cs"/>
                  </a:rPr>
                  <a:t>Moderate-severe</a:t>
                </a:r>
                <a:r>
                  <a:rPr kumimoji="0" lang="hu-HU" altLang="hu-HU" sz="1800" b="1" i="0" u="none" strike="noStrike" kern="1200" cap="none" spc="0" normalizeH="0" baseline="0" noProof="0" dirty="0" smtClean="0">
                    <a:ln>
                      <a:noFill/>
                    </a:ln>
                    <a:effectLst/>
                    <a:uLnTx/>
                    <a:uFillTx/>
                    <a:latin typeface="Arial" panose="020B0604020202020204" pitchFamily="34" charset="0"/>
                    <a:ea typeface="+mn-ea"/>
                    <a:cs typeface="+mn-cs"/>
                  </a:rPr>
                  <a:t> CHF</a:t>
                </a:r>
              </a:p>
            </p:txBody>
          </p:sp>
        </p:grpSp>
      </p:grpSp>
      <p:sp>
        <p:nvSpPr>
          <p:cNvPr id="12" name="Text Box 21"/>
          <p:cNvSpPr txBox="1">
            <a:spLocks noChangeArrowheads="1"/>
          </p:cNvSpPr>
          <p:nvPr/>
        </p:nvSpPr>
        <p:spPr bwMode="auto">
          <a:xfrm>
            <a:off x="554279" y="1205392"/>
            <a:ext cx="40671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en-GB" altLang="hu-HU" sz="1800" b="1" i="0" u="none" strike="noStrike" kern="1200" cap="none" spc="0" normalizeH="0" baseline="0" dirty="0" smtClean="0">
                <a:ln>
                  <a:noFill/>
                </a:ln>
                <a:effectLst/>
                <a:uLnTx/>
                <a:uFillTx/>
                <a:latin typeface="Arial" panose="020B0604020202020204" pitchFamily="34" charset="0"/>
                <a:ea typeface="+mn-ea"/>
                <a:cs typeface="+mn-cs"/>
              </a:rPr>
              <a:t>Prevalence</a:t>
            </a:r>
            <a:r>
              <a:rPr kumimoji="0" lang="hu-HU" altLang="hu-HU" sz="1800" b="1" i="0" u="none" strike="noStrike" kern="1200" cap="none" spc="0" normalizeH="0" baseline="0" noProof="0" dirty="0" smtClean="0">
                <a:ln>
                  <a:noFill/>
                </a:ln>
                <a:effectLst/>
                <a:uLnTx/>
                <a:uFillTx/>
                <a:latin typeface="Arial" panose="020B0604020202020204" pitchFamily="34" charset="0"/>
                <a:ea typeface="+mn-ea"/>
                <a:cs typeface="+mn-cs"/>
              </a:rPr>
              <a:t> of LBBB in CHF</a:t>
            </a:r>
          </a:p>
        </p:txBody>
      </p:sp>
      <p:sp>
        <p:nvSpPr>
          <p:cNvPr id="13" name="Text Box 4"/>
          <p:cNvSpPr txBox="1">
            <a:spLocks noChangeArrowheads="1"/>
          </p:cNvSpPr>
          <p:nvPr/>
        </p:nvSpPr>
        <p:spPr bwMode="auto">
          <a:xfrm>
            <a:off x="7122368" y="5485373"/>
            <a:ext cx="2021632"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altLang="hu-HU" sz="1000" b="0" i="0" u="none" strike="noStrike" kern="1200" cap="none" spc="0" normalizeH="0" baseline="0" noProof="0" dirty="0" smtClean="0">
                <a:ln>
                  <a:noFill/>
                </a:ln>
                <a:effectLst/>
                <a:uLnTx/>
                <a:uFillTx/>
                <a:latin typeface="Times New Roman" panose="02020603050405020304" pitchFamily="18" charset="0"/>
                <a:ea typeface="+mn-ea"/>
                <a:cs typeface="+mn-cs"/>
              </a:rPr>
              <a:t>JACC 2003;41:217-23</a:t>
            </a:r>
          </a:p>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altLang="hu-HU" sz="1000" b="0" i="0" u="none" strike="noStrike" kern="1200" cap="none" spc="0" normalizeH="0" baseline="0" noProof="0" dirty="0" err="1" smtClean="0">
                <a:ln>
                  <a:noFill/>
                </a:ln>
                <a:effectLst/>
                <a:uLnTx/>
                <a:uFillTx/>
                <a:latin typeface="Times New Roman" panose="02020603050405020304" pitchFamily="18" charset="0"/>
                <a:ea typeface="+mn-ea"/>
                <a:cs typeface="+mn-cs"/>
              </a:rPr>
              <a:t>Circ</a:t>
            </a:r>
            <a:r>
              <a:rPr kumimoji="0" lang="en-US" altLang="hu-HU" sz="1000" b="0" i="0" u="none" strike="noStrike" kern="1200" cap="none" spc="0" normalizeH="0" baseline="0" noProof="0" dirty="0" smtClean="0">
                <a:ln>
                  <a:noFill/>
                </a:ln>
                <a:effectLst/>
                <a:uLnTx/>
                <a:uFillTx/>
                <a:latin typeface="Times New Roman" panose="02020603050405020304" pitchFamily="18" charset="0"/>
                <a:ea typeface="+mn-ea"/>
                <a:cs typeface="+mn-cs"/>
              </a:rPr>
              <a:t> 1997;95:2660-7 </a:t>
            </a:r>
            <a:endParaRPr kumimoji="0" lang="hu-HU" altLang="hu-HU" sz="1000" b="0" i="0" u="none" strike="noStrike" kern="1200" cap="none" spc="0" normalizeH="0" baseline="0" noProof="0" dirty="0" smtClean="0">
              <a:ln>
                <a:noFill/>
              </a:ln>
              <a:effectLst/>
              <a:uLnTx/>
              <a:uFillTx/>
              <a:latin typeface="Times New Roman" panose="02020603050405020304" pitchFamily="18" charset="0"/>
              <a:ea typeface="+mn-ea"/>
              <a:cs typeface="+mn-cs"/>
            </a:endParaRPr>
          </a:p>
          <a:p>
            <a:pPr marL="0" marR="0" lvl="0" indent="0" algn="r" defTabSz="914400" rtl="0" eaLnBrk="0" fontAlgn="base" latinLnBrk="0" hangingPunct="0">
              <a:lnSpc>
                <a:spcPct val="100000"/>
              </a:lnSpc>
              <a:spcBef>
                <a:spcPct val="0"/>
              </a:spcBef>
              <a:spcAft>
                <a:spcPct val="0"/>
              </a:spcAft>
              <a:buClrTx/>
              <a:buSzTx/>
              <a:buFontTx/>
              <a:buNone/>
              <a:tabLst/>
              <a:defRPr/>
            </a:pPr>
            <a:r>
              <a:rPr kumimoji="0" lang="fr-FR" altLang="hu-HU" sz="1000" b="0" i="0" u="none" strike="noStrike" kern="1200" cap="none" spc="0" normalizeH="0" baseline="0" noProof="0" dirty="0" smtClean="0">
                <a:ln>
                  <a:noFill/>
                </a:ln>
                <a:effectLst/>
                <a:uLnTx/>
                <a:uFillTx/>
                <a:latin typeface="Times New Roman" panose="02020603050405020304" pitchFamily="18" charset="0"/>
                <a:ea typeface="+mn-ea"/>
                <a:cs typeface="+mn-cs"/>
              </a:rPr>
              <a:t>ACC 1999 [Abstr];847-4.</a:t>
            </a:r>
            <a:endParaRPr kumimoji="0" lang="en-US" altLang="hu-HU" sz="1000" b="0" i="0" u="none" strike="noStrike" kern="1200" cap="none" spc="0" normalizeH="0" baseline="0" noProof="0" dirty="0" smtClean="0">
              <a:ln>
                <a:noFill/>
              </a:ln>
              <a:effectLst/>
              <a:uLnTx/>
              <a:uFillTx/>
              <a:latin typeface="Times New Roman" panose="02020603050405020304" pitchFamily="18" charset="0"/>
              <a:ea typeface="+mn-ea"/>
              <a:cs typeface="+mn-cs"/>
            </a:endParaRPr>
          </a:p>
        </p:txBody>
      </p:sp>
      <p:sp>
        <p:nvSpPr>
          <p:cNvPr id="22" name="Téglalap 21"/>
          <p:cNvSpPr/>
          <p:nvPr/>
        </p:nvSpPr>
        <p:spPr>
          <a:xfrm>
            <a:off x="4527629" y="1707713"/>
            <a:ext cx="4292843" cy="3567773"/>
          </a:xfrm>
          <a:prstGeom prst="rect">
            <a:avLst/>
          </a:prstGeom>
          <a:solidFill>
            <a:srgbClr val="2647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aphicFrame>
        <p:nvGraphicFramePr>
          <p:cNvPr id="14" name="Object 13">
            <a:hlinkClick r:id="" action="ppaction://ole?verb=0"/>
          </p:cNvPr>
          <p:cNvGraphicFramePr>
            <a:graphicFrameLocks/>
          </p:cNvGraphicFramePr>
          <p:nvPr>
            <p:extLst>
              <p:ext uri="{D42A27DB-BD31-4B8C-83A1-F6EECF244321}">
                <p14:modId xmlns:p14="http://schemas.microsoft.com/office/powerpoint/2010/main" val="3638319860"/>
              </p:ext>
            </p:extLst>
          </p:nvPr>
        </p:nvGraphicFramePr>
        <p:xfrm>
          <a:off x="4304279" y="1907472"/>
          <a:ext cx="5196097" cy="5138258"/>
        </p:xfrm>
        <a:graphic>
          <a:graphicData uri="http://schemas.openxmlformats.org/presentationml/2006/ole">
            <mc:AlternateContent xmlns:mc="http://schemas.openxmlformats.org/markup-compatibility/2006">
              <mc:Choice xmlns:v="urn:schemas-microsoft-com:vml" Requires="v">
                <p:oleObj spid="_x0000_s1121" name="Diagram" r:id="rId9" imgW="5701004" imgH="6814982" progId="MSGraph.Chart.8">
                  <p:embed followColorScheme="full"/>
                </p:oleObj>
              </mc:Choice>
              <mc:Fallback>
                <p:oleObj name="Diagram" r:id="rId9" imgW="5701004" imgH="6814982" progId="MSGraph.Chart.8">
                  <p:embed followColorScheme="full"/>
                  <p:pic>
                    <p:nvPicPr>
                      <p:cNvPr id="2050" name="Object 13">
                        <a:hlinkClick r:id="" action="ppaction://ole?verb=0"/>
                      </p:cNvPr>
                      <p:cNvPicPr>
                        <a:picLocks noChangeArrowheads="1"/>
                      </p:cNvPicPr>
                      <p:nvPr/>
                    </p:nvPicPr>
                    <p:blipFill>
                      <a:blip r:embed="rId10"/>
                      <a:srcRect/>
                      <a:stretch>
                        <a:fillRect/>
                      </a:stretch>
                    </p:blipFill>
                    <p:spPr bwMode="auto">
                      <a:xfrm>
                        <a:off x="4304279" y="1907472"/>
                        <a:ext cx="5196097" cy="5138258"/>
                      </a:xfrm>
                      <a:prstGeom prst="rect">
                        <a:avLst/>
                      </a:prstGeom>
                      <a:noFill/>
                      <a:ln>
                        <a:noFill/>
                      </a:ln>
                      <a:effectLst/>
                      <a:extLst/>
                    </p:spPr>
                  </p:pic>
                </p:oleObj>
              </mc:Fallback>
            </mc:AlternateContent>
          </a:graphicData>
        </a:graphic>
      </p:graphicFrame>
      <p:sp>
        <p:nvSpPr>
          <p:cNvPr id="15" name="Rectangle 14"/>
          <p:cNvSpPr>
            <a:spLocks noChangeArrowheads="1"/>
          </p:cNvSpPr>
          <p:nvPr/>
        </p:nvSpPr>
        <p:spPr bwMode="auto">
          <a:xfrm>
            <a:off x="7621588" y="1848994"/>
            <a:ext cx="1065212" cy="29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marL="0" marR="0" lvl="0" indent="0" algn="l" defTabSz="914400" rtl="0" eaLnBrk="0" fontAlgn="base" latinLnBrk="0" hangingPunct="0">
              <a:lnSpc>
                <a:spcPct val="85000"/>
              </a:lnSpc>
              <a:spcBef>
                <a:spcPct val="0"/>
              </a:spcBef>
              <a:spcAft>
                <a:spcPct val="0"/>
              </a:spcAft>
              <a:buClrTx/>
              <a:buSzTx/>
              <a:buFontTx/>
              <a:buNone/>
              <a:tabLst/>
              <a:defRPr/>
            </a:pPr>
            <a:r>
              <a:rPr kumimoji="0" lang="en-US" altLang="hu-HU" sz="1600" b="1" i="0" u="none" strike="noStrike" kern="1200" cap="none" spc="0" normalizeH="0" baseline="0" noProof="0" dirty="0" smtClean="0">
                <a:ln>
                  <a:noFill/>
                </a:ln>
                <a:solidFill>
                  <a:schemeClr val="bg1"/>
                </a:solidFill>
                <a:effectLst/>
                <a:uLnTx/>
                <a:uFillTx/>
                <a:latin typeface="Arial" panose="020B0604020202020204" pitchFamily="34" charset="0"/>
                <a:ea typeface="+mn-ea"/>
                <a:cs typeface="+mn-cs"/>
              </a:rPr>
              <a:t>QRS</a:t>
            </a:r>
            <a:r>
              <a:rPr kumimoji="0" lang="hu-HU" altLang="hu-HU" sz="1600" b="1" i="0" u="none" strike="noStrike" kern="1200" cap="none" spc="0" normalizeH="0" baseline="0" noProof="0" dirty="0" smtClean="0">
                <a:ln>
                  <a:noFill/>
                </a:ln>
                <a:solidFill>
                  <a:schemeClr val="bg1"/>
                </a:solidFill>
                <a:effectLst/>
                <a:uLnTx/>
                <a:uFillTx/>
                <a:latin typeface="Arial" panose="020B0604020202020204" pitchFamily="34" charset="0"/>
                <a:ea typeface="+mn-ea"/>
                <a:cs typeface="+mn-cs"/>
              </a:rPr>
              <a:t>, </a:t>
            </a:r>
            <a:r>
              <a:rPr kumimoji="0" lang="hu-HU" altLang="hu-HU" sz="1600" b="1" i="0" u="none" strike="noStrike" kern="1200" cap="none" spc="0" normalizeH="0" baseline="0" noProof="0" dirty="0" err="1" smtClean="0">
                <a:ln>
                  <a:noFill/>
                </a:ln>
                <a:solidFill>
                  <a:schemeClr val="bg1"/>
                </a:solidFill>
                <a:effectLst/>
                <a:uLnTx/>
                <a:uFillTx/>
                <a:latin typeface="Arial" panose="020B0604020202020204" pitchFamily="34" charset="0"/>
                <a:ea typeface="+mn-ea"/>
                <a:cs typeface="+mn-cs"/>
              </a:rPr>
              <a:t>ms</a:t>
            </a:r>
            <a:endParaRPr kumimoji="0" lang="en-US" altLang="hu-HU" sz="1600" b="1" i="0" u="none" strike="noStrike" kern="1200" cap="none" spc="0" normalizeH="0" baseline="0" noProof="0" dirty="0" smtClean="0">
              <a:ln>
                <a:noFill/>
              </a:ln>
              <a:solidFill>
                <a:schemeClr val="bg1"/>
              </a:solidFill>
              <a:effectLst/>
              <a:uLnTx/>
              <a:uFillTx/>
              <a:latin typeface="Arial" panose="020B0604020202020204" pitchFamily="34" charset="0"/>
              <a:ea typeface="+mn-ea"/>
              <a:cs typeface="+mn-cs"/>
            </a:endParaRPr>
          </a:p>
        </p:txBody>
      </p:sp>
      <p:sp>
        <p:nvSpPr>
          <p:cNvPr id="16" name="Rectangle 15"/>
          <p:cNvSpPr>
            <a:spLocks noChangeArrowheads="1"/>
          </p:cNvSpPr>
          <p:nvPr/>
        </p:nvSpPr>
        <p:spPr bwMode="auto">
          <a:xfrm>
            <a:off x="7883525" y="2396682"/>
            <a:ext cx="530595" cy="335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hu-HU" sz="1600" b="1" i="0" u="none" strike="noStrike" kern="1200" cap="none" spc="0" normalizeH="0" baseline="0" noProof="0" dirty="0" smtClean="0">
                <a:ln>
                  <a:noFill/>
                </a:ln>
                <a:solidFill>
                  <a:schemeClr val="bg1"/>
                </a:solidFill>
                <a:effectLst/>
                <a:uLnTx/>
                <a:uFillTx/>
                <a:latin typeface="Arial" panose="020B0604020202020204" pitchFamily="34" charset="0"/>
                <a:ea typeface="+mn-ea"/>
                <a:cs typeface="+mn-cs"/>
              </a:rPr>
              <a:t>&lt;90</a:t>
            </a:r>
            <a:endParaRPr kumimoji="0" lang="en-US" altLang="hu-HU" sz="1800" b="1" i="0" u="none" strike="noStrike" kern="1200" cap="none" spc="0" normalizeH="0" baseline="0" noProof="0" dirty="0" smtClean="0">
              <a:ln>
                <a:noFill/>
              </a:ln>
              <a:solidFill>
                <a:schemeClr val="bg1"/>
              </a:solidFill>
              <a:effectLst/>
              <a:uLnTx/>
              <a:uFillTx/>
              <a:latin typeface="Arial" panose="020B0604020202020204" pitchFamily="34" charset="0"/>
              <a:ea typeface="+mn-ea"/>
              <a:cs typeface="+mn-cs"/>
            </a:endParaRPr>
          </a:p>
        </p:txBody>
      </p:sp>
      <p:sp>
        <p:nvSpPr>
          <p:cNvPr id="17" name="Rectangle 16"/>
          <p:cNvSpPr>
            <a:spLocks noChangeArrowheads="1"/>
          </p:cNvSpPr>
          <p:nvPr/>
        </p:nvSpPr>
        <p:spPr bwMode="auto">
          <a:xfrm>
            <a:off x="7883525" y="2830069"/>
            <a:ext cx="939800"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hu-HU" sz="1600" b="1" i="0" u="none" strike="noStrike" kern="1200" cap="none" spc="0" normalizeH="0" baseline="0" noProof="0" smtClean="0">
                <a:ln>
                  <a:noFill/>
                </a:ln>
                <a:solidFill>
                  <a:schemeClr val="bg1"/>
                </a:solidFill>
                <a:effectLst/>
                <a:uLnTx/>
                <a:uFillTx/>
                <a:latin typeface="Arial" panose="020B0604020202020204" pitchFamily="34" charset="0"/>
                <a:ea typeface="+mn-ea"/>
                <a:cs typeface="+mn-cs"/>
              </a:rPr>
              <a:t>90-120</a:t>
            </a:r>
            <a:endParaRPr kumimoji="0" lang="en-US" altLang="hu-HU" sz="1800" b="1" i="0" u="none" strike="noStrike" kern="1200" cap="none" spc="0" normalizeH="0" baseline="0" noProof="0" smtClean="0">
              <a:ln>
                <a:noFill/>
              </a:ln>
              <a:solidFill>
                <a:schemeClr val="bg1"/>
              </a:solidFill>
              <a:effectLst/>
              <a:uLnTx/>
              <a:uFillTx/>
              <a:latin typeface="Arial" panose="020B0604020202020204" pitchFamily="34" charset="0"/>
              <a:ea typeface="+mn-ea"/>
              <a:cs typeface="+mn-cs"/>
            </a:endParaRPr>
          </a:p>
        </p:txBody>
      </p:sp>
      <p:sp>
        <p:nvSpPr>
          <p:cNvPr id="18" name="Rectangle 17"/>
          <p:cNvSpPr>
            <a:spLocks noChangeArrowheads="1"/>
          </p:cNvSpPr>
          <p:nvPr/>
        </p:nvSpPr>
        <p:spPr bwMode="auto">
          <a:xfrm>
            <a:off x="7883525" y="3338069"/>
            <a:ext cx="934552" cy="335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hu-HU" sz="1600" b="1" i="0" u="none" strike="noStrike" kern="1200" cap="none" spc="0" normalizeH="0" baseline="0" noProof="0" dirty="0" smtClean="0">
                <a:ln>
                  <a:noFill/>
                </a:ln>
                <a:solidFill>
                  <a:schemeClr val="bg1"/>
                </a:solidFill>
                <a:effectLst/>
                <a:uLnTx/>
                <a:uFillTx/>
                <a:latin typeface="Arial" panose="020B0604020202020204" pitchFamily="34" charset="0"/>
                <a:ea typeface="+mn-ea"/>
                <a:cs typeface="+mn-cs"/>
              </a:rPr>
              <a:t>120-170</a:t>
            </a:r>
            <a:endParaRPr kumimoji="0" lang="en-US" altLang="hu-HU" sz="1800" b="1" i="0" u="none" strike="noStrike" kern="1200" cap="none" spc="0" normalizeH="0" baseline="0" noProof="0" dirty="0" smtClean="0">
              <a:ln>
                <a:noFill/>
              </a:ln>
              <a:solidFill>
                <a:schemeClr val="bg1"/>
              </a:solidFill>
              <a:effectLst/>
              <a:uLnTx/>
              <a:uFillTx/>
              <a:latin typeface="Arial" panose="020B0604020202020204" pitchFamily="34" charset="0"/>
              <a:ea typeface="+mn-ea"/>
              <a:cs typeface="+mn-cs"/>
            </a:endParaRPr>
          </a:p>
        </p:txBody>
      </p:sp>
      <p:sp>
        <p:nvSpPr>
          <p:cNvPr id="19" name="Rectangle 18"/>
          <p:cNvSpPr>
            <a:spLocks noChangeArrowheads="1"/>
          </p:cNvSpPr>
          <p:nvPr/>
        </p:nvSpPr>
        <p:spPr bwMode="auto">
          <a:xfrm>
            <a:off x="7883525" y="3844482"/>
            <a:ext cx="934552" cy="335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hu-HU" sz="1600" b="1" i="0" u="none" strike="noStrike" kern="1200" cap="none" spc="0" normalizeH="0" baseline="0" noProof="0" smtClean="0">
                <a:ln>
                  <a:noFill/>
                </a:ln>
                <a:solidFill>
                  <a:schemeClr val="bg1"/>
                </a:solidFill>
                <a:effectLst/>
                <a:uLnTx/>
                <a:uFillTx/>
                <a:latin typeface="Arial" panose="020B0604020202020204" pitchFamily="34" charset="0"/>
                <a:ea typeface="+mn-ea"/>
                <a:cs typeface="+mn-cs"/>
              </a:rPr>
              <a:t>170-220</a:t>
            </a:r>
            <a:endParaRPr kumimoji="0" lang="en-US" altLang="hu-HU" sz="1800" b="1" i="0" u="none" strike="noStrike" kern="1200" cap="none" spc="0" normalizeH="0" baseline="0" noProof="0" smtClean="0">
              <a:ln>
                <a:noFill/>
              </a:ln>
              <a:solidFill>
                <a:schemeClr val="bg1"/>
              </a:solidFill>
              <a:effectLst/>
              <a:uLnTx/>
              <a:uFillTx/>
              <a:latin typeface="Arial" panose="020B0604020202020204" pitchFamily="34" charset="0"/>
              <a:ea typeface="+mn-ea"/>
              <a:cs typeface="+mn-cs"/>
            </a:endParaRPr>
          </a:p>
        </p:txBody>
      </p:sp>
      <p:sp>
        <p:nvSpPr>
          <p:cNvPr id="20" name="Rectangle 19"/>
          <p:cNvSpPr>
            <a:spLocks noChangeArrowheads="1"/>
          </p:cNvSpPr>
          <p:nvPr/>
        </p:nvSpPr>
        <p:spPr bwMode="auto">
          <a:xfrm>
            <a:off x="7883525" y="4581082"/>
            <a:ext cx="644408" cy="335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hu-HU" sz="1600" b="1" i="0" u="none" strike="noStrike" kern="1200" cap="none" spc="0" normalizeH="0" baseline="0" noProof="0" dirty="0" smtClean="0">
                <a:ln>
                  <a:noFill/>
                </a:ln>
                <a:solidFill>
                  <a:schemeClr val="bg1"/>
                </a:solidFill>
                <a:effectLst/>
                <a:uLnTx/>
                <a:uFillTx/>
                <a:latin typeface="Arial" panose="020B0604020202020204" pitchFamily="34" charset="0"/>
                <a:ea typeface="+mn-ea"/>
                <a:cs typeface="+mn-cs"/>
              </a:rPr>
              <a:t>&gt;220</a:t>
            </a:r>
            <a:endParaRPr kumimoji="0" lang="en-US" altLang="hu-HU" sz="1800" b="1" i="0" u="none" strike="noStrike" kern="1200" cap="none" spc="0" normalizeH="0" baseline="0" noProof="0" dirty="0" smtClean="0">
              <a:ln>
                <a:noFill/>
              </a:ln>
              <a:solidFill>
                <a:schemeClr val="bg1"/>
              </a:solidFill>
              <a:effectLst/>
              <a:uLnTx/>
              <a:uFillTx/>
              <a:latin typeface="Arial" panose="020B0604020202020204" pitchFamily="34" charset="0"/>
              <a:ea typeface="+mn-ea"/>
              <a:cs typeface="+mn-cs"/>
            </a:endParaRPr>
          </a:p>
        </p:txBody>
      </p:sp>
      <p:sp>
        <p:nvSpPr>
          <p:cNvPr id="21" name="Rectangle 22"/>
          <p:cNvSpPr>
            <a:spLocks noChangeArrowheads="1"/>
          </p:cNvSpPr>
          <p:nvPr/>
        </p:nvSpPr>
        <p:spPr bwMode="auto">
          <a:xfrm>
            <a:off x="4572730" y="1199938"/>
            <a:ext cx="52197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FF00"/>
              </a:buClr>
              <a:buSzPct val="75000"/>
              <a:buFontTx/>
              <a:buChar char="•"/>
              <a:tabLst/>
              <a:defRPr/>
            </a:pPr>
            <a:r>
              <a:rPr kumimoji="0" lang="hu-HU" altLang="hu-HU" sz="1400" b="0" i="0" u="none" strike="noStrike" kern="1200" cap="none" spc="0" normalizeH="0" baseline="0" noProof="0" dirty="0" err="1" smtClean="0">
                <a:ln>
                  <a:noFill/>
                </a:ln>
                <a:effectLst/>
                <a:uLnTx/>
                <a:uFillTx/>
                <a:latin typeface="Arial" panose="020B0604020202020204" pitchFamily="34" charset="0"/>
                <a:ea typeface="+mn-ea"/>
                <a:cs typeface="+mn-cs"/>
              </a:rPr>
              <a:t>Relative</a:t>
            </a:r>
            <a:r>
              <a:rPr kumimoji="0" lang="hu-HU" altLang="hu-HU" sz="1400" b="0" i="0" u="none" strike="noStrike" kern="1200" cap="none" spc="0" normalizeH="0" baseline="0" noProof="0" dirty="0" smtClean="0">
                <a:ln>
                  <a:noFill/>
                </a:ln>
                <a:effectLst/>
                <a:uLnTx/>
                <a:uFillTx/>
                <a:latin typeface="Arial" panose="020B0604020202020204" pitchFamily="34" charset="0"/>
                <a:ea typeface="+mn-ea"/>
                <a:cs typeface="+mn-cs"/>
              </a:rPr>
              <a:t> </a:t>
            </a:r>
            <a:r>
              <a:rPr kumimoji="0" lang="hu-HU" altLang="hu-HU" sz="1400" b="0" i="0" u="none" strike="noStrike" kern="1200" cap="none" spc="0" normalizeH="0" baseline="0" noProof="0" dirty="0" err="1" smtClean="0">
                <a:ln>
                  <a:noFill/>
                </a:ln>
                <a:effectLst/>
                <a:uLnTx/>
                <a:uFillTx/>
                <a:latin typeface="Arial" panose="020B0604020202020204" pitchFamily="34" charset="0"/>
                <a:ea typeface="+mn-ea"/>
                <a:cs typeface="+mn-cs"/>
              </a:rPr>
              <a:t>risk</a:t>
            </a:r>
            <a:r>
              <a:rPr kumimoji="0" lang="hu-HU" altLang="hu-HU" sz="1400" b="0" i="0" u="none" strike="noStrike" kern="1200" cap="none" spc="0" normalizeH="0" baseline="0" noProof="0" dirty="0" smtClean="0">
                <a:ln>
                  <a:noFill/>
                </a:ln>
                <a:effectLst/>
                <a:uLnTx/>
                <a:uFillTx/>
                <a:latin typeface="Arial" panose="020B0604020202020204" pitchFamily="34" charset="0"/>
                <a:ea typeface="+mn-ea"/>
                <a:cs typeface="+mn-cs"/>
              </a:rPr>
              <a:t> is 5 </a:t>
            </a:r>
            <a:r>
              <a:rPr kumimoji="0" lang="hu-HU" altLang="hu-HU" sz="1400" b="0" i="0" u="none" strike="noStrike" kern="1200" cap="none" spc="0" normalizeH="0" baseline="0" noProof="0" dirty="0" err="1" smtClean="0">
                <a:ln>
                  <a:noFill/>
                </a:ln>
                <a:effectLst/>
                <a:uLnTx/>
                <a:uFillTx/>
                <a:latin typeface="Arial" panose="020B0604020202020204" pitchFamily="34" charset="0"/>
                <a:ea typeface="+mn-ea"/>
                <a:cs typeface="+mn-cs"/>
              </a:rPr>
              <a:t>times</a:t>
            </a:r>
            <a:r>
              <a:rPr kumimoji="0" lang="hu-HU" altLang="hu-HU" sz="1400" b="0" i="0" u="none" strike="noStrike" kern="1200" cap="none" spc="0" normalizeH="0" baseline="0" noProof="0" dirty="0" smtClean="0">
                <a:ln>
                  <a:noFill/>
                </a:ln>
                <a:effectLst/>
                <a:uLnTx/>
                <a:uFillTx/>
                <a:latin typeface="Arial" panose="020B0604020202020204" pitchFamily="34" charset="0"/>
                <a:ea typeface="+mn-ea"/>
                <a:cs typeface="+mn-cs"/>
              </a:rPr>
              <a:t> </a:t>
            </a:r>
            <a:r>
              <a:rPr kumimoji="0" lang="hu-HU" altLang="hu-HU" sz="1400" b="0" i="0" u="none" strike="noStrike" kern="1200" cap="none" spc="0" normalizeH="0" baseline="0" noProof="0" dirty="0" err="1" smtClean="0">
                <a:ln>
                  <a:noFill/>
                </a:ln>
                <a:effectLst/>
                <a:uLnTx/>
                <a:uFillTx/>
                <a:latin typeface="Arial" panose="020B0604020202020204" pitchFamily="34" charset="0"/>
                <a:ea typeface="+mn-ea"/>
                <a:cs typeface="+mn-cs"/>
              </a:rPr>
              <a:t>higher</a:t>
            </a:r>
            <a:r>
              <a:rPr kumimoji="0" lang="hu-HU" altLang="hu-HU" sz="1400" b="0" i="0" u="none" strike="noStrike" kern="1200" cap="none" spc="0" normalizeH="0" baseline="0" noProof="0" dirty="0" smtClean="0">
                <a:ln>
                  <a:noFill/>
                </a:ln>
                <a:effectLst/>
                <a:uLnTx/>
                <a:uFillTx/>
                <a:latin typeface="Arial" panose="020B0604020202020204" pitchFamily="34" charset="0"/>
                <a:ea typeface="+mn-ea"/>
                <a:cs typeface="+mn-cs"/>
              </a:rPr>
              <a:t> </a:t>
            </a:r>
            <a:r>
              <a:rPr kumimoji="0" lang="hu-HU" altLang="hu-HU" sz="1400" b="0" i="0" u="none" strike="noStrike" kern="1200" cap="none" spc="0" normalizeH="0" baseline="0" noProof="0" dirty="0" err="1" smtClean="0">
                <a:ln>
                  <a:noFill/>
                </a:ln>
                <a:effectLst/>
                <a:uLnTx/>
                <a:uFillTx/>
                <a:latin typeface="Arial" panose="020B0604020202020204" pitchFamily="34" charset="0"/>
                <a:ea typeface="+mn-ea"/>
                <a:cs typeface="+mn-cs"/>
              </a:rPr>
              <a:t>with</a:t>
            </a:r>
            <a:r>
              <a:rPr kumimoji="0" lang="hu-HU" altLang="hu-HU" sz="1400" b="0" i="0" u="none" strike="noStrike" kern="1200" cap="none" spc="0" normalizeH="0" baseline="0" noProof="0" dirty="0" smtClean="0">
                <a:ln>
                  <a:noFill/>
                </a:ln>
                <a:effectLst/>
                <a:uLnTx/>
                <a:uFillTx/>
                <a:latin typeface="Arial" panose="020B0604020202020204" pitchFamily="34" charset="0"/>
                <a:ea typeface="+mn-ea"/>
                <a:cs typeface="+mn-cs"/>
              </a:rPr>
              <a:t> </a:t>
            </a:r>
            <a:r>
              <a:rPr kumimoji="0" lang="hu-HU" altLang="hu-HU" sz="1400" b="0" i="0" u="none" strike="noStrike" kern="1200" cap="none" spc="0" normalizeH="0" baseline="0" noProof="0" dirty="0" err="1" smtClean="0">
                <a:ln>
                  <a:noFill/>
                </a:ln>
                <a:effectLst/>
                <a:uLnTx/>
                <a:uFillTx/>
                <a:latin typeface="Arial" panose="020B0604020202020204" pitchFamily="34" charset="0"/>
                <a:ea typeface="+mn-ea"/>
                <a:cs typeface="+mn-cs"/>
              </a:rPr>
              <a:t>widest</a:t>
            </a:r>
            <a:r>
              <a:rPr kumimoji="0" lang="hu-HU" altLang="hu-HU" sz="1400" b="0" i="0" u="none" strike="noStrike" kern="1200" cap="none" spc="0" normalizeH="0" baseline="0" noProof="0" dirty="0" smtClean="0">
                <a:ln>
                  <a:noFill/>
                </a:ln>
                <a:effectLst/>
                <a:uLnTx/>
                <a:uFillTx/>
                <a:latin typeface="Arial" panose="020B0604020202020204" pitchFamily="34" charset="0"/>
                <a:ea typeface="+mn-ea"/>
                <a:cs typeface="+mn-cs"/>
              </a:rPr>
              <a:t> QRS</a:t>
            </a:r>
            <a:endParaRPr kumimoji="0" lang="en-US" altLang="hu-HU" sz="1400" b="0" i="0" u="none" strike="noStrike" kern="1200" cap="none" spc="0" normalizeH="0" baseline="0" noProof="0" dirty="0" smtClean="0">
              <a:ln>
                <a:noFill/>
              </a:ln>
              <a:effectLst/>
              <a:uLnTx/>
              <a:uFillTx/>
              <a:latin typeface="Arial" panose="020B0604020202020204" pitchFamily="34" charset="0"/>
              <a:ea typeface="+mn-ea"/>
              <a:cs typeface="+mn-cs"/>
            </a:endParaRPr>
          </a:p>
        </p:txBody>
      </p:sp>
      <p:sp>
        <p:nvSpPr>
          <p:cNvPr id="23" name="Szövegdoboz 22"/>
          <p:cNvSpPr txBox="1"/>
          <p:nvPr/>
        </p:nvSpPr>
        <p:spPr>
          <a:xfrm>
            <a:off x="1331640" y="1645862"/>
            <a:ext cx="357790" cy="261610"/>
          </a:xfrm>
          <a:prstGeom prst="rect">
            <a:avLst/>
          </a:prstGeom>
          <a:noFill/>
        </p:spPr>
        <p:txBody>
          <a:bodyPr wrap="none" rtlCol="0">
            <a:spAutoFit/>
          </a:bodyPr>
          <a:lstStyle/>
          <a:p>
            <a:r>
              <a:rPr lang="hu-HU" sz="1100" b="1" dirty="0" smtClean="0"/>
              <a:t>8%</a:t>
            </a:r>
            <a:endParaRPr lang="en-GB" sz="1100" b="1" dirty="0"/>
          </a:p>
        </p:txBody>
      </p:sp>
      <p:sp>
        <p:nvSpPr>
          <p:cNvPr id="24" name="Szövegdoboz 23"/>
          <p:cNvSpPr txBox="1"/>
          <p:nvPr/>
        </p:nvSpPr>
        <p:spPr>
          <a:xfrm>
            <a:off x="1403648" y="3076459"/>
            <a:ext cx="431528" cy="261610"/>
          </a:xfrm>
          <a:prstGeom prst="rect">
            <a:avLst/>
          </a:prstGeom>
          <a:noFill/>
        </p:spPr>
        <p:txBody>
          <a:bodyPr wrap="none" rtlCol="0">
            <a:spAutoFit/>
          </a:bodyPr>
          <a:lstStyle/>
          <a:p>
            <a:r>
              <a:rPr lang="hu-HU" sz="1100" b="1" dirty="0" smtClean="0"/>
              <a:t>24%</a:t>
            </a:r>
            <a:endParaRPr lang="en-GB" sz="1100" b="1" dirty="0"/>
          </a:p>
        </p:txBody>
      </p:sp>
      <p:sp>
        <p:nvSpPr>
          <p:cNvPr id="25" name="Szövegdoboz 24"/>
          <p:cNvSpPr txBox="1"/>
          <p:nvPr/>
        </p:nvSpPr>
        <p:spPr>
          <a:xfrm>
            <a:off x="1513036" y="4790295"/>
            <a:ext cx="431528" cy="261610"/>
          </a:xfrm>
          <a:prstGeom prst="rect">
            <a:avLst/>
          </a:prstGeom>
          <a:noFill/>
        </p:spPr>
        <p:txBody>
          <a:bodyPr wrap="none" rtlCol="0">
            <a:spAutoFit/>
          </a:bodyPr>
          <a:lstStyle/>
          <a:p>
            <a:r>
              <a:rPr lang="hu-HU" sz="1100" b="1" dirty="0" smtClean="0"/>
              <a:t>38%</a:t>
            </a:r>
            <a:endParaRPr lang="en-GB" sz="1100" b="1" dirty="0"/>
          </a:p>
        </p:txBody>
      </p:sp>
    </p:spTree>
    <p:extLst>
      <p:ext uri="{BB962C8B-B14F-4D97-AF65-F5344CB8AC3E}">
        <p14:creationId xmlns:p14="http://schemas.microsoft.com/office/powerpoint/2010/main" val="1596217707"/>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Jobbra nyíl 97"/>
          <p:cNvSpPr/>
          <p:nvPr/>
        </p:nvSpPr>
        <p:spPr>
          <a:xfrm>
            <a:off x="6137753" y="2650783"/>
            <a:ext cx="432000" cy="267933"/>
          </a:xfrm>
          <a:prstGeom prst="rightArrow">
            <a:avLst/>
          </a:prstGeom>
          <a:solidFill>
            <a:schemeClr val="tx2">
              <a:lumMod val="20000"/>
              <a:lumOff val="80000"/>
            </a:schemeClr>
          </a:solidFill>
          <a:ln>
            <a:solidFill>
              <a:srgbClr val="0069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Lekerekített téglalap 95"/>
          <p:cNvSpPr/>
          <p:nvPr/>
        </p:nvSpPr>
        <p:spPr>
          <a:xfrm>
            <a:off x="5825684" y="1699873"/>
            <a:ext cx="717356" cy="1489275"/>
          </a:xfrm>
          <a:prstGeom prst="roundRect">
            <a:avLst/>
          </a:prstGeom>
          <a:solidFill>
            <a:schemeClr val="bg1"/>
          </a:solidFill>
          <a:ln w="412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Jobbra nyíl 7"/>
          <p:cNvSpPr/>
          <p:nvPr/>
        </p:nvSpPr>
        <p:spPr>
          <a:xfrm>
            <a:off x="4017838" y="2172987"/>
            <a:ext cx="432000" cy="267933"/>
          </a:xfrm>
          <a:prstGeom prst="rightArrow">
            <a:avLst/>
          </a:prstGeom>
          <a:solidFill>
            <a:schemeClr val="tx2">
              <a:lumMod val="20000"/>
              <a:lumOff val="80000"/>
            </a:schemeClr>
          </a:solidFill>
          <a:ln>
            <a:solidFill>
              <a:srgbClr val="0069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zövegdoboz 8"/>
          <p:cNvSpPr txBox="1"/>
          <p:nvPr/>
        </p:nvSpPr>
        <p:spPr>
          <a:xfrm>
            <a:off x="4434124" y="1223013"/>
            <a:ext cx="869148" cy="461665"/>
          </a:xfrm>
          <a:prstGeom prst="rect">
            <a:avLst/>
          </a:prstGeom>
          <a:noFill/>
        </p:spPr>
        <p:txBody>
          <a:bodyPr wrap="none" rtlCol="0">
            <a:spAutoFit/>
          </a:bodyPr>
          <a:lstStyle/>
          <a:p>
            <a:pPr algn="ctr"/>
            <a:r>
              <a:rPr lang="en-US" sz="1200" dirty="0">
                <a:latin typeface="Helvetica" panose="020B0604020202030204" pitchFamily="34" charset="0"/>
                <a:cs typeface="Arial" panose="020B0604020202020204" pitchFamily="34" charset="0"/>
              </a:rPr>
              <a:t>Feature</a:t>
            </a:r>
            <a:endParaRPr lang="hu-HU" sz="1200" dirty="0">
              <a:latin typeface="Helvetica" panose="020B0604020202030204" pitchFamily="34" charset="0"/>
              <a:cs typeface="Arial" panose="020B0604020202020204" pitchFamily="34" charset="0"/>
            </a:endParaRPr>
          </a:p>
          <a:p>
            <a:pPr algn="ctr"/>
            <a:r>
              <a:rPr lang="en-US" sz="1200" dirty="0">
                <a:latin typeface="Helvetica" panose="020B0604020202030204" pitchFamily="34" charset="0"/>
                <a:cs typeface="Arial" panose="020B0604020202020204" pitchFamily="34" charset="0"/>
              </a:rPr>
              <a:t>Selection</a:t>
            </a:r>
          </a:p>
        </p:txBody>
      </p:sp>
      <p:sp>
        <p:nvSpPr>
          <p:cNvPr id="10" name="Lekerekített téglalap 9"/>
          <p:cNvSpPr/>
          <p:nvPr/>
        </p:nvSpPr>
        <p:spPr>
          <a:xfrm>
            <a:off x="4581316" y="1691091"/>
            <a:ext cx="574767" cy="1498057"/>
          </a:xfrm>
          <a:prstGeom prst="roundRect">
            <a:avLst/>
          </a:prstGeom>
          <a:solidFill>
            <a:schemeClr val="bg1"/>
          </a:solidFill>
          <a:ln w="412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Kép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52688" y="1777966"/>
            <a:ext cx="241204" cy="1325475"/>
          </a:xfrm>
          <a:prstGeom prst="rect">
            <a:avLst/>
          </a:prstGeom>
        </p:spPr>
      </p:pic>
      <p:sp>
        <p:nvSpPr>
          <p:cNvPr id="13" name="Szövegdoboz 12"/>
          <p:cNvSpPr txBox="1"/>
          <p:nvPr/>
        </p:nvSpPr>
        <p:spPr>
          <a:xfrm>
            <a:off x="1172060" y="1272905"/>
            <a:ext cx="1082348" cy="400110"/>
          </a:xfrm>
          <a:prstGeom prst="rect">
            <a:avLst/>
          </a:prstGeom>
          <a:noFill/>
        </p:spPr>
        <p:txBody>
          <a:bodyPr wrap="none" rtlCol="0">
            <a:spAutoFit/>
          </a:bodyPr>
          <a:lstStyle/>
          <a:p>
            <a:pPr algn="ctr"/>
            <a:r>
              <a:rPr lang="hu-HU" b="1" dirty="0">
                <a:latin typeface="Helvetica" panose="020B0604020202030204" pitchFamily="34" charset="0"/>
                <a:cs typeface="Arial" panose="020B0604020202020204" pitchFamily="34" charset="0"/>
              </a:rPr>
              <a:t>Patients</a:t>
            </a:r>
            <a:endParaRPr lang="en-US" sz="2000" dirty="0">
              <a:latin typeface="Helvetica" panose="020B0604020202030204" pitchFamily="34" charset="0"/>
              <a:cs typeface="Arial" panose="020B0604020202020204" pitchFamily="34" charset="0"/>
            </a:endParaRPr>
          </a:p>
        </p:txBody>
      </p:sp>
      <p:sp>
        <p:nvSpPr>
          <p:cNvPr id="14" name="Szövegdoboz 13"/>
          <p:cNvSpPr txBox="1"/>
          <p:nvPr/>
        </p:nvSpPr>
        <p:spPr>
          <a:xfrm>
            <a:off x="3223388" y="1273839"/>
            <a:ext cx="717108" cy="400110"/>
          </a:xfrm>
          <a:prstGeom prst="rect">
            <a:avLst/>
          </a:prstGeom>
          <a:noFill/>
        </p:spPr>
        <p:txBody>
          <a:bodyPr wrap="square" rtlCol="0">
            <a:spAutoFit/>
          </a:bodyPr>
          <a:lstStyle/>
          <a:p>
            <a:pPr algn="ctr"/>
            <a:r>
              <a:rPr lang="hu-HU" b="1" dirty="0">
                <a:latin typeface="Helvetica" panose="020B0604020202030204" pitchFamily="34" charset="0"/>
                <a:cs typeface="Arial" panose="020B0604020202020204" pitchFamily="34" charset="0"/>
              </a:rPr>
              <a:t>Data</a:t>
            </a:r>
            <a:endParaRPr lang="en-US" sz="2000" dirty="0">
              <a:latin typeface="Helvetica" panose="020B0604020202030204" pitchFamily="34" charset="0"/>
              <a:cs typeface="Arial" panose="020B0604020202020204" pitchFamily="34" charset="0"/>
            </a:endParaRPr>
          </a:p>
        </p:txBody>
      </p:sp>
      <p:pic>
        <p:nvPicPr>
          <p:cNvPr id="16" name="Kép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82209" y="4063487"/>
            <a:ext cx="391923" cy="336998"/>
          </a:xfrm>
          <a:prstGeom prst="rect">
            <a:avLst/>
          </a:prstGeom>
        </p:spPr>
      </p:pic>
      <p:pic>
        <p:nvPicPr>
          <p:cNvPr id="17" name="Kép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79419" y="1776435"/>
            <a:ext cx="685806" cy="419686"/>
          </a:xfrm>
          <a:prstGeom prst="rect">
            <a:avLst/>
          </a:prstGeom>
        </p:spPr>
      </p:pic>
      <p:sp>
        <p:nvSpPr>
          <p:cNvPr id="18" name="Szövegdoboz 17"/>
          <p:cNvSpPr txBox="1"/>
          <p:nvPr/>
        </p:nvSpPr>
        <p:spPr>
          <a:xfrm>
            <a:off x="1212937" y="2787443"/>
            <a:ext cx="1000595" cy="338554"/>
          </a:xfrm>
          <a:prstGeom prst="rect">
            <a:avLst/>
          </a:prstGeom>
          <a:noFill/>
        </p:spPr>
        <p:txBody>
          <a:bodyPr wrap="none" rtlCol="0">
            <a:spAutoFit/>
          </a:bodyPr>
          <a:lstStyle/>
          <a:p>
            <a:pPr algn="ctr"/>
            <a:r>
              <a:rPr lang="hu-HU" sz="1600" i="1" dirty="0">
                <a:latin typeface="Helvetica" panose="020B0604020202030204" pitchFamily="34" charset="0"/>
                <a:cs typeface="Arial" panose="020B0604020202020204" pitchFamily="34" charset="0"/>
              </a:rPr>
              <a:t>n = 1510</a:t>
            </a:r>
            <a:endParaRPr lang="en-US" sz="1600" i="1" dirty="0">
              <a:latin typeface="Helvetica" panose="020B0604020202030204" pitchFamily="34" charset="0"/>
              <a:cs typeface="Arial" panose="020B0604020202020204" pitchFamily="34" charset="0"/>
            </a:endParaRPr>
          </a:p>
        </p:txBody>
      </p:sp>
      <p:pic>
        <p:nvPicPr>
          <p:cNvPr id="19" name="Kép 1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431840" y="1786253"/>
            <a:ext cx="296540" cy="395634"/>
          </a:xfrm>
          <a:prstGeom prst="rect">
            <a:avLst/>
          </a:prstGeom>
        </p:spPr>
      </p:pic>
      <p:pic>
        <p:nvPicPr>
          <p:cNvPr id="20" name="Kép 1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431841" y="4479144"/>
            <a:ext cx="290195" cy="350750"/>
          </a:xfrm>
          <a:prstGeom prst="rect">
            <a:avLst/>
          </a:prstGeom>
        </p:spPr>
      </p:pic>
      <p:pic>
        <p:nvPicPr>
          <p:cNvPr id="21" name="Kép 2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396802" y="3638666"/>
            <a:ext cx="373322" cy="346162"/>
          </a:xfrm>
          <a:prstGeom prst="rect">
            <a:avLst/>
          </a:prstGeom>
        </p:spPr>
      </p:pic>
      <p:sp>
        <p:nvSpPr>
          <p:cNvPr id="22" name="Szövegdoboz 21"/>
          <p:cNvSpPr txBox="1"/>
          <p:nvPr/>
        </p:nvSpPr>
        <p:spPr>
          <a:xfrm>
            <a:off x="871871" y="2223360"/>
            <a:ext cx="1700902" cy="618631"/>
          </a:xfrm>
          <a:prstGeom prst="rect">
            <a:avLst/>
          </a:prstGeom>
          <a:noFill/>
        </p:spPr>
        <p:txBody>
          <a:bodyPr wrap="square" rtlCol="0">
            <a:spAutoFit/>
          </a:bodyPr>
          <a:lstStyle/>
          <a:p>
            <a:pPr algn="ctr">
              <a:lnSpc>
                <a:spcPct val="114000"/>
              </a:lnSpc>
            </a:pPr>
            <a:r>
              <a:rPr lang="en-US" sz="1600" dirty="0">
                <a:latin typeface="Helvetica" panose="020B0604020202030204" pitchFamily="34" charset="0"/>
                <a:cs typeface="Arial" panose="020B0604020202020204" pitchFamily="34" charset="0"/>
              </a:rPr>
              <a:t>Training Cohort</a:t>
            </a:r>
            <a:endParaRPr lang="hu-HU" sz="1600" dirty="0">
              <a:latin typeface="Helvetica" panose="020B0604020202030204" pitchFamily="34" charset="0"/>
              <a:cs typeface="Arial" panose="020B0604020202020204" pitchFamily="34" charset="0"/>
            </a:endParaRPr>
          </a:p>
          <a:p>
            <a:pPr algn="ctr">
              <a:lnSpc>
                <a:spcPct val="114000"/>
              </a:lnSpc>
            </a:pPr>
            <a:r>
              <a:rPr lang="hu-HU" sz="1400" dirty="0">
                <a:latin typeface="Helvetica" panose="020B0604020202030204" pitchFamily="34" charset="0"/>
                <a:cs typeface="Arial" panose="020B0604020202020204" pitchFamily="34" charset="0"/>
              </a:rPr>
              <a:t>/2001 – 2017/</a:t>
            </a:r>
            <a:endParaRPr lang="en-US" sz="1400" dirty="0">
              <a:latin typeface="Helvetica" panose="020B0604020202030204" pitchFamily="34" charset="0"/>
              <a:cs typeface="Arial" panose="020B0604020202020204" pitchFamily="34" charset="0"/>
            </a:endParaRPr>
          </a:p>
        </p:txBody>
      </p:sp>
      <p:sp>
        <p:nvSpPr>
          <p:cNvPr id="23" name="Jobbra nyíl 22"/>
          <p:cNvSpPr/>
          <p:nvPr/>
        </p:nvSpPr>
        <p:spPr>
          <a:xfrm>
            <a:off x="2693395" y="2172987"/>
            <a:ext cx="432000" cy="267933"/>
          </a:xfrm>
          <a:prstGeom prst="rightArrow">
            <a:avLst/>
          </a:prstGeom>
          <a:solidFill>
            <a:schemeClr val="tx2">
              <a:lumMod val="20000"/>
              <a:lumOff val="80000"/>
            </a:schemeClr>
          </a:solidFill>
          <a:ln>
            <a:solidFill>
              <a:srgbClr val="0069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Jobbra nyíl 23"/>
          <p:cNvSpPr/>
          <p:nvPr/>
        </p:nvSpPr>
        <p:spPr>
          <a:xfrm>
            <a:off x="2693395" y="4177477"/>
            <a:ext cx="438096" cy="267933"/>
          </a:xfrm>
          <a:prstGeom prst="rightArrow">
            <a:avLst/>
          </a:prstGeom>
          <a:solidFill>
            <a:schemeClr val="tx2">
              <a:lumMod val="20000"/>
              <a:lumOff val="80000"/>
            </a:schemeClr>
          </a:solidFill>
          <a:ln>
            <a:solidFill>
              <a:srgbClr val="0069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Lekerekített téglalap 26"/>
          <p:cNvSpPr/>
          <p:nvPr/>
        </p:nvSpPr>
        <p:spPr>
          <a:xfrm>
            <a:off x="871873" y="1691089"/>
            <a:ext cx="1700901" cy="1498058"/>
          </a:xfrm>
          <a:prstGeom prst="roundRect">
            <a:avLst/>
          </a:prstGeom>
          <a:noFill/>
          <a:ln w="412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Jobbra nyíl 38"/>
          <p:cNvSpPr/>
          <p:nvPr/>
        </p:nvSpPr>
        <p:spPr>
          <a:xfrm>
            <a:off x="4017838" y="4183469"/>
            <a:ext cx="1689516" cy="266400"/>
          </a:xfrm>
          <a:prstGeom prst="rightArrow">
            <a:avLst/>
          </a:prstGeom>
          <a:solidFill>
            <a:schemeClr val="tx2">
              <a:lumMod val="20000"/>
              <a:lumOff val="80000"/>
            </a:schemeClr>
          </a:solidFill>
          <a:ln>
            <a:solidFill>
              <a:srgbClr val="0069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Lekerekített téglalap 39"/>
          <p:cNvSpPr/>
          <p:nvPr/>
        </p:nvSpPr>
        <p:spPr>
          <a:xfrm>
            <a:off x="5735294" y="3760170"/>
            <a:ext cx="3318316" cy="1149872"/>
          </a:xfrm>
          <a:prstGeom prst="roundRect">
            <a:avLst/>
          </a:prstGeom>
          <a:noFill/>
          <a:ln w="412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Szövegdoboz 40"/>
          <p:cNvSpPr txBox="1"/>
          <p:nvPr/>
        </p:nvSpPr>
        <p:spPr>
          <a:xfrm>
            <a:off x="5660766" y="4307028"/>
            <a:ext cx="3347391" cy="615553"/>
          </a:xfrm>
          <a:prstGeom prst="rect">
            <a:avLst/>
          </a:prstGeom>
          <a:noFill/>
        </p:spPr>
        <p:txBody>
          <a:bodyPr wrap="none" rtlCol="0">
            <a:spAutoFit/>
          </a:bodyPr>
          <a:lstStyle/>
          <a:p>
            <a:pPr algn="ctr"/>
            <a:r>
              <a:rPr lang="en-US" sz="1200" dirty="0">
                <a:latin typeface="Helvetica" panose="020B0604020202030204" pitchFamily="34" charset="0"/>
                <a:cs typeface="Arial" panose="020B0604020202020204" pitchFamily="34" charset="0"/>
              </a:rPr>
              <a:t>Diagnostic metrics</a:t>
            </a:r>
          </a:p>
          <a:p>
            <a:pPr algn="ctr"/>
            <a:r>
              <a:rPr lang="en-US" sz="1100" dirty="0">
                <a:latin typeface="Helvetica" panose="020B0604020202030204" pitchFamily="34" charset="0"/>
                <a:cs typeface="Arial" panose="020B0604020202020204" pitchFamily="34" charset="0"/>
              </a:rPr>
              <a:t>/AUC, sensitivity, specificity</a:t>
            </a:r>
            <a:r>
              <a:rPr lang="hu-HU" sz="1100" dirty="0">
                <a:latin typeface="Helvetica" panose="020B0604020202030204" pitchFamily="34" charset="0"/>
              </a:rPr>
              <a:t>/</a:t>
            </a:r>
          </a:p>
          <a:p>
            <a:pPr algn="ctr"/>
            <a:r>
              <a:rPr lang="hu-HU" sz="1100" dirty="0">
                <a:latin typeface="Helvetica" panose="020B0604020202030204" pitchFamily="34" charset="0"/>
                <a:cs typeface="Arial" panose="020B0604020202020204" pitchFamily="34" charset="0"/>
              </a:rPr>
              <a:t>SHFM, EAARN, VALID-CRT, Screen, CRT-score</a:t>
            </a:r>
            <a:endParaRPr lang="en-US" sz="1100" dirty="0">
              <a:latin typeface="Helvetica" panose="020B0604020202030204" pitchFamily="34" charset="0"/>
              <a:cs typeface="Arial" panose="020B0604020202020204" pitchFamily="34" charset="0"/>
            </a:endParaRPr>
          </a:p>
        </p:txBody>
      </p:sp>
      <p:sp>
        <p:nvSpPr>
          <p:cNvPr id="42" name="Lekerekített téglalap 41"/>
          <p:cNvSpPr/>
          <p:nvPr/>
        </p:nvSpPr>
        <p:spPr>
          <a:xfrm>
            <a:off x="3271424" y="1694320"/>
            <a:ext cx="621036" cy="3229200"/>
          </a:xfrm>
          <a:prstGeom prst="roundRect">
            <a:avLst/>
          </a:prstGeom>
          <a:noFill/>
          <a:ln w="412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3" name="Kép 4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79755" y="3511574"/>
            <a:ext cx="685806" cy="419686"/>
          </a:xfrm>
          <a:prstGeom prst="rect">
            <a:avLst/>
          </a:prstGeom>
        </p:spPr>
      </p:pic>
      <p:sp>
        <p:nvSpPr>
          <p:cNvPr id="44" name="Szövegdoboz 43"/>
          <p:cNvSpPr txBox="1"/>
          <p:nvPr/>
        </p:nvSpPr>
        <p:spPr>
          <a:xfrm>
            <a:off x="1269842" y="4519798"/>
            <a:ext cx="886782" cy="338554"/>
          </a:xfrm>
          <a:prstGeom prst="rect">
            <a:avLst/>
          </a:prstGeom>
          <a:noFill/>
        </p:spPr>
        <p:txBody>
          <a:bodyPr wrap="none" rtlCol="0">
            <a:spAutoFit/>
          </a:bodyPr>
          <a:lstStyle/>
          <a:p>
            <a:pPr algn="ctr"/>
            <a:r>
              <a:rPr lang="hu-HU" sz="1600" i="1" dirty="0">
                <a:latin typeface="Helvetica" panose="020B0604020202030204" pitchFamily="34" charset="0"/>
                <a:cs typeface="Arial" panose="020B0604020202020204" pitchFamily="34" charset="0"/>
              </a:rPr>
              <a:t>n = 158</a:t>
            </a:r>
            <a:endParaRPr lang="en-US" sz="1600" i="1" dirty="0">
              <a:latin typeface="Helvetica" panose="020B0604020202030204" pitchFamily="34" charset="0"/>
              <a:cs typeface="Arial" panose="020B0604020202020204" pitchFamily="34" charset="0"/>
            </a:endParaRPr>
          </a:p>
        </p:txBody>
      </p:sp>
      <p:sp>
        <p:nvSpPr>
          <p:cNvPr id="45" name="Szövegdoboz 44"/>
          <p:cNvSpPr txBox="1"/>
          <p:nvPr/>
        </p:nvSpPr>
        <p:spPr>
          <a:xfrm>
            <a:off x="874164" y="3957276"/>
            <a:ext cx="1700902" cy="618631"/>
          </a:xfrm>
          <a:prstGeom prst="rect">
            <a:avLst/>
          </a:prstGeom>
          <a:noFill/>
        </p:spPr>
        <p:txBody>
          <a:bodyPr wrap="square" rtlCol="0">
            <a:spAutoFit/>
          </a:bodyPr>
          <a:lstStyle/>
          <a:p>
            <a:pPr algn="ctr">
              <a:lnSpc>
                <a:spcPct val="114000"/>
              </a:lnSpc>
            </a:pPr>
            <a:r>
              <a:rPr lang="hu-HU" sz="1600" dirty="0">
                <a:latin typeface="Helvetica" panose="020B0604020202030204" pitchFamily="34" charset="0"/>
                <a:cs typeface="Arial" panose="020B0604020202020204" pitchFamily="34" charset="0"/>
              </a:rPr>
              <a:t>Test </a:t>
            </a:r>
            <a:r>
              <a:rPr lang="en-US" sz="1600" dirty="0">
                <a:latin typeface="Helvetica" panose="020B0604020202030204" pitchFamily="34" charset="0"/>
                <a:cs typeface="Arial" panose="020B0604020202020204" pitchFamily="34" charset="0"/>
              </a:rPr>
              <a:t>Cohort</a:t>
            </a:r>
            <a:endParaRPr lang="hu-HU" sz="1600" dirty="0">
              <a:latin typeface="Helvetica" panose="020B0604020202030204" pitchFamily="34" charset="0"/>
              <a:cs typeface="Arial" panose="020B0604020202020204" pitchFamily="34" charset="0"/>
            </a:endParaRPr>
          </a:p>
          <a:p>
            <a:pPr algn="ctr">
              <a:lnSpc>
                <a:spcPct val="114000"/>
              </a:lnSpc>
            </a:pPr>
            <a:r>
              <a:rPr lang="hu-HU" sz="1400" dirty="0">
                <a:latin typeface="Helvetica" panose="020B0604020202030204" pitchFamily="34" charset="0"/>
                <a:cs typeface="Arial" panose="020B0604020202020204" pitchFamily="34" charset="0"/>
              </a:rPr>
              <a:t>/2009 – 2011/</a:t>
            </a:r>
            <a:endParaRPr lang="en-US" sz="1400" dirty="0">
              <a:latin typeface="Helvetica" panose="020B0604020202030204" pitchFamily="34" charset="0"/>
              <a:cs typeface="Arial" panose="020B0604020202020204" pitchFamily="34" charset="0"/>
            </a:endParaRPr>
          </a:p>
        </p:txBody>
      </p:sp>
      <p:sp>
        <p:nvSpPr>
          <p:cNvPr id="46" name="Lekerekített téglalap 45"/>
          <p:cNvSpPr/>
          <p:nvPr/>
        </p:nvSpPr>
        <p:spPr>
          <a:xfrm>
            <a:off x="866630" y="3406074"/>
            <a:ext cx="1700901" cy="1517446"/>
          </a:xfrm>
          <a:prstGeom prst="roundRect">
            <a:avLst/>
          </a:prstGeom>
          <a:noFill/>
          <a:ln w="412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Szövegdoboz 82"/>
          <p:cNvSpPr txBox="1"/>
          <p:nvPr/>
        </p:nvSpPr>
        <p:spPr>
          <a:xfrm>
            <a:off x="5950300" y="4003623"/>
            <a:ext cx="2951834" cy="400110"/>
          </a:xfrm>
          <a:prstGeom prst="rect">
            <a:avLst/>
          </a:prstGeom>
          <a:noFill/>
        </p:spPr>
        <p:txBody>
          <a:bodyPr wrap="none" rtlCol="0">
            <a:spAutoFit/>
          </a:bodyPr>
          <a:lstStyle/>
          <a:p>
            <a:pPr algn="ctr"/>
            <a:r>
              <a:rPr lang="en-US" sz="2000" dirty="0">
                <a:latin typeface="Helvetica" panose="020B0604020202030204" pitchFamily="34" charset="0"/>
                <a:cs typeface="Arial" panose="020B0604020202020204" pitchFamily="34" charset="0"/>
              </a:rPr>
              <a:t>Testing Best ML Model</a:t>
            </a:r>
          </a:p>
        </p:txBody>
      </p:sp>
      <p:sp>
        <p:nvSpPr>
          <p:cNvPr id="89" name="Cím 1"/>
          <p:cNvSpPr txBox="1">
            <a:spLocks/>
          </p:cNvSpPr>
          <p:nvPr/>
        </p:nvSpPr>
        <p:spPr>
          <a:xfrm>
            <a:off x="562819" y="295674"/>
            <a:ext cx="8229600" cy="815450"/>
          </a:xfrm>
          <a:prstGeom prst="rect">
            <a:avLst/>
          </a:prstGeom>
        </p:spPr>
        <p:txBody>
          <a:bodyPr vert="horz" lIns="91440" tIns="45720" rIns="91440" bIns="45720" rtlCol="0" anchor="ctr">
            <a:normAutofit lnSpcReduction="10000"/>
          </a:bodyPr>
          <a:lstStyle>
            <a:lvl1pPr algn="ctr" defTabSz="457200" rtl="0" eaLnBrk="1" latinLnBrk="0" hangingPunct="1">
              <a:spcBef>
                <a:spcPct val="0"/>
              </a:spcBef>
              <a:buNone/>
              <a:defRPr sz="4400" b="0" i="0" kern="1200">
                <a:solidFill>
                  <a:schemeClr val="tx1"/>
                </a:solidFill>
                <a:latin typeface="Gill Sans MT"/>
                <a:ea typeface="+mj-ea"/>
                <a:cs typeface="Gill Sans MT"/>
              </a:defRPr>
            </a:lvl1pPr>
          </a:lstStyle>
          <a:p>
            <a:r>
              <a:rPr lang="en-US" sz="4800" b="1" dirty="0">
                <a:solidFill>
                  <a:srgbClr val="264796"/>
                </a:solidFill>
              </a:rPr>
              <a:t>Data</a:t>
            </a:r>
            <a:r>
              <a:rPr lang="en-US" sz="4800" b="1" dirty="0">
                <a:solidFill>
                  <a:srgbClr val="C00000"/>
                </a:solidFill>
              </a:rPr>
              <a:t> </a:t>
            </a:r>
            <a:r>
              <a:rPr lang="en-US" sz="4800" b="1" dirty="0">
                <a:solidFill>
                  <a:srgbClr val="264796"/>
                </a:solidFill>
              </a:rPr>
              <a:t>Analysis</a:t>
            </a:r>
            <a:r>
              <a:rPr lang="en-US" sz="4800" b="1" dirty="0">
                <a:solidFill>
                  <a:srgbClr val="C00000"/>
                </a:solidFill>
              </a:rPr>
              <a:t> </a:t>
            </a:r>
            <a:r>
              <a:rPr lang="en-US" sz="4800" b="1" dirty="0">
                <a:solidFill>
                  <a:srgbClr val="264796"/>
                </a:solidFill>
              </a:rPr>
              <a:t>Pipeline</a:t>
            </a:r>
            <a:endParaRPr lang="en-US" b="1" dirty="0">
              <a:solidFill>
                <a:srgbClr val="264796"/>
              </a:solidFill>
            </a:endParaRPr>
          </a:p>
        </p:txBody>
      </p:sp>
      <p:pic>
        <p:nvPicPr>
          <p:cNvPr id="91" name="Kép 9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396802" y="2257552"/>
            <a:ext cx="370106" cy="399520"/>
          </a:xfrm>
          <a:prstGeom prst="rect">
            <a:avLst/>
          </a:prstGeom>
        </p:spPr>
      </p:pic>
      <p:pic>
        <p:nvPicPr>
          <p:cNvPr id="92" name="Kép 9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395192" y="2732737"/>
            <a:ext cx="374574" cy="374574"/>
          </a:xfrm>
          <a:prstGeom prst="rect">
            <a:avLst/>
          </a:prstGeom>
        </p:spPr>
      </p:pic>
      <p:pic>
        <p:nvPicPr>
          <p:cNvPr id="93" name="Kép 92"/>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395735" y="3189147"/>
            <a:ext cx="370860" cy="370860"/>
          </a:xfrm>
          <a:prstGeom prst="rect">
            <a:avLst/>
          </a:prstGeom>
        </p:spPr>
      </p:pic>
      <p:sp>
        <p:nvSpPr>
          <p:cNvPr id="94" name="Jobbra nyíl 93"/>
          <p:cNvSpPr/>
          <p:nvPr/>
        </p:nvSpPr>
        <p:spPr>
          <a:xfrm>
            <a:off x="5275520" y="2172986"/>
            <a:ext cx="432000" cy="267933"/>
          </a:xfrm>
          <a:prstGeom prst="rightArrow">
            <a:avLst/>
          </a:prstGeom>
          <a:solidFill>
            <a:schemeClr val="tx2">
              <a:lumMod val="20000"/>
              <a:lumOff val="80000"/>
            </a:schemeClr>
          </a:solidFill>
          <a:ln>
            <a:solidFill>
              <a:srgbClr val="0069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5" name="Kép 94"/>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5901002" y="2039206"/>
            <a:ext cx="595690" cy="755110"/>
          </a:xfrm>
          <a:prstGeom prst="rect">
            <a:avLst/>
          </a:prstGeom>
        </p:spPr>
      </p:pic>
      <p:sp>
        <p:nvSpPr>
          <p:cNvPr id="97" name="Szövegdoboz 96"/>
          <p:cNvSpPr txBox="1"/>
          <p:nvPr/>
        </p:nvSpPr>
        <p:spPr>
          <a:xfrm>
            <a:off x="5571961" y="1223440"/>
            <a:ext cx="1252266" cy="461665"/>
          </a:xfrm>
          <a:prstGeom prst="rect">
            <a:avLst/>
          </a:prstGeom>
          <a:noFill/>
        </p:spPr>
        <p:txBody>
          <a:bodyPr wrap="none" rtlCol="0">
            <a:spAutoFit/>
          </a:bodyPr>
          <a:lstStyle/>
          <a:p>
            <a:pPr algn="ctr"/>
            <a:r>
              <a:rPr lang="en-US" sz="1200" dirty="0">
                <a:latin typeface="Helvetica" panose="020B0604020202030204" pitchFamily="34" charset="0"/>
                <a:cs typeface="Arial" panose="020B0604020202020204" pitchFamily="34" charset="0"/>
              </a:rPr>
              <a:t>Data</a:t>
            </a:r>
          </a:p>
          <a:p>
            <a:pPr algn="ctr"/>
            <a:r>
              <a:rPr lang="en-US" sz="1200" dirty="0">
                <a:latin typeface="Helvetica" panose="020B0604020202030204" pitchFamily="34" charset="0"/>
                <a:cs typeface="Arial" panose="020B0604020202020204" pitchFamily="34" charset="0"/>
              </a:rPr>
              <a:t>Preprocessing</a:t>
            </a:r>
          </a:p>
        </p:txBody>
      </p:sp>
      <p:sp>
        <p:nvSpPr>
          <p:cNvPr id="63" name="TextBox 62">
            <a:extLst>
              <a:ext uri="{FF2B5EF4-FFF2-40B4-BE49-F238E27FC236}">
                <a16:creationId xmlns:a16="http://schemas.microsoft.com/office/drawing/2014/main" xmlns="" id="{586C64C9-7118-6B4C-BE0E-212EB8C98924}"/>
              </a:ext>
            </a:extLst>
          </p:cNvPr>
          <p:cNvSpPr txBox="1"/>
          <p:nvPr/>
        </p:nvSpPr>
        <p:spPr>
          <a:xfrm>
            <a:off x="5707354" y="5374964"/>
            <a:ext cx="2901675" cy="584775"/>
          </a:xfrm>
          <a:prstGeom prst="rect">
            <a:avLst/>
          </a:prstGeom>
          <a:solidFill>
            <a:schemeClr val="bg1"/>
          </a:solidFill>
        </p:spPr>
        <p:txBody>
          <a:bodyPr wrap="square" rtlCol="0">
            <a:spAutoFit/>
          </a:bodyPr>
          <a:lstStyle/>
          <a:p>
            <a:r>
              <a:rPr lang="hu-HU" sz="1600" dirty="0" err="1"/>
              <a:t>Tokodi</a:t>
            </a:r>
            <a:r>
              <a:rPr lang="hu-HU" sz="1600" dirty="0"/>
              <a:t> et </a:t>
            </a:r>
            <a:r>
              <a:rPr lang="hu-HU" sz="1600" dirty="0" err="1"/>
              <a:t>al</a:t>
            </a:r>
            <a:r>
              <a:rPr lang="hu-HU" sz="1600" dirty="0"/>
              <a:t>, EHJ - </a:t>
            </a:r>
            <a:r>
              <a:rPr lang="hu-HU" sz="1600" dirty="0" err="1"/>
              <a:t>Under</a:t>
            </a:r>
            <a:r>
              <a:rPr lang="hu-HU" sz="1600" dirty="0"/>
              <a:t> </a:t>
            </a:r>
            <a:r>
              <a:rPr lang="hu-HU" sz="1600" dirty="0" err="1"/>
              <a:t>review</a:t>
            </a:r>
            <a:endParaRPr lang="hu-HU" sz="1600" dirty="0"/>
          </a:p>
          <a:p>
            <a:endParaRPr lang="hu-HU" sz="1600" dirty="0"/>
          </a:p>
        </p:txBody>
      </p:sp>
    </p:spTree>
    <p:extLst>
      <p:ext uri="{BB962C8B-B14F-4D97-AF65-F5344CB8AC3E}">
        <p14:creationId xmlns:p14="http://schemas.microsoft.com/office/powerpoint/2010/main" val="416587353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533400" y="948650"/>
            <a:ext cx="8229600" cy="815450"/>
          </a:xfrm>
        </p:spPr>
        <p:txBody>
          <a:bodyPr>
            <a:noAutofit/>
          </a:bodyPr>
          <a:lstStyle/>
          <a:p>
            <a:r>
              <a:rPr lang="hu-HU" sz="4800" b="1" dirty="0"/>
              <a:t>SEMMELWEIS-CRT</a:t>
            </a:r>
            <a:endParaRPr lang="en-US" sz="4800" b="1" dirty="0"/>
          </a:p>
        </p:txBody>
      </p:sp>
      <p:sp>
        <p:nvSpPr>
          <p:cNvPr id="3" name="Tartalom helye 2"/>
          <p:cNvSpPr>
            <a:spLocks noGrp="1"/>
          </p:cNvSpPr>
          <p:nvPr>
            <p:ph idx="1"/>
          </p:nvPr>
        </p:nvSpPr>
        <p:spPr>
          <a:xfrm>
            <a:off x="755576" y="1910424"/>
            <a:ext cx="8229600" cy="867543"/>
          </a:xfrm>
          <a:solidFill>
            <a:schemeClr val="bg1"/>
          </a:solidFill>
        </p:spPr>
        <p:txBody>
          <a:bodyPr>
            <a:normAutofit/>
          </a:bodyPr>
          <a:lstStyle/>
          <a:p>
            <a:pPr marL="0" indent="0" algn="ctr">
              <a:buNone/>
            </a:pPr>
            <a:r>
              <a:rPr lang="en-US" sz="2400" dirty="0"/>
              <a:t>per</a:t>
            </a:r>
            <a:r>
              <a:rPr lang="en-US" sz="2400" b="1" dirty="0">
                <a:solidFill>
                  <a:srgbClr val="C00000"/>
                </a:solidFill>
              </a:rPr>
              <a:t>S</a:t>
            </a:r>
            <a:r>
              <a:rPr lang="en-US" sz="2400" dirty="0"/>
              <a:t>onaliz</a:t>
            </a:r>
            <a:r>
              <a:rPr lang="en-US" sz="2400" b="1" dirty="0">
                <a:solidFill>
                  <a:srgbClr val="C00000"/>
                </a:solidFill>
              </a:rPr>
              <a:t>E</a:t>
            </a:r>
            <a:r>
              <a:rPr lang="en-US" sz="2400" dirty="0"/>
              <a:t>d assess</a:t>
            </a:r>
            <a:r>
              <a:rPr lang="en-US" sz="2400" b="1" dirty="0">
                <a:solidFill>
                  <a:srgbClr val="C00000"/>
                </a:solidFill>
              </a:rPr>
              <a:t>M</a:t>
            </a:r>
            <a:r>
              <a:rPr lang="en-US" sz="2400" dirty="0"/>
              <a:t>ent of esti</a:t>
            </a:r>
            <a:r>
              <a:rPr lang="en-US" sz="2400" b="1" dirty="0">
                <a:solidFill>
                  <a:srgbClr val="C00000"/>
                </a:solidFill>
              </a:rPr>
              <a:t>M</a:t>
            </a:r>
            <a:r>
              <a:rPr lang="en-US" sz="2400" dirty="0"/>
              <a:t>at</a:t>
            </a:r>
            <a:r>
              <a:rPr lang="en-US" sz="2400" b="1" dirty="0">
                <a:solidFill>
                  <a:srgbClr val="C00000"/>
                </a:solidFill>
              </a:rPr>
              <a:t>E</a:t>
            </a:r>
            <a:r>
              <a:rPr lang="en-US" sz="2400" dirty="0"/>
              <a:t>d risk of morta</a:t>
            </a:r>
            <a:r>
              <a:rPr lang="en-US" sz="2400" b="1" dirty="0">
                <a:solidFill>
                  <a:srgbClr val="C00000"/>
                </a:solidFill>
              </a:rPr>
              <a:t>L</a:t>
            </a:r>
            <a:r>
              <a:rPr lang="en-US" sz="2400" dirty="0"/>
              <a:t>ity </a:t>
            </a:r>
            <a:r>
              <a:rPr lang="en-US" sz="2400" b="1" dirty="0">
                <a:solidFill>
                  <a:srgbClr val="C00000"/>
                </a:solidFill>
              </a:rPr>
              <a:t>W</a:t>
            </a:r>
            <a:r>
              <a:rPr lang="en-US" sz="2400" dirty="0"/>
              <a:t>ith machin</a:t>
            </a:r>
            <a:r>
              <a:rPr lang="en-US" sz="2400" b="1" dirty="0">
                <a:solidFill>
                  <a:srgbClr val="C00000"/>
                </a:solidFill>
              </a:rPr>
              <a:t>E</a:t>
            </a:r>
            <a:r>
              <a:rPr lang="en-US" sz="2400" dirty="0"/>
              <a:t> learn</a:t>
            </a:r>
            <a:r>
              <a:rPr lang="en-US" sz="2400" b="1" dirty="0">
                <a:solidFill>
                  <a:srgbClr val="C00000"/>
                </a:solidFill>
              </a:rPr>
              <a:t>I</a:t>
            </a:r>
            <a:r>
              <a:rPr lang="en-US" sz="2400" dirty="0"/>
              <a:t>ng in patient</a:t>
            </a:r>
            <a:r>
              <a:rPr lang="en-US" sz="2400" b="1" dirty="0">
                <a:solidFill>
                  <a:srgbClr val="C00000"/>
                </a:solidFill>
              </a:rPr>
              <a:t>S</a:t>
            </a:r>
            <a:r>
              <a:rPr lang="en-US" sz="2400" dirty="0"/>
              <a:t> undergoing </a:t>
            </a:r>
            <a:r>
              <a:rPr lang="en-US" sz="2400" b="1" dirty="0">
                <a:solidFill>
                  <a:srgbClr val="C00000"/>
                </a:solidFill>
              </a:rPr>
              <a:t>CRT</a:t>
            </a:r>
            <a:r>
              <a:rPr lang="en-US" sz="2400" dirty="0"/>
              <a:t> implantation</a:t>
            </a:r>
          </a:p>
        </p:txBody>
      </p:sp>
      <p:sp>
        <p:nvSpPr>
          <p:cNvPr id="6" name="Cím 1"/>
          <p:cNvSpPr txBox="1">
            <a:spLocks/>
          </p:cNvSpPr>
          <p:nvPr/>
        </p:nvSpPr>
        <p:spPr bwMode="auto">
          <a:xfrm>
            <a:off x="533400" y="116632"/>
            <a:ext cx="8229600" cy="815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anose="020B0604020202020204" pitchFamily="34" charset="0"/>
              </a:defRPr>
            </a:lvl2pPr>
            <a:lvl3pPr algn="ctr" rtl="0" eaLnBrk="1" fontAlgn="base" hangingPunct="1">
              <a:spcBef>
                <a:spcPct val="0"/>
              </a:spcBef>
              <a:spcAft>
                <a:spcPct val="0"/>
              </a:spcAft>
              <a:defRPr sz="4400">
                <a:solidFill>
                  <a:schemeClr val="tx2"/>
                </a:solidFill>
                <a:latin typeface="Arial" panose="020B0604020202020204" pitchFamily="34" charset="0"/>
              </a:defRPr>
            </a:lvl3pPr>
            <a:lvl4pPr algn="ctr" rtl="0" eaLnBrk="1" fontAlgn="base" hangingPunct="1">
              <a:spcBef>
                <a:spcPct val="0"/>
              </a:spcBef>
              <a:spcAft>
                <a:spcPct val="0"/>
              </a:spcAft>
              <a:defRPr sz="4400">
                <a:solidFill>
                  <a:schemeClr val="tx2"/>
                </a:solidFill>
                <a:latin typeface="Arial" panose="020B0604020202020204" pitchFamily="34" charset="0"/>
              </a:defRPr>
            </a:lvl4pPr>
            <a:lvl5pPr algn="ctr" rtl="0" eaLnBrk="1" fontAlgn="base" hangingPunct="1">
              <a:spcBef>
                <a:spcPct val="0"/>
              </a:spcBef>
              <a:spcAft>
                <a:spcPct val="0"/>
              </a:spcAft>
              <a:defRPr sz="4400">
                <a:solidFill>
                  <a:schemeClr val="tx2"/>
                </a:solidFill>
                <a:latin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defRPr>
            </a:lvl9pPr>
          </a:lstStyle>
          <a:p>
            <a:r>
              <a:rPr lang="en-US" b="1" dirty="0" smtClean="0">
                <a:solidFill>
                  <a:srgbClr val="264796"/>
                </a:solidFill>
              </a:rPr>
              <a:t>On-line Calculator</a:t>
            </a:r>
            <a:endParaRPr lang="en-US" b="1" dirty="0">
              <a:solidFill>
                <a:srgbClr val="264796"/>
              </a:solidFill>
            </a:endParaRPr>
          </a:p>
        </p:txBody>
      </p:sp>
      <p:pic>
        <p:nvPicPr>
          <p:cNvPr id="7" name="Tartalom helye 7"/>
          <p:cNvPicPr>
            <a:picLocks noChangeAspect="1"/>
          </p:cNvPicPr>
          <p:nvPr/>
        </p:nvPicPr>
        <p:blipFill rotWithShape="1">
          <a:blip r:embed="rId3"/>
          <a:srcRect t="12238" r="3635" b="10184"/>
          <a:stretch/>
        </p:blipFill>
        <p:spPr bwMode="auto">
          <a:xfrm>
            <a:off x="1691680" y="2917613"/>
            <a:ext cx="6229609" cy="2821012"/>
          </a:xfrm>
          <a:prstGeom prst="rect">
            <a:avLst/>
          </a:prstGeom>
          <a:noFill/>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58386563"/>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1"/>
          <p:cNvSpPr txBox="1">
            <a:spLocks/>
          </p:cNvSpPr>
          <p:nvPr/>
        </p:nvSpPr>
        <p:spPr>
          <a:xfrm>
            <a:off x="605994" y="536397"/>
            <a:ext cx="8229600" cy="815450"/>
          </a:xfrm>
          <a:prstGeom prst="rect">
            <a:avLst/>
          </a:prstGeom>
        </p:spPr>
        <p:txBody>
          <a:bodyPr vert="horz" lIns="91440" tIns="45720" rIns="91440" bIns="45720" rtlCol="0" anchor="ctr">
            <a:normAutofit fontScale="77500" lnSpcReduction="20000"/>
          </a:bodyPr>
          <a:lstStyle>
            <a:lvl1pPr algn="ctr" defTabSz="457200" rtl="0" eaLnBrk="1" latinLnBrk="0" hangingPunct="1">
              <a:spcBef>
                <a:spcPct val="0"/>
              </a:spcBef>
              <a:buNone/>
              <a:defRPr sz="4400" b="0" i="0" kern="1200">
                <a:solidFill>
                  <a:schemeClr val="tx1"/>
                </a:solidFill>
                <a:latin typeface="Gill Sans MT"/>
                <a:ea typeface="+mj-ea"/>
                <a:cs typeface="Gill Sans MT"/>
              </a:defRPr>
            </a:lvl1pPr>
          </a:lstStyle>
          <a:p>
            <a:r>
              <a:rPr lang="en-US" b="1" dirty="0">
                <a:solidFill>
                  <a:srgbClr val="264796"/>
                </a:solidFill>
              </a:rPr>
              <a:t>Comparison with Pre-Existing Scores</a:t>
            </a:r>
          </a:p>
        </p:txBody>
      </p:sp>
      <p:graphicFrame>
        <p:nvGraphicFramePr>
          <p:cNvPr id="7" name="Táblázat 6"/>
          <p:cNvGraphicFramePr>
            <a:graphicFrameLocks noGrp="1"/>
          </p:cNvGraphicFramePr>
          <p:nvPr>
            <p:extLst/>
          </p:nvPr>
        </p:nvGraphicFramePr>
        <p:xfrm>
          <a:off x="457200" y="2132857"/>
          <a:ext cx="8527188" cy="3168352"/>
        </p:xfrm>
        <a:graphic>
          <a:graphicData uri="http://schemas.openxmlformats.org/drawingml/2006/table">
            <a:tbl>
              <a:tblPr firstRow="1" firstCol="1" bandRow="1">
                <a:tableStyleId>{5C22544A-7EE6-4342-B048-85BDC9FD1C3A}</a:tableStyleId>
              </a:tblPr>
              <a:tblGrid>
                <a:gridCol w="1758723">
                  <a:extLst>
                    <a:ext uri="{9D8B030D-6E8A-4147-A177-3AD203B41FA5}">
                      <a16:colId xmlns:a16="http://schemas.microsoft.com/office/drawing/2014/main" xmlns="" val="20000"/>
                    </a:ext>
                  </a:extLst>
                </a:gridCol>
                <a:gridCol w="1353693">
                  <a:extLst>
                    <a:ext uri="{9D8B030D-6E8A-4147-A177-3AD203B41FA5}">
                      <a16:colId xmlns:a16="http://schemas.microsoft.com/office/drawing/2014/main" xmlns="" val="20001"/>
                    </a:ext>
                  </a:extLst>
                </a:gridCol>
                <a:gridCol w="1353693">
                  <a:extLst>
                    <a:ext uri="{9D8B030D-6E8A-4147-A177-3AD203B41FA5}">
                      <a16:colId xmlns:a16="http://schemas.microsoft.com/office/drawing/2014/main" xmlns="" val="20002"/>
                    </a:ext>
                  </a:extLst>
                </a:gridCol>
                <a:gridCol w="1353693">
                  <a:extLst>
                    <a:ext uri="{9D8B030D-6E8A-4147-A177-3AD203B41FA5}">
                      <a16:colId xmlns:a16="http://schemas.microsoft.com/office/drawing/2014/main" xmlns="" val="20003"/>
                    </a:ext>
                  </a:extLst>
                </a:gridCol>
                <a:gridCol w="1353693">
                  <a:extLst>
                    <a:ext uri="{9D8B030D-6E8A-4147-A177-3AD203B41FA5}">
                      <a16:colId xmlns:a16="http://schemas.microsoft.com/office/drawing/2014/main" xmlns="" val="20004"/>
                    </a:ext>
                  </a:extLst>
                </a:gridCol>
                <a:gridCol w="1353693">
                  <a:extLst>
                    <a:ext uri="{9D8B030D-6E8A-4147-A177-3AD203B41FA5}">
                      <a16:colId xmlns:a16="http://schemas.microsoft.com/office/drawing/2014/main" xmlns="" val="20005"/>
                    </a:ext>
                  </a:extLst>
                </a:gridCol>
              </a:tblGrid>
              <a:tr h="416044">
                <a:tc>
                  <a:txBody>
                    <a:bodyPr/>
                    <a:lstStyle/>
                    <a:p>
                      <a:pPr>
                        <a:spcAft>
                          <a:spcPts val="0"/>
                        </a:spcAft>
                      </a:pPr>
                      <a:r>
                        <a:rPr lang="en-US" sz="1400" dirty="0">
                          <a:effectLst/>
                        </a:rPr>
                        <a:t> </a:t>
                      </a:r>
                      <a:endParaRPr lang="hu-HU" sz="1800" dirty="0">
                        <a:effectLst/>
                        <a:latin typeface="Times New Roman" panose="02020603050405020304" pitchFamily="18" charset="0"/>
                        <a:ea typeface="Times New Roman" panose="02020603050405020304" pitchFamily="18" charset="0"/>
                      </a:endParaRPr>
                    </a:p>
                  </a:txBody>
                  <a:tcPr marL="105242" marR="105242" marT="0" marB="0">
                    <a:solidFill>
                      <a:srgbClr val="C00000"/>
                    </a:solidFill>
                  </a:tcPr>
                </a:tc>
                <a:tc>
                  <a:txBody>
                    <a:bodyPr/>
                    <a:lstStyle/>
                    <a:p>
                      <a:pPr algn="ctr">
                        <a:spcAft>
                          <a:spcPts val="0"/>
                        </a:spcAft>
                      </a:pPr>
                      <a:r>
                        <a:rPr lang="en-US" sz="1800" dirty="0">
                          <a:effectLst/>
                        </a:rPr>
                        <a:t>1-year</a:t>
                      </a:r>
                      <a:endParaRPr lang="hu-HU" sz="2400" dirty="0">
                        <a:effectLst/>
                        <a:latin typeface="Times New Roman" panose="02020603050405020304" pitchFamily="18" charset="0"/>
                        <a:ea typeface="Times New Roman" panose="02020603050405020304" pitchFamily="18" charset="0"/>
                      </a:endParaRPr>
                    </a:p>
                  </a:txBody>
                  <a:tcPr marL="105242" marR="105242" marT="0" marB="0" anchor="ctr">
                    <a:solidFill>
                      <a:srgbClr val="C00000"/>
                    </a:solidFill>
                  </a:tcPr>
                </a:tc>
                <a:tc>
                  <a:txBody>
                    <a:bodyPr/>
                    <a:lstStyle/>
                    <a:p>
                      <a:pPr algn="ctr">
                        <a:spcAft>
                          <a:spcPts val="0"/>
                        </a:spcAft>
                      </a:pPr>
                      <a:r>
                        <a:rPr lang="en-US" sz="1800" dirty="0">
                          <a:effectLst/>
                        </a:rPr>
                        <a:t>2-year</a:t>
                      </a:r>
                      <a:endParaRPr lang="hu-HU" sz="2400" dirty="0">
                        <a:effectLst/>
                        <a:latin typeface="Times New Roman" panose="02020603050405020304" pitchFamily="18" charset="0"/>
                        <a:ea typeface="Times New Roman" panose="02020603050405020304" pitchFamily="18" charset="0"/>
                      </a:endParaRPr>
                    </a:p>
                  </a:txBody>
                  <a:tcPr marL="105242" marR="105242" marT="0" marB="0" anchor="ctr">
                    <a:solidFill>
                      <a:srgbClr val="C00000"/>
                    </a:solidFill>
                  </a:tcPr>
                </a:tc>
                <a:tc>
                  <a:txBody>
                    <a:bodyPr/>
                    <a:lstStyle/>
                    <a:p>
                      <a:pPr algn="ctr">
                        <a:spcAft>
                          <a:spcPts val="0"/>
                        </a:spcAft>
                      </a:pPr>
                      <a:r>
                        <a:rPr lang="en-US" sz="1800" dirty="0">
                          <a:effectLst/>
                        </a:rPr>
                        <a:t>3-year</a:t>
                      </a:r>
                      <a:endParaRPr lang="hu-HU" sz="2400" dirty="0">
                        <a:effectLst/>
                        <a:latin typeface="Times New Roman" panose="02020603050405020304" pitchFamily="18" charset="0"/>
                        <a:ea typeface="Times New Roman" panose="02020603050405020304" pitchFamily="18" charset="0"/>
                      </a:endParaRPr>
                    </a:p>
                  </a:txBody>
                  <a:tcPr marL="105242" marR="105242" marT="0" marB="0" anchor="ctr">
                    <a:solidFill>
                      <a:srgbClr val="C00000"/>
                    </a:solidFill>
                  </a:tcPr>
                </a:tc>
                <a:tc>
                  <a:txBody>
                    <a:bodyPr/>
                    <a:lstStyle/>
                    <a:p>
                      <a:pPr algn="ctr">
                        <a:spcAft>
                          <a:spcPts val="0"/>
                        </a:spcAft>
                      </a:pPr>
                      <a:r>
                        <a:rPr lang="en-US" sz="1800" dirty="0">
                          <a:effectLst/>
                        </a:rPr>
                        <a:t>4-year</a:t>
                      </a:r>
                      <a:endParaRPr lang="hu-HU" sz="2400" dirty="0">
                        <a:effectLst/>
                        <a:latin typeface="Times New Roman" panose="02020603050405020304" pitchFamily="18" charset="0"/>
                        <a:ea typeface="Times New Roman" panose="02020603050405020304" pitchFamily="18" charset="0"/>
                      </a:endParaRPr>
                    </a:p>
                  </a:txBody>
                  <a:tcPr marL="105242" marR="105242" marT="0" marB="0" anchor="ctr">
                    <a:solidFill>
                      <a:srgbClr val="C00000"/>
                    </a:solidFill>
                  </a:tcPr>
                </a:tc>
                <a:tc>
                  <a:txBody>
                    <a:bodyPr/>
                    <a:lstStyle/>
                    <a:p>
                      <a:pPr algn="ctr">
                        <a:spcAft>
                          <a:spcPts val="0"/>
                        </a:spcAft>
                      </a:pPr>
                      <a:r>
                        <a:rPr lang="en-US" sz="1800" dirty="0">
                          <a:effectLst/>
                        </a:rPr>
                        <a:t>5-year</a:t>
                      </a:r>
                      <a:endParaRPr lang="hu-HU" sz="2400" dirty="0">
                        <a:effectLst/>
                        <a:latin typeface="Times New Roman" panose="02020603050405020304" pitchFamily="18" charset="0"/>
                        <a:ea typeface="Times New Roman" panose="02020603050405020304" pitchFamily="18" charset="0"/>
                      </a:endParaRPr>
                    </a:p>
                  </a:txBody>
                  <a:tcPr marL="105242" marR="105242" marT="0" marB="0" anchor="ctr">
                    <a:solidFill>
                      <a:srgbClr val="C00000"/>
                    </a:solidFill>
                  </a:tcPr>
                </a:tc>
                <a:extLst>
                  <a:ext uri="{0D108BD9-81ED-4DB2-BD59-A6C34878D82A}">
                    <a16:rowId xmlns:a16="http://schemas.microsoft.com/office/drawing/2014/main" xmlns="" val="10000"/>
                  </a:ext>
                </a:extLst>
              </a:tr>
              <a:tr h="458718">
                <a:tc>
                  <a:txBody>
                    <a:bodyPr/>
                    <a:lstStyle/>
                    <a:p>
                      <a:pPr>
                        <a:spcAft>
                          <a:spcPts val="0"/>
                        </a:spcAft>
                      </a:pPr>
                      <a:r>
                        <a:rPr lang="en-US" sz="1600" b="1" dirty="0">
                          <a:solidFill>
                            <a:schemeClr val="tx1"/>
                          </a:solidFill>
                          <a:effectLst/>
                        </a:rPr>
                        <a:t>SEMMELWEIS-CRT</a:t>
                      </a:r>
                      <a:endParaRPr lang="hu-HU" sz="2000" b="1" dirty="0">
                        <a:solidFill>
                          <a:schemeClr val="tx1"/>
                        </a:solidFill>
                        <a:effectLst/>
                        <a:latin typeface="Times New Roman" panose="02020603050405020304" pitchFamily="18" charset="0"/>
                        <a:ea typeface="Times New Roman" panose="02020603050405020304" pitchFamily="18" charset="0"/>
                      </a:endParaRPr>
                    </a:p>
                  </a:txBody>
                  <a:tcPr marL="105242" marR="105242" marT="0" marB="0" anchor="ctr">
                    <a:lnB w="28575" cap="flat" cmpd="sng" algn="ctr">
                      <a:solidFill>
                        <a:schemeClr val="bg1"/>
                      </a:solidFill>
                      <a:prstDash val="solid"/>
                      <a:round/>
                      <a:headEnd type="none" w="med" len="med"/>
                      <a:tailEnd type="none" w="med" len="med"/>
                    </a:lnB>
                    <a:solidFill>
                      <a:srgbClr val="F0F0F0"/>
                    </a:solidFill>
                  </a:tcPr>
                </a:tc>
                <a:tc>
                  <a:txBody>
                    <a:bodyPr/>
                    <a:lstStyle/>
                    <a:p>
                      <a:pPr algn="ctr">
                        <a:spcAft>
                          <a:spcPts val="0"/>
                        </a:spcAft>
                      </a:pPr>
                      <a:r>
                        <a:rPr lang="en-US" sz="1400" b="1" dirty="0">
                          <a:effectLst/>
                        </a:rPr>
                        <a:t>0.750</a:t>
                      </a:r>
                      <a:endParaRPr lang="hu-HU" sz="1800" b="1" dirty="0">
                        <a:effectLst/>
                      </a:endParaRPr>
                    </a:p>
                    <a:p>
                      <a:pPr algn="ctr">
                        <a:spcAft>
                          <a:spcPts val="0"/>
                        </a:spcAft>
                      </a:pPr>
                      <a:r>
                        <a:rPr lang="en-US" sz="1400" b="1" dirty="0">
                          <a:effectLst/>
                        </a:rPr>
                        <a:t>(0.653</a:t>
                      </a:r>
                      <a:r>
                        <a:rPr lang="hu-HU" sz="1400" b="1" dirty="0">
                          <a:effectLst/>
                        </a:rPr>
                        <a:t> </a:t>
                      </a:r>
                      <a:r>
                        <a:rPr lang="en-US" sz="1400" b="1" dirty="0">
                          <a:effectLst/>
                        </a:rPr>
                        <a:t>-</a:t>
                      </a:r>
                      <a:r>
                        <a:rPr lang="hu-HU" sz="1400" b="1" dirty="0">
                          <a:effectLst/>
                        </a:rPr>
                        <a:t> </a:t>
                      </a:r>
                      <a:r>
                        <a:rPr lang="en-US" sz="1400" b="1" dirty="0">
                          <a:effectLst/>
                        </a:rPr>
                        <a:t>0.848)</a:t>
                      </a:r>
                      <a:endParaRPr lang="hu-HU" sz="1800" b="1" dirty="0">
                        <a:effectLst/>
                        <a:latin typeface="Times New Roman" panose="02020603050405020304" pitchFamily="18" charset="0"/>
                        <a:ea typeface="Times New Roman" panose="02020603050405020304" pitchFamily="18" charset="0"/>
                      </a:endParaRPr>
                    </a:p>
                  </a:txBody>
                  <a:tcPr marL="105242" marR="105242" marT="0" marB="0" anchor="ctr">
                    <a:lnB w="28575" cap="flat" cmpd="sng" algn="ctr">
                      <a:solidFill>
                        <a:schemeClr val="bg1"/>
                      </a:solidFill>
                      <a:prstDash val="solid"/>
                      <a:round/>
                      <a:headEnd type="none" w="med" len="med"/>
                      <a:tailEnd type="none" w="med" len="med"/>
                    </a:lnB>
                    <a:solidFill>
                      <a:srgbClr val="F0F0F0"/>
                    </a:solidFill>
                  </a:tcPr>
                </a:tc>
                <a:tc>
                  <a:txBody>
                    <a:bodyPr/>
                    <a:lstStyle/>
                    <a:p>
                      <a:pPr algn="ctr">
                        <a:spcAft>
                          <a:spcPts val="0"/>
                        </a:spcAft>
                      </a:pPr>
                      <a:r>
                        <a:rPr lang="en-US" sz="1400" b="1" dirty="0">
                          <a:effectLst/>
                        </a:rPr>
                        <a:t>0.782</a:t>
                      </a:r>
                      <a:endParaRPr lang="hu-HU" sz="1800" b="1" dirty="0">
                        <a:effectLst/>
                      </a:endParaRPr>
                    </a:p>
                    <a:p>
                      <a:pPr algn="ctr">
                        <a:spcAft>
                          <a:spcPts val="0"/>
                        </a:spcAft>
                      </a:pPr>
                      <a:r>
                        <a:rPr lang="en-US" sz="1400" b="1" dirty="0">
                          <a:effectLst/>
                        </a:rPr>
                        <a:t>(0.708</a:t>
                      </a:r>
                      <a:r>
                        <a:rPr lang="hu-HU" sz="1400" b="1" dirty="0">
                          <a:effectLst/>
                        </a:rPr>
                        <a:t> </a:t>
                      </a:r>
                      <a:r>
                        <a:rPr lang="en-US" sz="1400" b="1" dirty="0">
                          <a:effectLst/>
                        </a:rPr>
                        <a:t>-</a:t>
                      </a:r>
                      <a:r>
                        <a:rPr lang="hu-HU" sz="1400" b="1" dirty="0">
                          <a:effectLst/>
                        </a:rPr>
                        <a:t> </a:t>
                      </a:r>
                      <a:r>
                        <a:rPr lang="en-US" sz="1400" b="1" dirty="0">
                          <a:effectLst/>
                        </a:rPr>
                        <a:t>0.857)</a:t>
                      </a:r>
                      <a:endParaRPr lang="hu-HU" sz="1800" b="1" dirty="0">
                        <a:effectLst/>
                        <a:latin typeface="Times New Roman" panose="02020603050405020304" pitchFamily="18" charset="0"/>
                        <a:ea typeface="Times New Roman" panose="02020603050405020304" pitchFamily="18" charset="0"/>
                      </a:endParaRPr>
                    </a:p>
                  </a:txBody>
                  <a:tcPr marL="105242" marR="105242" marT="0" marB="0" anchor="ctr">
                    <a:lnB w="28575" cap="flat" cmpd="sng" algn="ctr">
                      <a:solidFill>
                        <a:schemeClr val="bg1"/>
                      </a:solidFill>
                      <a:prstDash val="solid"/>
                      <a:round/>
                      <a:headEnd type="none" w="med" len="med"/>
                      <a:tailEnd type="none" w="med" len="med"/>
                    </a:lnB>
                    <a:solidFill>
                      <a:srgbClr val="F0F0F0"/>
                    </a:solidFill>
                  </a:tcPr>
                </a:tc>
                <a:tc>
                  <a:txBody>
                    <a:bodyPr/>
                    <a:lstStyle/>
                    <a:p>
                      <a:pPr algn="ctr">
                        <a:spcAft>
                          <a:spcPts val="0"/>
                        </a:spcAft>
                      </a:pPr>
                      <a:r>
                        <a:rPr lang="en-US" sz="1400" b="1" dirty="0">
                          <a:effectLst/>
                        </a:rPr>
                        <a:t>0.769</a:t>
                      </a:r>
                      <a:endParaRPr lang="hu-HU" sz="1800" b="1" dirty="0">
                        <a:effectLst/>
                      </a:endParaRPr>
                    </a:p>
                    <a:p>
                      <a:pPr algn="ctr">
                        <a:spcAft>
                          <a:spcPts val="0"/>
                        </a:spcAft>
                      </a:pPr>
                      <a:r>
                        <a:rPr lang="en-US" sz="1400" b="1" dirty="0">
                          <a:effectLst/>
                        </a:rPr>
                        <a:t>(0.692</a:t>
                      </a:r>
                      <a:r>
                        <a:rPr lang="hu-HU" sz="1400" b="1" dirty="0">
                          <a:effectLst/>
                        </a:rPr>
                        <a:t> </a:t>
                      </a:r>
                      <a:r>
                        <a:rPr lang="en-US" sz="1400" b="1" dirty="0">
                          <a:effectLst/>
                        </a:rPr>
                        <a:t>-</a:t>
                      </a:r>
                      <a:r>
                        <a:rPr lang="hu-HU" sz="1400" b="1" dirty="0">
                          <a:effectLst/>
                        </a:rPr>
                        <a:t> </a:t>
                      </a:r>
                      <a:r>
                        <a:rPr lang="en-US" sz="1400" b="1" dirty="0">
                          <a:effectLst/>
                        </a:rPr>
                        <a:t>0.846)</a:t>
                      </a:r>
                      <a:endParaRPr lang="hu-HU" sz="1800" b="1" dirty="0">
                        <a:effectLst/>
                        <a:latin typeface="Times New Roman" panose="02020603050405020304" pitchFamily="18" charset="0"/>
                        <a:ea typeface="Times New Roman" panose="02020603050405020304" pitchFamily="18" charset="0"/>
                      </a:endParaRPr>
                    </a:p>
                  </a:txBody>
                  <a:tcPr marL="105242" marR="105242" marT="0" marB="0" anchor="ctr">
                    <a:lnB w="28575" cap="flat" cmpd="sng" algn="ctr">
                      <a:solidFill>
                        <a:schemeClr val="bg1"/>
                      </a:solidFill>
                      <a:prstDash val="solid"/>
                      <a:round/>
                      <a:headEnd type="none" w="med" len="med"/>
                      <a:tailEnd type="none" w="med" len="med"/>
                    </a:lnB>
                    <a:solidFill>
                      <a:srgbClr val="F0F0F0"/>
                    </a:solidFill>
                  </a:tcPr>
                </a:tc>
                <a:tc>
                  <a:txBody>
                    <a:bodyPr/>
                    <a:lstStyle/>
                    <a:p>
                      <a:pPr algn="ctr">
                        <a:spcAft>
                          <a:spcPts val="0"/>
                        </a:spcAft>
                      </a:pPr>
                      <a:r>
                        <a:rPr lang="en-US" sz="1400" b="1" dirty="0">
                          <a:effectLst/>
                        </a:rPr>
                        <a:t>0.751</a:t>
                      </a:r>
                      <a:endParaRPr lang="hu-HU" sz="1800" b="1" dirty="0">
                        <a:effectLst/>
                      </a:endParaRPr>
                    </a:p>
                    <a:p>
                      <a:pPr algn="ctr">
                        <a:spcAft>
                          <a:spcPts val="0"/>
                        </a:spcAft>
                      </a:pPr>
                      <a:r>
                        <a:rPr lang="en-US" sz="1400" b="1" dirty="0">
                          <a:effectLst/>
                        </a:rPr>
                        <a:t>(0.674</a:t>
                      </a:r>
                      <a:r>
                        <a:rPr lang="hu-HU" sz="1400" b="1" dirty="0">
                          <a:effectLst/>
                        </a:rPr>
                        <a:t> </a:t>
                      </a:r>
                      <a:r>
                        <a:rPr lang="en-US" sz="1400" b="1" dirty="0">
                          <a:effectLst/>
                        </a:rPr>
                        <a:t>-</a:t>
                      </a:r>
                      <a:r>
                        <a:rPr lang="hu-HU" sz="1400" b="1" dirty="0">
                          <a:effectLst/>
                        </a:rPr>
                        <a:t> </a:t>
                      </a:r>
                      <a:r>
                        <a:rPr lang="en-US" sz="1400" b="1" dirty="0">
                          <a:effectLst/>
                        </a:rPr>
                        <a:t>0.827)</a:t>
                      </a:r>
                      <a:endParaRPr lang="hu-HU" sz="1800" b="1" dirty="0">
                        <a:effectLst/>
                        <a:latin typeface="Times New Roman" panose="02020603050405020304" pitchFamily="18" charset="0"/>
                        <a:ea typeface="Times New Roman" panose="02020603050405020304" pitchFamily="18" charset="0"/>
                      </a:endParaRPr>
                    </a:p>
                  </a:txBody>
                  <a:tcPr marL="105242" marR="105242" marT="0" marB="0" anchor="ctr">
                    <a:lnB w="28575" cap="flat" cmpd="sng" algn="ctr">
                      <a:solidFill>
                        <a:schemeClr val="bg1"/>
                      </a:solidFill>
                      <a:prstDash val="solid"/>
                      <a:round/>
                      <a:headEnd type="none" w="med" len="med"/>
                      <a:tailEnd type="none" w="med" len="med"/>
                    </a:lnB>
                    <a:solidFill>
                      <a:srgbClr val="F0F0F0"/>
                    </a:solidFill>
                  </a:tcPr>
                </a:tc>
                <a:tc>
                  <a:txBody>
                    <a:bodyPr/>
                    <a:lstStyle/>
                    <a:p>
                      <a:pPr algn="ctr">
                        <a:spcAft>
                          <a:spcPts val="0"/>
                        </a:spcAft>
                      </a:pPr>
                      <a:r>
                        <a:rPr lang="en-US" sz="1400" b="1" dirty="0">
                          <a:effectLst/>
                        </a:rPr>
                        <a:t>0.791</a:t>
                      </a:r>
                      <a:endParaRPr lang="hu-HU" sz="1800" b="1" dirty="0">
                        <a:effectLst/>
                      </a:endParaRPr>
                    </a:p>
                    <a:p>
                      <a:pPr algn="ctr">
                        <a:spcAft>
                          <a:spcPts val="0"/>
                        </a:spcAft>
                      </a:pPr>
                      <a:r>
                        <a:rPr lang="en-US" sz="1400" b="1" dirty="0">
                          <a:effectLst/>
                        </a:rPr>
                        <a:t>(0.720</a:t>
                      </a:r>
                      <a:r>
                        <a:rPr lang="hu-HU" sz="1400" b="1" dirty="0">
                          <a:effectLst/>
                        </a:rPr>
                        <a:t> </a:t>
                      </a:r>
                      <a:r>
                        <a:rPr lang="en-US" sz="1400" b="1" dirty="0">
                          <a:effectLst/>
                        </a:rPr>
                        <a:t>-</a:t>
                      </a:r>
                      <a:r>
                        <a:rPr lang="hu-HU" sz="1400" b="1" dirty="0">
                          <a:effectLst/>
                        </a:rPr>
                        <a:t> </a:t>
                      </a:r>
                      <a:r>
                        <a:rPr lang="en-US" sz="1400" b="1" dirty="0">
                          <a:effectLst/>
                        </a:rPr>
                        <a:t>0.861)</a:t>
                      </a:r>
                      <a:endParaRPr lang="hu-HU" sz="1800" b="1" dirty="0">
                        <a:effectLst/>
                        <a:latin typeface="Times New Roman" panose="02020603050405020304" pitchFamily="18" charset="0"/>
                        <a:ea typeface="Times New Roman" panose="02020603050405020304" pitchFamily="18" charset="0"/>
                      </a:endParaRPr>
                    </a:p>
                  </a:txBody>
                  <a:tcPr marL="105242" marR="105242" marT="0" marB="0" anchor="ctr">
                    <a:lnB w="28575" cap="flat" cmpd="sng" algn="ctr">
                      <a:solidFill>
                        <a:schemeClr val="bg1"/>
                      </a:solidFill>
                      <a:prstDash val="solid"/>
                      <a:round/>
                      <a:headEnd type="none" w="med" len="med"/>
                      <a:tailEnd type="none" w="med" len="med"/>
                    </a:lnB>
                    <a:solidFill>
                      <a:srgbClr val="F0F0F0"/>
                    </a:solidFill>
                  </a:tcPr>
                </a:tc>
                <a:extLst>
                  <a:ext uri="{0D108BD9-81ED-4DB2-BD59-A6C34878D82A}">
                    <a16:rowId xmlns:a16="http://schemas.microsoft.com/office/drawing/2014/main" xmlns="" val="10001"/>
                  </a:ext>
                </a:extLst>
              </a:tr>
              <a:tr h="458718">
                <a:tc>
                  <a:txBody>
                    <a:bodyPr/>
                    <a:lstStyle/>
                    <a:p>
                      <a:pPr>
                        <a:spcAft>
                          <a:spcPts val="0"/>
                        </a:spcAft>
                      </a:pPr>
                      <a:r>
                        <a:rPr lang="en-US" sz="1400" b="1" dirty="0">
                          <a:solidFill>
                            <a:schemeClr val="tx1"/>
                          </a:solidFill>
                          <a:effectLst/>
                        </a:rPr>
                        <a:t>SHFM</a:t>
                      </a:r>
                      <a:endParaRPr lang="hu-HU" sz="1800" b="1" dirty="0">
                        <a:solidFill>
                          <a:schemeClr val="tx1"/>
                        </a:solidFill>
                        <a:effectLst/>
                        <a:latin typeface="Times New Roman" panose="02020603050405020304" pitchFamily="18" charset="0"/>
                        <a:ea typeface="Times New Roman" panose="02020603050405020304" pitchFamily="18" charset="0"/>
                      </a:endParaRPr>
                    </a:p>
                  </a:txBody>
                  <a:tcPr marL="105242" marR="105242" marT="0" marB="0" anchor="ctr">
                    <a:lnT w="28575" cap="flat" cmpd="sng" algn="ctr">
                      <a:solidFill>
                        <a:schemeClr val="bg1"/>
                      </a:solidFill>
                      <a:prstDash val="solid"/>
                      <a:round/>
                      <a:headEnd type="none" w="med" len="med"/>
                      <a:tailEnd type="none" w="med" len="med"/>
                    </a:lnT>
                    <a:solidFill>
                      <a:srgbClr val="D0D0D0"/>
                    </a:solidFill>
                  </a:tcPr>
                </a:tc>
                <a:tc>
                  <a:txBody>
                    <a:bodyPr/>
                    <a:lstStyle/>
                    <a:p>
                      <a:pPr algn="ctr">
                        <a:spcAft>
                          <a:spcPts val="0"/>
                        </a:spcAft>
                      </a:pPr>
                      <a:r>
                        <a:rPr lang="en-US" sz="1200" dirty="0">
                          <a:effectLst/>
                        </a:rPr>
                        <a:t>0.537</a:t>
                      </a:r>
                      <a:endParaRPr lang="hu-HU" sz="1600" dirty="0">
                        <a:effectLst/>
                      </a:endParaRPr>
                    </a:p>
                    <a:p>
                      <a:pPr algn="ctr">
                        <a:spcAft>
                          <a:spcPts val="0"/>
                        </a:spcAft>
                      </a:pPr>
                      <a:r>
                        <a:rPr lang="en-US" sz="1200" dirty="0">
                          <a:effectLst/>
                        </a:rPr>
                        <a:t>(0.426</a:t>
                      </a:r>
                      <a:r>
                        <a:rPr lang="hu-HU" sz="1200" dirty="0">
                          <a:effectLst/>
                        </a:rPr>
                        <a:t> </a:t>
                      </a:r>
                      <a:r>
                        <a:rPr lang="en-US" sz="1200" dirty="0">
                          <a:effectLst/>
                        </a:rPr>
                        <a:t>-</a:t>
                      </a:r>
                      <a:r>
                        <a:rPr lang="hu-HU" sz="1200" dirty="0">
                          <a:effectLst/>
                        </a:rPr>
                        <a:t> </a:t>
                      </a:r>
                      <a:r>
                        <a:rPr lang="en-US" sz="1200" dirty="0">
                          <a:effectLst/>
                        </a:rPr>
                        <a:t>0.647)*</a:t>
                      </a:r>
                      <a:endParaRPr lang="hu-HU" sz="1600" dirty="0">
                        <a:effectLst/>
                        <a:latin typeface="Times New Roman" panose="02020603050405020304" pitchFamily="18" charset="0"/>
                        <a:ea typeface="Times New Roman" panose="02020603050405020304" pitchFamily="18" charset="0"/>
                      </a:endParaRPr>
                    </a:p>
                  </a:txBody>
                  <a:tcPr marL="105242" marR="105242" marT="0" marB="0" anchor="ctr">
                    <a:lnT w="28575" cap="flat" cmpd="sng" algn="ctr">
                      <a:solidFill>
                        <a:schemeClr val="bg1"/>
                      </a:solidFill>
                      <a:prstDash val="solid"/>
                      <a:round/>
                      <a:headEnd type="none" w="med" len="med"/>
                      <a:tailEnd type="none" w="med" len="med"/>
                    </a:lnT>
                    <a:solidFill>
                      <a:srgbClr val="D0D0D0"/>
                    </a:solidFill>
                  </a:tcPr>
                </a:tc>
                <a:tc>
                  <a:txBody>
                    <a:bodyPr/>
                    <a:lstStyle/>
                    <a:p>
                      <a:pPr algn="ctr">
                        <a:spcAft>
                          <a:spcPts val="0"/>
                        </a:spcAft>
                      </a:pPr>
                      <a:r>
                        <a:rPr lang="en-US" sz="1200" dirty="0">
                          <a:effectLst/>
                        </a:rPr>
                        <a:t>0.543</a:t>
                      </a:r>
                      <a:endParaRPr lang="hu-HU" sz="1600" dirty="0">
                        <a:effectLst/>
                      </a:endParaRPr>
                    </a:p>
                    <a:p>
                      <a:pPr algn="ctr">
                        <a:spcAft>
                          <a:spcPts val="0"/>
                        </a:spcAft>
                      </a:pPr>
                      <a:r>
                        <a:rPr lang="en-US" sz="1200" dirty="0">
                          <a:effectLst/>
                        </a:rPr>
                        <a:t>(0.445</a:t>
                      </a:r>
                      <a:r>
                        <a:rPr lang="hu-HU" sz="1200" dirty="0">
                          <a:effectLst/>
                        </a:rPr>
                        <a:t> </a:t>
                      </a:r>
                      <a:r>
                        <a:rPr lang="en-US" sz="1200" dirty="0">
                          <a:effectLst/>
                        </a:rPr>
                        <a:t>-</a:t>
                      </a:r>
                      <a:r>
                        <a:rPr lang="hu-HU" sz="1200" dirty="0">
                          <a:effectLst/>
                        </a:rPr>
                        <a:t> </a:t>
                      </a:r>
                      <a:r>
                        <a:rPr lang="en-US" sz="1200" dirty="0">
                          <a:effectLst/>
                        </a:rPr>
                        <a:t>0.642)*</a:t>
                      </a:r>
                      <a:endParaRPr lang="hu-HU" sz="1600" dirty="0">
                        <a:effectLst/>
                        <a:latin typeface="Times New Roman" panose="02020603050405020304" pitchFamily="18" charset="0"/>
                        <a:ea typeface="Times New Roman" panose="02020603050405020304" pitchFamily="18" charset="0"/>
                      </a:endParaRPr>
                    </a:p>
                  </a:txBody>
                  <a:tcPr marL="105242" marR="105242" marT="0" marB="0" anchor="ctr">
                    <a:lnT w="28575" cap="flat" cmpd="sng" algn="ctr">
                      <a:solidFill>
                        <a:schemeClr val="bg1"/>
                      </a:solidFill>
                      <a:prstDash val="solid"/>
                      <a:round/>
                      <a:headEnd type="none" w="med" len="med"/>
                      <a:tailEnd type="none" w="med" len="med"/>
                    </a:lnT>
                    <a:solidFill>
                      <a:srgbClr val="D0D0D0"/>
                    </a:solidFill>
                  </a:tcPr>
                </a:tc>
                <a:tc>
                  <a:txBody>
                    <a:bodyPr/>
                    <a:lstStyle/>
                    <a:p>
                      <a:pPr algn="ctr">
                        <a:spcAft>
                          <a:spcPts val="0"/>
                        </a:spcAft>
                      </a:pPr>
                      <a:r>
                        <a:rPr lang="en-US" sz="1200" dirty="0">
                          <a:effectLst/>
                        </a:rPr>
                        <a:t>0.539</a:t>
                      </a:r>
                      <a:endParaRPr lang="hu-HU" sz="1600" dirty="0">
                        <a:effectLst/>
                      </a:endParaRPr>
                    </a:p>
                    <a:p>
                      <a:pPr algn="ctr">
                        <a:spcAft>
                          <a:spcPts val="0"/>
                        </a:spcAft>
                      </a:pPr>
                      <a:r>
                        <a:rPr lang="en-US" sz="1200" dirty="0">
                          <a:effectLst/>
                        </a:rPr>
                        <a:t> (0.447</a:t>
                      </a:r>
                      <a:r>
                        <a:rPr lang="hu-HU" sz="1200" dirty="0">
                          <a:effectLst/>
                        </a:rPr>
                        <a:t> </a:t>
                      </a:r>
                      <a:r>
                        <a:rPr lang="en-US" sz="1200" dirty="0">
                          <a:effectLst/>
                        </a:rPr>
                        <a:t>-</a:t>
                      </a:r>
                      <a:r>
                        <a:rPr lang="hu-HU" sz="1200" dirty="0">
                          <a:effectLst/>
                        </a:rPr>
                        <a:t> </a:t>
                      </a:r>
                      <a:r>
                        <a:rPr lang="en-US" sz="1200" dirty="0">
                          <a:effectLst/>
                        </a:rPr>
                        <a:t>0.632)*</a:t>
                      </a:r>
                      <a:endParaRPr lang="hu-HU" sz="1600" dirty="0">
                        <a:effectLst/>
                        <a:latin typeface="Times New Roman" panose="02020603050405020304" pitchFamily="18" charset="0"/>
                        <a:ea typeface="Times New Roman" panose="02020603050405020304" pitchFamily="18" charset="0"/>
                      </a:endParaRPr>
                    </a:p>
                  </a:txBody>
                  <a:tcPr marL="105242" marR="105242" marT="0" marB="0" anchor="ctr">
                    <a:lnT w="28575" cap="flat" cmpd="sng" algn="ctr">
                      <a:solidFill>
                        <a:schemeClr val="bg1"/>
                      </a:solidFill>
                      <a:prstDash val="solid"/>
                      <a:round/>
                      <a:headEnd type="none" w="med" len="med"/>
                      <a:tailEnd type="none" w="med" len="med"/>
                    </a:lnT>
                    <a:solidFill>
                      <a:srgbClr val="D0D0D0"/>
                    </a:solidFill>
                  </a:tcPr>
                </a:tc>
                <a:tc>
                  <a:txBody>
                    <a:bodyPr/>
                    <a:lstStyle/>
                    <a:p>
                      <a:pPr algn="ctr">
                        <a:spcAft>
                          <a:spcPts val="0"/>
                        </a:spcAft>
                      </a:pPr>
                      <a:r>
                        <a:rPr lang="en-US" sz="1200" dirty="0">
                          <a:effectLst/>
                        </a:rPr>
                        <a:t>0.544</a:t>
                      </a:r>
                      <a:endParaRPr lang="hu-HU" sz="1600" dirty="0">
                        <a:effectLst/>
                      </a:endParaRPr>
                    </a:p>
                    <a:p>
                      <a:pPr algn="ctr">
                        <a:spcAft>
                          <a:spcPts val="0"/>
                        </a:spcAft>
                      </a:pPr>
                      <a:r>
                        <a:rPr lang="en-US" sz="1200" dirty="0">
                          <a:effectLst/>
                        </a:rPr>
                        <a:t>(0.453</a:t>
                      </a:r>
                      <a:r>
                        <a:rPr lang="hu-HU" sz="1200" dirty="0">
                          <a:effectLst/>
                        </a:rPr>
                        <a:t> </a:t>
                      </a:r>
                      <a:r>
                        <a:rPr lang="en-US" sz="1200" dirty="0">
                          <a:effectLst/>
                        </a:rPr>
                        <a:t>-</a:t>
                      </a:r>
                      <a:r>
                        <a:rPr lang="hu-HU" sz="1200" dirty="0">
                          <a:effectLst/>
                        </a:rPr>
                        <a:t> </a:t>
                      </a:r>
                      <a:r>
                        <a:rPr lang="en-US" sz="1200" dirty="0">
                          <a:effectLst/>
                        </a:rPr>
                        <a:t>0.635)*</a:t>
                      </a:r>
                      <a:endParaRPr lang="hu-HU" sz="1600" dirty="0">
                        <a:effectLst/>
                        <a:latin typeface="Times New Roman" panose="02020603050405020304" pitchFamily="18" charset="0"/>
                        <a:ea typeface="Times New Roman" panose="02020603050405020304" pitchFamily="18" charset="0"/>
                      </a:endParaRPr>
                    </a:p>
                  </a:txBody>
                  <a:tcPr marL="105242" marR="105242" marT="0" marB="0" anchor="ctr">
                    <a:lnT w="28575" cap="flat" cmpd="sng" algn="ctr">
                      <a:solidFill>
                        <a:schemeClr val="bg1"/>
                      </a:solidFill>
                      <a:prstDash val="solid"/>
                      <a:round/>
                      <a:headEnd type="none" w="med" len="med"/>
                      <a:tailEnd type="none" w="med" len="med"/>
                    </a:lnT>
                    <a:solidFill>
                      <a:srgbClr val="D0D0D0"/>
                    </a:solidFill>
                  </a:tcPr>
                </a:tc>
                <a:tc>
                  <a:txBody>
                    <a:bodyPr/>
                    <a:lstStyle/>
                    <a:p>
                      <a:pPr algn="ctr">
                        <a:spcAft>
                          <a:spcPts val="0"/>
                        </a:spcAft>
                      </a:pPr>
                      <a:r>
                        <a:rPr lang="en-US" sz="1200" dirty="0">
                          <a:effectLst/>
                        </a:rPr>
                        <a:t>0.544</a:t>
                      </a:r>
                      <a:endParaRPr lang="hu-HU" sz="1600" dirty="0">
                        <a:effectLst/>
                      </a:endParaRPr>
                    </a:p>
                    <a:p>
                      <a:pPr algn="ctr">
                        <a:spcAft>
                          <a:spcPts val="0"/>
                        </a:spcAft>
                      </a:pPr>
                      <a:r>
                        <a:rPr lang="en-US" sz="1200" dirty="0">
                          <a:effectLst/>
                        </a:rPr>
                        <a:t>(0.454</a:t>
                      </a:r>
                      <a:r>
                        <a:rPr lang="hu-HU" sz="1200" dirty="0">
                          <a:effectLst/>
                        </a:rPr>
                        <a:t> </a:t>
                      </a:r>
                      <a:r>
                        <a:rPr lang="en-US" sz="1200" dirty="0">
                          <a:effectLst/>
                        </a:rPr>
                        <a:t>-</a:t>
                      </a:r>
                      <a:r>
                        <a:rPr lang="hu-HU" sz="1200" dirty="0">
                          <a:effectLst/>
                        </a:rPr>
                        <a:t> </a:t>
                      </a:r>
                      <a:r>
                        <a:rPr lang="en-US" sz="1200" dirty="0">
                          <a:effectLst/>
                        </a:rPr>
                        <a:t>0.634)*</a:t>
                      </a:r>
                      <a:endParaRPr lang="hu-HU" sz="1600" dirty="0">
                        <a:effectLst/>
                        <a:latin typeface="Times New Roman" panose="02020603050405020304" pitchFamily="18" charset="0"/>
                        <a:ea typeface="Times New Roman" panose="02020603050405020304" pitchFamily="18" charset="0"/>
                      </a:endParaRPr>
                    </a:p>
                  </a:txBody>
                  <a:tcPr marL="105242" marR="105242" marT="0" marB="0" anchor="ctr">
                    <a:lnT w="28575" cap="flat" cmpd="sng" algn="ctr">
                      <a:solidFill>
                        <a:schemeClr val="bg1"/>
                      </a:solidFill>
                      <a:prstDash val="solid"/>
                      <a:round/>
                      <a:headEnd type="none" w="med" len="med"/>
                      <a:tailEnd type="none" w="med" len="med"/>
                    </a:lnT>
                    <a:solidFill>
                      <a:srgbClr val="D0D0D0"/>
                    </a:solidFill>
                  </a:tcPr>
                </a:tc>
                <a:extLst>
                  <a:ext uri="{0D108BD9-81ED-4DB2-BD59-A6C34878D82A}">
                    <a16:rowId xmlns:a16="http://schemas.microsoft.com/office/drawing/2014/main" xmlns="" val="10002"/>
                  </a:ext>
                </a:extLst>
              </a:tr>
              <a:tr h="458718">
                <a:tc>
                  <a:txBody>
                    <a:bodyPr/>
                    <a:lstStyle/>
                    <a:p>
                      <a:pPr>
                        <a:spcAft>
                          <a:spcPts val="0"/>
                        </a:spcAft>
                      </a:pPr>
                      <a:r>
                        <a:rPr lang="en-US" sz="1400" b="1" dirty="0">
                          <a:solidFill>
                            <a:schemeClr val="tx1"/>
                          </a:solidFill>
                          <a:effectLst/>
                        </a:rPr>
                        <a:t>EAARN</a:t>
                      </a:r>
                      <a:endParaRPr lang="hu-HU" sz="1800" b="1" dirty="0">
                        <a:solidFill>
                          <a:schemeClr val="tx1"/>
                        </a:solidFill>
                        <a:effectLst/>
                        <a:latin typeface="Times New Roman" panose="02020603050405020304" pitchFamily="18" charset="0"/>
                        <a:ea typeface="Times New Roman" panose="02020603050405020304" pitchFamily="18" charset="0"/>
                      </a:endParaRPr>
                    </a:p>
                  </a:txBody>
                  <a:tcPr marL="105242" marR="105242" marT="0" marB="0" anchor="ctr">
                    <a:solidFill>
                      <a:srgbClr val="F0F0F0"/>
                    </a:solidFill>
                  </a:tcPr>
                </a:tc>
                <a:tc>
                  <a:txBody>
                    <a:bodyPr/>
                    <a:lstStyle/>
                    <a:p>
                      <a:pPr algn="ctr">
                        <a:spcAft>
                          <a:spcPts val="0"/>
                        </a:spcAft>
                      </a:pPr>
                      <a:r>
                        <a:rPr lang="en-US" sz="1200" dirty="0">
                          <a:effectLst/>
                        </a:rPr>
                        <a:t>0.602</a:t>
                      </a:r>
                      <a:endParaRPr lang="hu-HU" sz="1600" dirty="0">
                        <a:effectLst/>
                      </a:endParaRPr>
                    </a:p>
                    <a:p>
                      <a:pPr algn="ctr">
                        <a:spcAft>
                          <a:spcPts val="0"/>
                        </a:spcAft>
                      </a:pPr>
                      <a:r>
                        <a:rPr lang="en-US" sz="1200" dirty="0">
                          <a:effectLst/>
                        </a:rPr>
                        <a:t>(0.505</a:t>
                      </a:r>
                      <a:r>
                        <a:rPr lang="hu-HU" sz="1200" dirty="0">
                          <a:effectLst/>
                        </a:rPr>
                        <a:t> </a:t>
                      </a:r>
                      <a:r>
                        <a:rPr lang="en-US" sz="1200" dirty="0">
                          <a:effectLst/>
                        </a:rPr>
                        <a:t>-</a:t>
                      </a:r>
                      <a:r>
                        <a:rPr lang="hu-HU" sz="1200" dirty="0">
                          <a:effectLst/>
                        </a:rPr>
                        <a:t> </a:t>
                      </a:r>
                      <a:r>
                        <a:rPr lang="en-US" sz="1200" dirty="0">
                          <a:effectLst/>
                        </a:rPr>
                        <a:t>0.699)*</a:t>
                      </a:r>
                      <a:endParaRPr lang="hu-HU" sz="1600" dirty="0">
                        <a:effectLst/>
                        <a:latin typeface="Times New Roman" panose="02020603050405020304" pitchFamily="18" charset="0"/>
                        <a:ea typeface="Times New Roman" panose="02020603050405020304" pitchFamily="18" charset="0"/>
                      </a:endParaRPr>
                    </a:p>
                  </a:txBody>
                  <a:tcPr marL="105242" marR="105242" marT="0" marB="0" anchor="ctr">
                    <a:solidFill>
                      <a:srgbClr val="F0F0F0"/>
                    </a:solidFill>
                  </a:tcPr>
                </a:tc>
                <a:tc>
                  <a:txBody>
                    <a:bodyPr/>
                    <a:lstStyle/>
                    <a:p>
                      <a:pPr algn="ctr">
                        <a:spcAft>
                          <a:spcPts val="0"/>
                        </a:spcAft>
                      </a:pPr>
                      <a:r>
                        <a:rPr lang="en-US" sz="1200" dirty="0">
                          <a:effectLst/>
                        </a:rPr>
                        <a:t>0.627</a:t>
                      </a:r>
                      <a:endParaRPr lang="hu-HU" sz="1600" dirty="0">
                        <a:effectLst/>
                      </a:endParaRPr>
                    </a:p>
                    <a:p>
                      <a:pPr algn="ctr">
                        <a:spcAft>
                          <a:spcPts val="0"/>
                        </a:spcAft>
                      </a:pPr>
                      <a:r>
                        <a:rPr lang="en-US" sz="1200" dirty="0">
                          <a:effectLst/>
                        </a:rPr>
                        <a:t>(0.539</a:t>
                      </a:r>
                      <a:r>
                        <a:rPr lang="hu-HU" sz="1200" dirty="0">
                          <a:effectLst/>
                        </a:rPr>
                        <a:t> </a:t>
                      </a:r>
                      <a:r>
                        <a:rPr lang="en-US" sz="1200" dirty="0">
                          <a:effectLst/>
                        </a:rPr>
                        <a:t>-</a:t>
                      </a:r>
                      <a:r>
                        <a:rPr lang="hu-HU" sz="1200" dirty="0">
                          <a:effectLst/>
                        </a:rPr>
                        <a:t> </a:t>
                      </a:r>
                      <a:r>
                        <a:rPr lang="en-US" sz="1200" dirty="0">
                          <a:effectLst/>
                        </a:rPr>
                        <a:t>0.714)*</a:t>
                      </a:r>
                      <a:endParaRPr lang="hu-HU" sz="1600" dirty="0">
                        <a:effectLst/>
                        <a:latin typeface="Times New Roman" panose="02020603050405020304" pitchFamily="18" charset="0"/>
                        <a:ea typeface="Times New Roman" panose="02020603050405020304" pitchFamily="18" charset="0"/>
                      </a:endParaRPr>
                    </a:p>
                  </a:txBody>
                  <a:tcPr marL="105242" marR="105242" marT="0" marB="0" anchor="ctr">
                    <a:solidFill>
                      <a:srgbClr val="F0F0F0"/>
                    </a:solidFill>
                  </a:tcPr>
                </a:tc>
                <a:tc>
                  <a:txBody>
                    <a:bodyPr/>
                    <a:lstStyle/>
                    <a:p>
                      <a:pPr algn="ctr">
                        <a:spcAft>
                          <a:spcPts val="0"/>
                        </a:spcAft>
                      </a:pPr>
                      <a:r>
                        <a:rPr lang="en-US" sz="1200" dirty="0">
                          <a:effectLst/>
                        </a:rPr>
                        <a:t>0.653</a:t>
                      </a:r>
                      <a:endParaRPr lang="hu-HU" sz="1600" dirty="0">
                        <a:effectLst/>
                      </a:endParaRPr>
                    </a:p>
                    <a:p>
                      <a:pPr algn="ctr">
                        <a:spcAft>
                          <a:spcPts val="0"/>
                        </a:spcAft>
                      </a:pPr>
                      <a:r>
                        <a:rPr lang="en-US" sz="1200" dirty="0">
                          <a:effectLst/>
                        </a:rPr>
                        <a:t>(0.570</a:t>
                      </a:r>
                      <a:r>
                        <a:rPr lang="hu-HU" sz="1200" dirty="0">
                          <a:effectLst/>
                        </a:rPr>
                        <a:t> </a:t>
                      </a:r>
                      <a:r>
                        <a:rPr lang="en-US" sz="1200" dirty="0">
                          <a:effectLst/>
                        </a:rPr>
                        <a:t>-</a:t>
                      </a:r>
                      <a:r>
                        <a:rPr lang="hu-HU" sz="1200" dirty="0">
                          <a:effectLst/>
                        </a:rPr>
                        <a:t> </a:t>
                      </a:r>
                      <a:r>
                        <a:rPr lang="en-US" sz="1200" dirty="0">
                          <a:effectLst/>
                        </a:rPr>
                        <a:t>0.736)*</a:t>
                      </a:r>
                      <a:endParaRPr lang="hu-HU" sz="1600" dirty="0">
                        <a:effectLst/>
                        <a:latin typeface="Times New Roman" panose="02020603050405020304" pitchFamily="18" charset="0"/>
                        <a:ea typeface="Times New Roman" panose="02020603050405020304" pitchFamily="18" charset="0"/>
                      </a:endParaRPr>
                    </a:p>
                  </a:txBody>
                  <a:tcPr marL="105242" marR="105242" marT="0" marB="0" anchor="ctr">
                    <a:solidFill>
                      <a:srgbClr val="F0F0F0"/>
                    </a:solidFill>
                  </a:tcPr>
                </a:tc>
                <a:tc>
                  <a:txBody>
                    <a:bodyPr/>
                    <a:lstStyle/>
                    <a:p>
                      <a:pPr algn="ctr">
                        <a:spcAft>
                          <a:spcPts val="0"/>
                        </a:spcAft>
                      </a:pPr>
                      <a:r>
                        <a:rPr lang="en-US" sz="1200" dirty="0">
                          <a:effectLst/>
                        </a:rPr>
                        <a:t>0.649</a:t>
                      </a:r>
                      <a:endParaRPr lang="hu-HU" sz="1600" dirty="0">
                        <a:effectLst/>
                      </a:endParaRPr>
                    </a:p>
                    <a:p>
                      <a:pPr algn="ctr">
                        <a:spcAft>
                          <a:spcPts val="0"/>
                        </a:spcAft>
                      </a:pPr>
                      <a:r>
                        <a:rPr lang="en-US" sz="1200" dirty="0">
                          <a:effectLst/>
                        </a:rPr>
                        <a:t>(0.566</a:t>
                      </a:r>
                      <a:r>
                        <a:rPr lang="hu-HU" sz="1200" dirty="0">
                          <a:effectLst/>
                        </a:rPr>
                        <a:t> </a:t>
                      </a:r>
                      <a:r>
                        <a:rPr lang="en-US" sz="1200" dirty="0">
                          <a:effectLst/>
                        </a:rPr>
                        <a:t>-</a:t>
                      </a:r>
                      <a:r>
                        <a:rPr lang="hu-HU" sz="1200" dirty="0">
                          <a:effectLst/>
                        </a:rPr>
                        <a:t> </a:t>
                      </a:r>
                      <a:r>
                        <a:rPr lang="en-US" sz="1200" dirty="0">
                          <a:effectLst/>
                        </a:rPr>
                        <a:t>0.731)*</a:t>
                      </a:r>
                      <a:endParaRPr lang="hu-HU" sz="1600" dirty="0">
                        <a:effectLst/>
                        <a:latin typeface="Times New Roman" panose="02020603050405020304" pitchFamily="18" charset="0"/>
                        <a:ea typeface="Times New Roman" panose="02020603050405020304" pitchFamily="18" charset="0"/>
                      </a:endParaRPr>
                    </a:p>
                  </a:txBody>
                  <a:tcPr marL="105242" marR="105242" marT="0" marB="0" anchor="ctr">
                    <a:solidFill>
                      <a:srgbClr val="F0F0F0"/>
                    </a:solidFill>
                  </a:tcPr>
                </a:tc>
                <a:tc>
                  <a:txBody>
                    <a:bodyPr/>
                    <a:lstStyle/>
                    <a:p>
                      <a:pPr algn="ctr">
                        <a:spcAft>
                          <a:spcPts val="0"/>
                        </a:spcAft>
                      </a:pPr>
                      <a:r>
                        <a:rPr lang="en-US" sz="1200" dirty="0">
                          <a:effectLst/>
                        </a:rPr>
                        <a:t>0.643</a:t>
                      </a:r>
                      <a:endParaRPr lang="hu-HU" sz="1600" dirty="0">
                        <a:effectLst/>
                      </a:endParaRPr>
                    </a:p>
                    <a:p>
                      <a:pPr algn="ctr">
                        <a:spcAft>
                          <a:spcPts val="0"/>
                        </a:spcAft>
                      </a:pPr>
                      <a:r>
                        <a:rPr lang="en-US" sz="1200" dirty="0">
                          <a:effectLst/>
                        </a:rPr>
                        <a:t>(0.560</a:t>
                      </a:r>
                      <a:r>
                        <a:rPr lang="hu-HU" sz="1200" dirty="0">
                          <a:effectLst/>
                        </a:rPr>
                        <a:t> </a:t>
                      </a:r>
                      <a:r>
                        <a:rPr lang="en-US" sz="1200" dirty="0">
                          <a:effectLst/>
                        </a:rPr>
                        <a:t>-</a:t>
                      </a:r>
                      <a:r>
                        <a:rPr lang="hu-HU" sz="1200" dirty="0">
                          <a:effectLst/>
                        </a:rPr>
                        <a:t> </a:t>
                      </a:r>
                      <a:r>
                        <a:rPr lang="en-US" sz="1200" dirty="0">
                          <a:effectLst/>
                        </a:rPr>
                        <a:t>0.726)*</a:t>
                      </a:r>
                      <a:endParaRPr lang="hu-HU" sz="1600" dirty="0">
                        <a:effectLst/>
                        <a:latin typeface="Times New Roman" panose="02020603050405020304" pitchFamily="18" charset="0"/>
                        <a:ea typeface="Times New Roman" panose="02020603050405020304" pitchFamily="18" charset="0"/>
                      </a:endParaRPr>
                    </a:p>
                  </a:txBody>
                  <a:tcPr marL="105242" marR="105242" marT="0" marB="0" anchor="ctr">
                    <a:solidFill>
                      <a:srgbClr val="F0F0F0"/>
                    </a:solidFill>
                  </a:tcPr>
                </a:tc>
                <a:extLst>
                  <a:ext uri="{0D108BD9-81ED-4DB2-BD59-A6C34878D82A}">
                    <a16:rowId xmlns:a16="http://schemas.microsoft.com/office/drawing/2014/main" xmlns="" val="10003"/>
                  </a:ext>
                </a:extLst>
              </a:tr>
              <a:tr h="458718">
                <a:tc>
                  <a:txBody>
                    <a:bodyPr/>
                    <a:lstStyle/>
                    <a:p>
                      <a:pPr>
                        <a:spcAft>
                          <a:spcPts val="0"/>
                        </a:spcAft>
                      </a:pPr>
                      <a:r>
                        <a:rPr lang="en-US" sz="1400" b="1" dirty="0">
                          <a:solidFill>
                            <a:schemeClr val="tx1"/>
                          </a:solidFill>
                          <a:effectLst/>
                        </a:rPr>
                        <a:t>VALID-CRT</a:t>
                      </a:r>
                      <a:endParaRPr lang="hu-HU" sz="1800" b="1" dirty="0">
                        <a:solidFill>
                          <a:schemeClr val="tx1"/>
                        </a:solidFill>
                        <a:effectLst/>
                        <a:latin typeface="Times New Roman" panose="02020603050405020304" pitchFamily="18" charset="0"/>
                        <a:ea typeface="Times New Roman" panose="02020603050405020304" pitchFamily="18" charset="0"/>
                      </a:endParaRPr>
                    </a:p>
                  </a:txBody>
                  <a:tcPr marL="105242" marR="105242" marT="0" marB="0" anchor="ctr">
                    <a:solidFill>
                      <a:srgbClr val="D0D0D0"/>
                    </a:solidFill>
                  </a:tcPr>
                </a:tc>
                <a:tc>
                  <a:txBody>
                    <a:bodyPr/>
                    <a:lstStyle/>
                    <a:p>
                      <a:pPr algn="ctr">
                        <a:spcAft>
                          <a:spcPts val="0"/>
                        </a:spcAft>
                      </a:pPr>
                      <a:r>
                        <a:rPr lang="en-US" sz="1200" dirty="0">
                          <a:effectLst/>
                        </a:rPr>
                        <a:t>0.529</a:t>
                      </a:r>
                      <a:endParaRPr lang="hu-HU" sz="1600" dirty="0">
                        <a:effectLst/>
                      </a:endParaRPr>
                    </a:p>
                    <a:p>
                      <a:pPr algn="ctr">
                        <a:spcAft>
                          <a:spcPts val="0"/>
                        </a:spcAft>
                      </a:pPr>
                      <a:r>
                        <a:rPr lang="en-US" sz="1200" dirty="0">
                          <a:effectLst/>
                        </a:rPr>
                        <a:t>(0.416</a:t>
                      </a:r>
                      <a:r>
                        <a:rPr lang="hu-HU" sz="1200" dirty="0">
                          <a:effectLst/>
                        </a:rPr>
                        <a:t> </a:t>
                      </a:r>
                      <a:r>
                        <a:rPr lang="en-US" sz="1200" dirty="0">
                          <a:effectLst/>
                        </a:rPr>
                        <a:t>-</a:t>
                      </a:r>
                      <a:r>
                        <a:rPr lang="hu-HU" sz="1200" dirty="0">
                          <a:effectLst/>
                        </a:rPr>
                        <a:t> </a:t>
                      </a:r>
                      <a:r>
                        <a:rPr lang="en-US" sz="1200" dirty="0">
                          <a:effectLst/>
                        </a:rPr>
                        <a:t>0.643)*</a:t>
                      </a:r>
                      <a:endParaRPr lang="hu-HU" sz="1600" dirty="0">
                        <a:effectLst/>
                        <a:latin typeface="Times New Roman" panose="02020603050405020304" pitchFamily="18" charset="0"/>
                        <a:ea typeface="Times New Roman" panose="02020603050405020304" pitchFamily="18" charset="0"/>
                      </a:endParaRPr>
                    </a:p>
                  </a:txBody>
                  <a:tcPr marL="105242" marR="105242" marT="0" marB="0" anchor="ctr">
                    <a:solidFill>
                      <a:srgbClr val="D0D0D0"/>
                    </a:solidFill>
                  </a:tcPr>
                </a:tc>
                <a:tc>
                  <a:txBody>
                    <a:bodyPr/>
                    <a:lstStyle/>
                    <a:p>
                      <a:pPr algn="ctr">
                        <a:spcAft>
                          <a:spcPts val="0"/>
                        </a:spcAft>
                      </a:pPr>
                      <a:r>
                        <a:rPr lang="en-US" sz="1200" dirty="0">
                          <a:effectLst/>
                        </a:rPr>
                        <a:t>0.618</a:t>
                      </a:r>
                      <a:endParaRPr lang="hu-HU" sz="1600" dirty="0">
                        <a:effectLst/>
                      </a:endParaRPr>
                    </a:p>
                    <a:p>
                      <a:pPr algn="ctr">
                        <a:spcAft>
                          <a:spcPts val="0"/>
                        </a:spcAft>
                      </a:pPr>
                      <a:r>
                        <a:rPr lang="en-US" sz="1200" dirty="0">
                          <a:effectLst/>
                        </a:rPr>
                        <a:t>(0.523</a:t>
                      </a:r>
                      <a:r>
                        <a:rPr lang="hu-HU" sz="1200" dirty="0">
                          <a:effectLst/>
                        </a:rPr>
                        <a:t> </a:t>
                      </a:r>
                      <a:r>
                        <a:rPr lang="en-US" sz="1200" dirty="0">
                          <a:effectLst/>
                        </a:rPr>
                        <a:t>-</a:t>
                      </a:r>
                      <a:r>
                        <a:rPr lang="hu-HU" sz="1200" dirty="0">
                          <a:effectLst/>
                        </a:rPr>
                        <a:t> </a:t>
                      </a:r>
                      <a:r>
                        <a:rPr lang="en-US" sz="1200" dirty="0">
                          <a:effectLst/>
                        </a:rPr>
                        <a:t>0.713)*</a:t>
                      </a:r>
                      <a:endParaRPr lang="hu-HU" sz="1600" dirty="0">
                        <a:effectLst/>
                        <a:latin typeface="Times New Roman" panose="02020603050405020304" pitchFamily="18" charset="0"/>
                        <a:ea typeface="Times New Roman" panose="02020603050405020304" pitchFamily="18" charset="0"/>
                      </a:endParaRPr>
                    </a:p>
                  </a:txBody>
                  <a:tcPr marL="105242" marR="105242" marT="0" marB="0" anchor="ctr">
                    <a:solidFill>
                      <a:srgbClr val="D0D0D0"/>
                    </a:solidFill>
                  </a:tcPr>
                </a:tc>
                <a:tc>
                  <a:txBody>
                    <a:bodyPr/>
                    <a:lstStyle/>
                    <a:p>
                      <a:pPr algn="ctr">
                        <a:spcAft>
                          <a:spcPts val="0"/>
                        </a:spcAft>
                      </a:pPr>
                      <a:r>
                        <a:rPr lang="en-US" sz="1200" dirty="0">
                          <a:effectLst/>
                        </a:rPr>
                        <a:t>0.638</a:t>
                      </a:r>
                      <a:endParaRPr lang="hu-HU" sz="1600" dirty="0">
                        <a:effectLst/>
                      </a:endParaRPr>
                    </a:p>
                    <a:p>
                      <a:pPr algn="ctr">
                        <a:spcAft>
                          <a:spcPts val="0"/>
                        </a:spcAft>
                      </a:pPr>
                      <a:r>
                        <a:rPr lang="en-US" sz="1200" dirty="0">
                          <a:effectLst/>
                        </a:rPr>
                        <a:t>(0.552</a:t>
                      </a:r>
                      <a:r>
                        <a:rPr lang="hu-HU" sz="1200" dirty="0">
                          <a:effectLst/>
                        </a:rPr>
                        <a:t> </a:t>
                      </a:r>
                      <a:r>
                        <a:rPr lang="en-US" sz="1200" dirty="0">
                          <a:effectLst/>
                        </a:rPr>
                        <a:t>-</a:t>
                      </a:r>
                      <a:r>
                        <a:rPr lang="hu-HU" sz="1200" dirty="0">
                          <a:effectLst/>
                        </a:rPr>
                        <a:t> </a:t>
                      </a:r>
                      <a:r>
                        <a:rPr lang="en-US" sz="1200" dirty="0">
                          <a:effectLst/>
                        </a:rPr>
                        <a:t>0.725)*</a:t>
                      </a:r>
                      <a:endParaRPr lang="hu-HU" sz="1600" dirty="0">
                        <a:effectLst/>
                        <a:latin typeface="Times New Roman" panose="02020603050405020304" pitchFamily="18" charset="0"/>
                        <a:ea typeface="Times New Roman" panose="02020603050405020304" pitchFamily="18" charset="0"/>
                      </a:endParaRPr>
                    </a:p>
                  </a:txBody>
                  <a:tcPr marL="105242" marR="105242" marT="0" marB="0" anchor="ctr">
                    <a:solidFill>
                      <a:srgbClr val="D0D0D0"/>
                    </a:solidFill>
                  </a:tcPr>
                </a:tc>
                <a:tc>
                  <a:txBody>
                    <a:bodyPr/>
                    <a:lstStyle/>
                    <a:p>
                      <a:pPr algn="ctr">
                        <a:spcAft>
                          <a:spcPts val="0"/>
                        </a:spcAft>
                      </a:pPr>
                      <a:r>
                        <a:rPr lang="en-US" sz="1200" dirty="0">
                          <a:effectLst/>
                        </a:rPr>
                        <a:t>0.637</a:t>
                      </a:r>
                      <a:endParaRPr lang="hu-HU" sz="1600" dirty="0">
                        <a:effectLst/>
                      </a:endParaRPr>
                    </a:p>
                    <a:p>
                      <a:pPr algn="ctr">
                        <a:spcAft>
                          <a:spcPts val="0"/>
                        </a:spcAft>
                      </a:pPr>
                      <a:r>
                        <a:rPr lang="en-US" sz="1200" dirty="0">
                          <a:effectLst/>
                        </a:rPr>
                        <a:t>(0.550</a:t>
                      </a:r>
                      <a:r>
                        <a:rPr lang="hu-HU" sz="1200" dirty="0">
                          <a:effectLst/>
                        </a:rPr>
                        <a:t> </a:t>
                      </a:r>
                      <a:r>
                        <a:rPr lang="en-US" sz="1200" dirty="0">
                          <a:effectLst/>
                        </a:rPr>
                        <a:t>-</a:t>
                      </a:r>
                      <a:r>
                        <a:rPr lang="hu-HU" sz="1200" dirty="0">
                          <a:effectLst/>
                        </a:rPr>
                        <a:t> </a:t>
                      </a:r>
                      <a:r>
                        <a:rPr lang="en-US" sz="1200" dirty="0">
                          <a:effectLst/>
                        </a:rPr>
                        <a:t>0.724)*</a:t>
                      </a:r>
                      <a:endParaRPr lang="hu-HU" sz="1600" dirty="0">
                        <a:effectLst/>
                        <a:latin typeface="Times New Roman" panose="02020603050405020304" pitchFamily="18" charset="0"/>
                        <a:ea typeface="Times New Roman" panose="02020603050405020304" pitchFamily="18" charset="0"/>
                      </a:endParaRPr>
                    </a:p>
                  </a:txBody>
                  <a:tcPr marL="105242" marR="105242" marT="0" marB="0" anchor="ctr">
                    <a:solidFill>
                      <a:srgbClr val="D0D0D0"/>
                    </a:solidFill>
                  </a:tcPr>
                </a:tc>
                <a:tc>
                  <a:txBody>
                    <a:bodyPr/>
                    <a:lstStyle/>
                    <a:p>
                      <a:pPr algn="ctr">
                        <a:spcAft>
                          <a:spcPts val="0"/>
                        </a:spcAft>
                      </a:pPr>
                      <a:r>
                        <a:rPr lang="en-US" sz="1200" dirty="0">
                          <a:effectLst/>
                        </a:rPr>
                        <a:t>0.650</a:t>
                      </a:r>
                      <a:endParaRPr lang="hu-HU" sz="1600" dirty="0">
                        <a:effectLst/>
                      </a:endParaRPr>
                    </a:p>
                    <a:p>
                      <a:pPr algn="ctr">
                        <a:spcAft>
                          <a:spcPts val="0"/>
                        </a:spcAft>
                      </a:pPr>
                      <a:r>
                        <a:rPr lang="en-US" sz="1200" dirty="0">
                          <a:effectLst/>
                        </a:rPr>
                        <a:t>(0.564</a:t>
                      </a:r>
                      <a:r>
                        <a:rPr lang="hu-HU" sz="1200" dirty="0">
                          <a:effectLst/>
                        </a:rPr>
                        <a:t> </a:t>
                      </a:r>
                      <a:r>
                        <a:rPr lang="en-US" sz="1200" dirty="0">
                          <a:effectLst/>
                        </a:rPr>
                        <a:t>-</a:t>
                      </a:r>
                      <a:r>
                        <a:rPr lang="hu-HU" sz="1200" dirty="0">
                          <a:effectLst/>
                        </a:rPr>
                        <a:t> </a:t>
                      </a:r>
                      <a:r>
                        <a:rPr lang="en-US" sz="1200" dirty="0">
                          <a:effectLst/>
                        </a:rPr>
                        <a:t>0.737)*</a:t>
                      </a:r>
                      <a:endParaRPr lang="hu-HU" sz="1600" dirty="0">
                        <a:effectLst/>
                        <a:latin typeface="Times New Roman" panose="02020603050405020304" pitchFamily="18" charset="0"/>
                        <a:ea typeface="Times New Roman" panose="02020603050405020304" pitchFamily="18" charset="0"/>
                      </a:endParaRPr>
                    </a:p>
                  </a:txBody>
                  <a:tcPr marL="105242" marR="105242" marT="0" marB="0" anchor="ctr">
                    <a:solidFill>
                      <a:srgbClr val="D0D0D0"/>
                    </a:solidFill>
                  </a:tcPr>
                </a:tc>
                <a:extLst>
                  <a:ext uri="{0D108BD9-81ED-4DB2-BD59-A6C34878D82A}">
                    <a16:rowId xmlns:a16="http://schemas.microsoft.com/office/drawing/2014/main" xmlns="" val="10004"/>
                  </a:ext>
                </a:extLst>
              </a:tr>
              <a:tr h="458718">
                <a:tc>
                  <a:txBody>
                    <a:bodyPr/>
                    <a:lstStyle/>
                    <a:p>
                      <a:pPr>
                        <a:spcAft>
                          <a:spcPts val="0"/>
                        </a:spcAft>
                      </a:pPr>
                      <a:r>
                        <a:rPr lang="en-US" sz="1400" b="1" dirty="0">
                          <a:solidFill>
                            <a:schemeClr val="tx1"/>
                          </a:solidFill>
                          <a:effectLst/>
                        </a:rPr>
                        <a:t>CRT-score</a:t>
                      </a:r>
                      <a:endParaRPr lang="hu-HU" sz="1800" b="1" dirty="0">
                        <a:solidFill>
                          <a:schemeClr val="tx1"/>
                        </a:solidFill>
                        <a:effectLst/>
                        <a:latin typeface="Times New Roman" panose="02020603050405020304" pitchFamily="18" charset="0"/>
                        <a:ea typeface="Times New Roman" panose="02020603050405020304" pitchFamily="18" charset="0"/>
                      </a:endParaRPr>
                    </a:p>
                  </a:txBody>
                  <a:tcPr marL="105242" marR="105242" marT="0" marB="0" anchor="ctr">
                    <a:solidFill>
                      <a:srgbClr val="F0F0F0"/>
                    </a:solidFill>
                  </a:tcPr>
                </a:tc>
                <a:tc>
                  <a:txBody>
                    <a:bodyPr/>
                    <a:lstStyle/>
                    <a:p>
                      <a:pPr algn="ctr">
                        <a:spcAft>
                          <a:spcPts val="0"/>
                        </a:spcAft>
                      </a:pPr>
                      <a:r>
                        <a:rPr lang="en-US" sz="1200" dirty="0">
                          <a:effectLst/>
                        </a:rPr>
                        <a:t>0.722</a:t>
                      </a:r>
                      <a:endParaRPr lang="hu-HU" sz="1600" dirty="0">
                        <a:effectLst/>
                      </a:endParaRPr>
                    </a:p>
                    <a:p>
                      <a:pPr algn="ctr">
                        <a:spcAft>
                          <a:spcPts val="0"/>
                        </a:spcAft>
                      </a:pPr>
                      <a:r>
                        <a:rPr lang="en-US" sz="1200" dirty="0">
                          <a:effectLst/>
                        </a:rPr>
                        <a:t>(0.637</a:t>
                      </a:r>
                      <a:r>
                        <a:rPr lang="hu-HU" sz="1200" dirty="0">
                          <a:effectLst/>
                        </a:rPr>
                        <a:t> </a:t>
                      </a:r>
                      <a:r>
                        <a:rPr lang="en-US" sz="1200" dirty="0">
                          <a:effectLst/>
                        </a:rPr>
                        <a:t>-</a:t>
                      </a:r>
                      <a:r>
                        <a:rPr lang="hu-HU" sz="1200" dirty="0">
                          <a:effectLst/>
                        </a:rPr>
                        <a:t> </a:t>
                      </a:r>
                      <a:r>
                        <a:rPr lang="en-US" sz="1200" dirty="0">
                          <a:effectLst/>
                        </a:rPr>
                        <a:t>0.806)</a:t>
                      </a:r>
                      <a:endParaRPr lang="hu-HU" sz="1600" dirty="0">
                        <a:effectLst/>
                        <a:latin typeface="Times New Roman" panose="02020603050405020304" pitchFamily="18" charset="0"/>
                        <a:ea typeface="Times New Roman" panose="02020603050405020304" pitchFamily="18" charset="0"/>
                      </a:endParaRPr>
                    </a:p>
                  </a:txBody>
                  <a:tcPr marL="105242" marR="105242" marT="0" marB="0" anchor="ctr">
                    <a:solidFill>
                      <a:srgbClr val="F0F0F0"/>
                    </a:solidFill>
                  </a:tcPr>
                </a:tc>
                <a:tc>
                  <a:txBody>
                    <a:bodyPr/>
                    <a:lstStyle/>
                    <a:p>
                      <a:pPr algn="ctr">
                        <a:spcAft>
                          <a:spcPts val="0"/>
                        </a:spcAft>
                      </a:pPr>
                      <a:r>
                        <a:rPr lang="en-US" sz="1200" dirty="0">
                          <a:effectLst/>
                        </a:rPr>
                        <a:t>0.743</a:t>
                      </a:r>
                      <a:endParaRPr lang="hu-HU" sz="1600" dirty="0">
                        <a:effectLst/>
                      </a:endParaRPr>
                    </a:p>
                    <a:p>
                      <a:pPr algn="ctr">
                        <a:spcAft>
                          <a:spcPts val="0"/>
                        </a:spcAft>
                      </a:pPr>
                      <a:r>
                        <a:rPr lang="en-US" sz="1200" dirty="0">
                          <a:effectLst/>
                        </a:rPr>
                        <a:t>(0.667</a:t>
                      </a:r>
                      <a:r>
                        <a:rPr lang="hu-HU" sz="1200" dirty="0">
                          <a:effectLst/>
                        </a:rPr>
                        <a:t> </a:t>
                      </a:r>
                      <a:r>
                        <a:rPr lang="en-US" sz="1200" dirty="0">
                          <a:effectLst/>
                        </a:rPr>
                        <a:t>-</a:t>
                      </a:r>
                      <a:r>
                        <a:rPr lang="hu-HU" sz="1200" dirty="0">
                          <a:effectLst/>
                        </a:rPr>
                        <a:t> </a:t>
                      </a:r>
                      <a:r>
                        <a:rPr lang="en-US" sz="1200" dirty="0">
                          <a:effectLst/>
                        </a:rPr>
                        <a:t>0.818)</a:t>
                      </a:r>
                      <a:endParaRPr lang="hu-HU" sz="1600" dirty="0">
                        <a:effectLst/>
                        <a:latin typeface="Times New Roman" panose="02020603050405020304" pitchFamily="18" charset="0"/>
                        <a:ea typeface="Times New Roman" panose="02020603050405020304" pitchFamily="18" charset="0"/>
                      </a:endParaRPr>
                    </a:p>
                  </a:txBody>
                  <a:tcPr marL="105242" marR="105242" marT="0" marB="0" anchor="ctr">
                    <a:solidFill>
                      <a:srgbClr val="F0F0F0"/>
                    </a:solidFill>
                  </a:tcPr>
                </a:tc>
                <a:tc>
                  <a:txBody>
                    <a:bodyPr/>
                    <a:lstStyle/>
                    <a:p>
                      <a:pPr algn="ctr">
                        <a:spcAft>
                          <a:spcPts val="0"/>
                        </a:spcAft>
                      </a:pPr>
                      <a:r>
                        <a:rPr lang="en-US" sz="1200" dirty="0">
                          <a:effectLst/>
                        </a:rPr>
                        <a:t>0.732</a:t>
                      </a:r>
                      <a:endParaRPr lang="hu-HU" sz="1600" dirty="0">
                        <a:effectLst/>
                      </a:endParaRPr>
                    </a:p>
                    <a:p>
                      <a:pPr algn="ctr">
                        <a:spcAft>
                          <a:spcPts val="0"/>
                        </a:spcAft>
                      </a:pPr>
                      <a:r>
                        <a:rPr lang="en-US" sz="1200" dirty="0">
                          <a:effectLst/>
                        </a:rPr>
                        <a:t>(0.657</a:t>
                      </a:r>
                      <a:r>
                        <a:rPr lang="hu-HU" sz="1200" dirty="0">
                          <a:effectLst/>
                        </a:rPr>
                        <a:t> </a:t>
                      </a:r>
                      <a:r>
                        <a:rPr lang="en-US" sz="1200" dirty="0">
                          <a:effectLst/>
                        </a:rPr>
                        <a:t>-</a:t>
                      </a:r>
                      <a:r>
                        <a:rPr lang="hu-HU" sz="1200" dirty="0">
                          <a:effectLst/>
                        </a:rPr>
                        <a:t> </a:t>
                      </a:r>
                      <a:r>
                        <a:rPr lang="en-US" sz="1200" dirty="0">
                          <a:effectLst/>
                        </a:rPr>
                        <a:t>0.807)</a:t>
                      </a:r>
                      <a:endParaRPr lang="hu-HU" sz="1600" dirty="0">
                        <a:effectLst/>
                        <a:latin typeface="Times New Roman" panose="02020603050405020304" pitchFamily="18" charset="0"/>
                        <a:ea typeface="Times New Roman" panose="02020603050405020304" pitchFamily="18" charset="0"/>
                      </a:endParaRPr>
                    </a:p>
                  </a:txBody>
                  <a:tcPr marL="105242" marR="105242" marT="0" marB="0" anchor="ctr">
                    <a:solidFill>
                      <a:srgbClr val="F0F0F0"/>
                    </a:solidFill>
                  </a:tcPr>
                </a:tc>
                <a:tc>
                  <a:txBody>
                    <a:bodyPr/>
                    <a:lstStyle/>
                    <a:p>
                      <a:pPr algn="ctr">
                        <a:spcAft>
                          <a:spcPts val="0"/>
                        </a:spcAft>
                      </a:pPr>
                      <a:r>
                        <a:rPr lang="en-US" sz="1200" dirty="0">
                          <a:effectLst/>
                        </a:rPr>
                        <a:t>0.720</a:t>
                      </a:r>
                      <a:endParaRPr lang="hu-HU" sz="1600" dirty="0">
                        <a:effectLst/>
                      </a:endParaRPr>
                    </a:p>
                    <a:p>
                      <a:pPr algn="ctr">
                        <a:spcAft>
                          <a:spcPts val="0"/>
                        </a:spcAft>
                      </a:pPr>
                      <a:r>
                        <a:rPr lang="en-US" sz="1200">
                          <a:effectLst/>
                        </a:rPr>
                        <a:t>(0.644</a:t>
                      </a:r>
                      <a:r>
                        <a:rPr lang="hu-HU" sz="1200">
                          <a:effectLst/>
                        </a:rPr>
                        <a:t> </a:t>
                      </a:r>
                      <a:r>
                        <a:rPr lang="en-US" sz="1200">
                          <a:effectLst/>
                        </a:rPr>
                        <a:t>-</a:t>
                      </a:r>
                      <a:r>
                        <a:rPr lang="hu-HU" sz="1200">
                          <a:effectLst/>
                        </a:rPr>
                        <a:t> </a:t>
                      </a:r>
                      <a:r>
                        <a:rPr lang="en-US" sz="1200">
                          <a:effectLst/>
                        </a:rPr>
                        <a:t>0.795</a:t>
                      </a:r>
                      <a:r>
                        <a:rPr lang="en-US" sz="1200" dirty="0">
                          <a:effectLst/>
                        </a:rPr>
                        <a:t>)</a:t>
                      </a:r>
                      <a:endParaRPr lang="hu-HU" sz="1600" dirty="0">
                        <a:effectLst/>
                        <a:latin typeface="Times New Roman" panose="02020603050405020304" pitchFamily="18" charset="0"/>
                        <a:ea typeface="Times New Roman" panose="02020603050405020304" pitchFamily="18" charset="0"/>
                      </a:endParaRPr>
                    </a:p>
                  </a:txBody>
                  <a:tcPr marL="105242" marR="105242" marT="0" marB="0" anchor="ctr">
                    <a:solidFill>
                      <a:srgbClr val="F0F0F0"/>
                    </a:solidFill>
                  </a:tcPr>
                </a:tc>
                <a:tc>
                  <a:txBody>
                    <a:bodyPr/>
                    <a:lstStyle/>
                    <a:p>
                      <a:pPr algn="ctr">
                        <a:spcAft>
                          <a:spcPts val="0"/>
                        </a:spcAft>
                      </a:pPr>
                      <a:r>
                        <a:rPr lang="en-US" sz="1200" dirty="0">
                          <a:effectLst/>
                        </a:rPr>
                        <a:t>0.693</a:t>
                      </a:r>
                      <a:endParaRPr lang="hu-HU" sz="1600" dirty="0">
                        <a:effectLst/>
                      </a:endParaRPr>
                    </a:p>
                    <a:p>
                      <a:pPr algn="ctr">
                        <a:spcAft>
                          <a:spcPts val="0"/>
                        </a:spcAft>
                      </a:pPr>
                      <a:r>
                        <a:rPr lang="en-US" sz="1200" dirty="0">
                          <a:effectLst/>
                        </a:rPr>
                        <a:t>(0.615</a:t>
                      </a:r>
                      <a:r>
                        <a:rPr lang="hu-HU" sz="1200" dirty="0">
                          <a:effectLst/>
                        </a:rPr>
                        <a:t> </a:t>
                      </a:r>
                      <a:r>
                        <a:rPr lang="en-US" sz="1200" dirty="0">
                          <a:effectLst/>
                        </a:rPr>
                        <a:t>-</a:t>
                      </a:r>
                      <a:r>
                        <a:rPr lang="hu-HU" sz="1200" dirty="0">
                          <a:effectLst/>
                        </a:rPr>
                        <a:t> </a:t>
                      </a:r>
                      <a:r>
                        <a:rPr lang="en-US" sz="1200" dirty="0">
                          <a:effectLst/>
                        </a:rPr>
                        <a:t>0.771)*</a:t>
                      </a:r>
                      <a:endParaRPr lang="hu-HU" sz="1600" dirty="0">
                        <a:effectLst/>
                        <a:latin typeface="Times New Roman" panose="02020603050405020304" pitchFamily="18" charset="0"/>
                        <a:ea typeface="Times New Roman" panose="02020603050405020304" pitchFamily="18" charset="0"/>
                      </a:endParaRPr>
                    </a:p>
                  </a:txBody>
                  <a:tcPr marL="105242" marR="105242" marT="0" marB="0" anchor="ctr">
                    <a:solidFill>
                      <a:srgbClr val="F0F0F0"/>
                    </a:solidFill>
                  </a:tcPr>
                </a:tc>
                <a:extLst>
                  <a:ext uri="{0D108BD9-81ED-4DB2-BD59-A6C34878D82A}">
                    <a16:rowId xmlns:a16="http://schemas.microsoft.com/office/drawing/2014/main" xmlns="" val="10005"/>
                  </a:ext>
                </a:extLst>
              </a:tr>
              <a:tr h="458718">
                <a:tc>
                  <a:txBody>
                    <a:bodyPr/>
                    <a:lstStyle/>
                    <a:p>
                      <a:pPr>
                        <a:spcAft>
                          <a:spcPts val="0"/>
                        </a:spcAft>
                      </a:pPr>
                      <a:r>
                        <a:rPr lang="en-US" sz="1400" b="1" noProof="0" dirty="0">
                          <a:solidFill>
                            <a:schemeClr val="tx1"/>
                          </a:solidFill>
                          <a:effectLst/>
                        </a:rPr>
                        <a:t>ScREEN</a:t>
                      </a:r>
                      <a:endParaRPr lang="en-US" sz="1800" b="1" noProof="0" dirty="0">
                        <a:solidFill>
                          <a:schemeClr val="tx1"/>
                        </a:solidFill>
                        <a:effectLst/>
                        <a:latin typeface="Times New Roman" panose="02020603050405020304" pitchFamily="18" charset="0"/>
                        <a:ea typeface="Times New Roman" panose="02020603050405020304" pitchFamily="18" charset="0"/>
                      </a:endParaRPr>
                    </a:p>
                  </a:txBody>
                  <a:tcPr marL="105242" marR="105242" marT="0" marB="0" anchor="ctr">
                    <a:solidFill>
                      <a:srgbClr val="D0D0D0"/>
                    </a:solidFill>
                  </a:tcPr>
                </a:tc>
                <a:tc>
                  <a:txBody>
                    <a:bodyPr/>
                    <a:lstStyle/>
                    <a:p>
                      <a:pPr algn="ctr">
                        <a:spcAft>
                          <a:spcPts val="0"/>
                        </a:spcAft>
                      </a:pPr>
                      <a:r>
                        <a:rPr lang="en-US" sz="1200" dirty="0">
                          <a:effectLst/>
                        </a:rPr>
                        <a:t>0.595</a:t>
                      </a:r>
                      <a:endParaRPr lang="hu-HU" sz="1600" dirty="0">
                        <a:effectLst/>
                      </a:endParaRPr>
                    </a:p>
                    <a:p>
                      <a:pPr algn="ctr">
                        <a:spcAft>
                          <a:spcPts val="0"/>
                        </a:spcAft>
                      </a:pPr>
                      <a:r>
                        <a:rPr lang="en-US" sz="1200" dirty="0">
                          <a:effectLst/>
                        </a:rPr>
                        <a:t>(0.516</a:t>
                      </a:r>
                      <a:r>
                        <a:rPr lang="hu-HU" sz="1200" dirty="0">
                          <a:effectLst/>
                        </a:rPr>
                        <a:t> </a:t>
                      </a:r>
                      <a:r>
                        <a:rPr lang="en-US" sz="1200" dirty="0">
                          <a:effectLst/>
                        </a:rPr>
                        <a:t>-</a:t>
                      </a:r>
                      <a:r>
                        <a:rPr lang="hu-HU" sz="1200" dirty="0">
                          <a:effectLst/>
                        </a:rPr>
                        <a:t> </a:t>
                      </a:r>
                      <a:r>
                        <a:rPr lang="en-US" sz="1200" dirty="0">
                          <a:effectLst/>
                        </a:rPr>
                        <a:t>0.673)*</a:t>
                      </a:r>
                      <a:endParaRPr lang="hu-HU" sz="1600" dirty="0">
                        <a:effectLst/>
                        <a:latin typeface="Times New Roman" panose="02020603050405020304" pitchFamily="18" charset="0"/>
                        <a:ea typeface="Times New Roman" panose="02020603050405020304" pitchFamily="18" charset="0"/>
                      </a:endParaRPr>
                    </a:p>
                  </a:txBody>
                  <a:tcPr marL="105242" marR="105242" marT="0" marB="0" anchor="ctr">
                    <a:solidFill>
                      <a:srgbClr val="D0D0D0"/>
                    </a:solidFill>
                  </a:tcPr>
                </a:tc>
                <a:tc>
                  <a:txBody>
                    <a:bodyPr/>
                    <a:lstStyle/>
                    <a:p>
                      <a:pPr algn="ctr">
                        <a:spcAft>
                          <a:spcPts val="0"/>
                        </a:spcAft>
                      </a:pPr>
                      <a:r>
                        <a:rPr lang="en-US" sz="1200" dirty="0">
                          <a:effectLst/>
                        </a:rPr>
                        <a:t>0.555</a:t>
                      </a:r>
                      <a:endParaRPr lang="hu-HU" sz="1600" dirty="0">
                        <a:effectLst/>
                      </a:endParaRPr>
                    </a:p>
                    <a:p>
                      <a:pPr algn="ctr">
                        <a:spcAft>
                          <a:spcPts val="0"/>
                        </a:spcAft>
                      </a:pPr>
                      <a:r>
                        <a:rPr lang="en-US" sz="1200" dirty="0">
                          <a:effectLst/>
                        </a:rPr>
                        <a:t>(0.477</a:t>
                      </a:r>
                      <a:r>
                        <a:rPr lang="hu-HU" sz="1200" dirty="0">
                          <a:effectLst/>
                        </a:rPr>
                        <a:t> </a:t>
                      </a:r>
                      <a:r>
                        <a:rPr lang="en-US" sz="1200" dirty="0">
                          <a:effectLst/>
                        </a:rPr>
                        <a:t>-</a:t>
                      </a:r>
                      <a:r>
                        <a:rPr lang="hu-HU" sz="1200" dirty="0">
                          <a:effectLst/>
                        </a:rPr>
                        <a:t> </a:t>
                      </a:r>
                      <a:r>
                        <a:rPr lang="en-US" sz="1200" dirty="0">
                          <a:effectLst/>
                        </a:rPr>
                        <a:t>0.633)*</a:t>
                      </a:r>
                      <a:endParaRPr lang="hu-HU" sz="1600" dirty="0">
                        <a:effectLst/>
                        <a:latin typeface="Times New Roman" panose="02020603050405020304" pitchFamily="18" charset="0"/>
                        <a:ea typeface="Times New Roman" panose="02020603050405020304" pitchFamily="18" charset="0"/>
                      </a:endParaRPr>
                    </a:p>
                  </a:txBody>
                  <a:tcPr marL="105242" marR="105242" marT="0" marB="0" anchor="ctr">
                    <a:solidFill>
                      <a:srgbClr val="D0D0D0"/>
                    </a:solidFill>
                  </a:tcPr>
                </a:tc>
                <a:tc>
                  <a:txBody>
                    <a:bodyPr/>
                    <a:lstStyle/>
                    <a:p>
                      <a:pPr algn="ctr">
                        <a:spcAft>
                          <a:spcPts val="0"/>
                        </a:spcAft>
                      </a:pPr>
                      <a:r>
                        <a:rPr lang="en-US" sz="1200" dirty="0">
                          <a:effectLst/>
                        </a:rPr>
                        <a:t>0.536</a:t>
                      </a:r>
                      <a:endParaRPr lang="hu-HU" sz="1600" dirty="0">
                        <a:effectLst/>
                      </a:endParaRPr>
                    </a:p>
                    <a:p>
                      <a:pPr algn="ctr">
                        <a:spcAft>
                          <a:spcPts val="0"/>
                        </a:spcAft>
                      </a:pPr>
                      <a:r>
                        <a:rPr lang="en-US" sz="1200" dirty="0">
                          <a:effectLst/>
                        </a:rPr>
                        <a:t>(0.460</a:t>
                      </a:r>
                      <a:r>
                        <a:rPr lang="hu-HU" sz="1200" dirty="0">
                          <a:effectLst/>
                        </a:rPr>
                        <a:t> </a:t>
                      </a:r>
                      <a:r>
                        <a:rPr lang="en-US" sz="1200" dirty="0">
                          <a:effectLst/>
                        </a:rPr>
                        <a:t>-</a:t>
                      </a:r>
                      <a:r>
                        <a:rPr lang="hu-HU" sz="1200" dirty="0">
                          <a:effectLst/>
                        </a:rPr>
                        <a:t> </a:t>
                      </a:r>
                      <a:r>
                        <a:rPr lang="en-US" sz="1200" dirty="0">
                          <a:effectLst/>
                        </a:rPr>
                        <a:t>0.612)*</a:t>
                      </a:r>
                      <a:endParaRPr lang="hu-HU" sz="1600" dirty="0">
                        <a:effectLst/>
                        <a:latin typeface="Times New Roman" panose="02020603050405020304" pitchFamily="18" charset="0"/>
                        <a:ea typeface="Times New Roman" panose="02020603050405020304" pitchFamily="18" charset="0"/>
                      </a:endParaRPr>
                    </a:p>
                  </a:txBody>
                  <a:tcPr marL="105242" marR="105242" marT="0" marB="0" anchor="ctr">
                    <a:solidFill>
                      <a:srgbClr val="D0D0D0"/>
                    </a:solidFill>
                  </a:tcPr>
                </a:tc>
                <a:tc>
                  <a:txBody>
                    <a:bodyPr/>
                    <a:lstStyle/>
                    <a:p>
                      <a:pPr algn="ctr">
                        <a:spcAft>
                          <a:spcPts val="0"/>
                        </a:spcAft>
                      </a:pPr>
                      <a:r>
                        <a:rPr lang="en-US" sz="1200" dirty="0">
                          <a:effectLst/>
                        </a:rPr>
                        <a:t>0.525</a:t>
                      </a:r>
                      <a:endParaRPr lang="hu-HU" sz="1600" dirty="0">
                        <a:effectLst/>
                      </a:endParaRPr>
                    </a:p>
                    <a:p>
                      <a:pPr algn="ctr">
                        <a:spcAft>
                          <a:spcPts val="0"/>
                        </a:spcAft>
                      </a:pPr>
                      <a:r>
                        <a:rPr lang="en-US" sz="1200" dirty="0">
                          <a:effectLst/>
                        </a:rPr>
                        <a:t>(0.449</a:t>
                      </a:r>
                      <a:r>
                        <a:rPr lang="hu-HU" sz="1200" dirty="0">
                          <a:effectLst/>
                        </a:rPr>
                        <a:t> </a:t>
                      </a:r>
                      <a:r>
                        <a:rPr lang="en-US" sz="1200" dirty="0">
                          <a:effectLst/>
                        </a:rPr>
                        <a:t>-</a:t>
                      </a:r>
                      <a:r>
                        <a:rPr lang="hu-HU" sz="1200" dirty="0">
                          <a:effectLst/>
                        </a:rPr>
                        <a:t> </a:t>
                      </a:r>
                      <a:r>
                        <a:rPr lang="en-US" sz="1200" dirty="0">
                          <a:effectLst/>
                        </a:rPr>
                        <a:t>0.601)*</a:t>
                      </a:r>
                      <a:endParaRPr lang="hu-HU" sz="1600" dirty="0">
                        <a:effectLst/>
                        <a:latin typeface="Times New Roman" panose="02020603050405020304" pitchFamily="18" charset="0"/>
                        <a:ea typeface="Times New Roman" panose="02020603050405020304" pitchFamily="18" charset="0"/>
                      </a:endParaRPr>
                    </a:p>
                  </a:txBody>
                  <a:tcPr marL="105242" marR="105242" marT="0" marB="0" anchor="ctr">
                    <a:solidFill>
                      <a:srgbClr val="D0D0D0"/>
                    </a:solidFill>
                  </a:tcPr>
                </a:tc>
                <a:tc>
                  <a:txBody>
                    <a:bodyPr/>
                    <a:lstStyle/>
                    <a:p>
                      <a:pPr algn="ctr">
                        <a:spcAft>
                          <a:spcPts val="0"/>
                        </a:spcAft>
                      </a:pPr>
                      <a:r>
                        <a:rPr lang="en-US" sz="1200" dirty="0">
                          <a:effectLst/>
                        </a:rPr>
                        <a:t>0.549</a:t>
                      </a:r>
                      <a:endParaRPr lang="hu-HU" sz="1600" dirty="0">
                        <a:effectLst/>
                      </a:endParaRPr>
                    </a:p>
                    <a:p>
                      <a:pPr algn="ctr">
                        <a:spcAft>
                          <a:spcPts val="0"/>
                        </a:spcAft>
                      </a:pPr>
                      <a:r>
                        <a:rPr lang="en-US" sz="1200" dirty="0">
                          <a:effectLst/>
                        </a:rPr>
                        <a:t>(0.474</a:t>
                      </a:r>
                      <a:r>
                        <a:rPr lang="hu-HU" sz="1200" dirty="0">
                          <a:effectLst/>
                        </a:rPr>
                        <a:t> </a:t>
                      </a:r>
                      <a:r>
                        <a:rPr lang="en-US" sz="1200" dirty="0">
                          <a:effectLst/>
                        </a:rPr>
                        <a:t>-</a:t>
                      </a:r>
                      <a:r>
                        <a:rPr lang="hu-HU" sz="1200" dirty="0">
                          <a:effectLst/>
                        </a:rPr>
                        <a:t> </a:t>
                      </a:r>
                      <a:r>
                        <a:rPr lang="en-US" sz="1200" dirty="0">
                          <a:effectLst/>
                        </a:rPr>
                        <a:t>0.624)*</a:t>
                      </a:r>
                      <a:endParaRPr lang="hu-HU" sz="1600" dirty="0">
                        <a:effectLst/>
                        <a:latin typeface="Times New Roman" panose="02020603050405020304" pitchFamily="18" charset="0"/>
                        <a:ea typeface="Times New Roman" panose="02020603050405020304" pitchFamily="18" charset="0"/>
                      </a:endParaRPr>
                    </a:p>
                  </a:txBody>
                  <a:tcPr marL="105242" marR="105242" marT="0" marB="0" anchor="ctr">
                    <a:solidFill>
                      <a:srgbClr val="D0D0D0"/>
                    </a:solidFill>
                  </a:tcPr>
                </a:tc>
                <a:extLst>
                  <a:ext uri="{0D108BD9-81ED-4DB2-BD59-A6C34878D82A}">
                    <a16:rowId xmlns:a16="http://schemas.microsoft.com/office/drawing/2014/main" xmlns="" val="10006"/>
                  </a:ext>
                </a:extLst>
              </a:tr>
            </a:tbl>
          </a:graphicData>
        </a:graphic>
      </p:graphicFrame>
      <p:sp>
        <p:nvSpPr>
          <p:cNvPr id="10" name="Téglalap 9"/>
          <p:cNvSpPr/>
          <p:nvPr/>
        </p:nvSpPr>
        <p:spPr>
          <a:xfrm>
            <a:off x="2642205" y="1458295"/>
            <a:ext cx="3744167" cy="461665"/>
          </a:xfrm>
          <a:prstGeom prst="rect">
            <a:avLst/>
          </a:prstGeom>
        </p:spPr>
        <p:txBody>
          <a:bodyPr wrap="none">
            <a:spAutoFit/>
          </a:bodyPr>
          <a:lstStyle/>
          <a:p>
            <a:r>
              <a:rPr lang="en-US" sz="2400" dirty="0">
                <a:effectLst>
                  <a:outerShdw blurRad="38100" dist="38100" dir="2700000" algn="tl">
                    <a:srgbClr val="000000">
                      <a:alpha val="43137"/>
                    </a:srgbClr>
                  </a:outerShdw>
                </a:effectLst>
                <a:latin typeface="Gill Sans MT" panose="020B0502020104020203" pitchFamily="34" charset="-18"/>
              </a:rPr>
              <a:t>Area Under the ROC Curve</a:t>
            </a:r>
          </a:p>
        </p:txBody>
      </p:sp>
      <p:sp>
        <p:nvSpPr>
          <p:cNvPr id="12" name="Téglalap 11"/>
          <p:cNvSpPr/>
          <p:nvPr/>
        </p:nvSpPr>
        <p:spPr>
          <a:xfrm>
            <a:off x="5283525" y="5373217"/>
            <a:ext cx="3583289" cy="246221"/>
          </a:xfrm>
          <a:prstGeom prst="rect">
            <a:avLst/>
          </a:prstGeom>
        </p:spPr>
        <p:txBody>
          <a:bodyPr wrap="square">
            <a:spAutoFit/>
          </a:bodyPr>
          <a:lstStyle/>
          <a:p>
            <a:pPr algn="r"/>
            <a:r>
              <a:rPr lang="en-US" sz="1000" i="1" dirty="0">
                <a:latin typeface="Gill Sans MT" panose="020B0502020104020203" pitchFamily="34" charset="-18"/>
                <a:ea typeface="Times New Roman" panose="02020603050405020304" pitchFamily="18" charset="0"/>
                <a:cs typeface="Arial" panose="020B0604020202020204" pitchFamily="34" charset="0"/>
              </a:rPr>
              <a:t>*p&lt;0.05 vs. SEMMELWEIS-CRT, DeLong test</a:t>
            </a:r>
          </a:p>
        </p:txBody>
      </p:sp>
      <p:sp>
        <p:nvSpPr>
          <p:cNvPr id="6" name="TextBox 5">
            <a:extLst>
              <a:ext uri="{FF2B5EF4-FFF2-40B4-BE49-F238E27FC236}">
                <a16:creationId xmlns:a16="http://schemas.microsoft.com/office/drawing/2014/main" xmlns="" id="{EB159141-7989-F944-9061-88147B471CE5}"/>
              </a:ext>
            </a:extLst>
          </p:cNvPr>
          <p:cNvSpPr txBox="1"/>
          <p:nvPr/>
        </p:nvSpPr>
        <p:spPr>
          <a:xfrm>
            <a:off x="443555" y="5373217"/>
            <a:ext cx="6258507" cy="584775"/>
          </a:xfrm>
          <a:prstGeom prst="rect">
            <a:avLst/>
          </a:prstGeom>
          <a:solidFill>
            <a:schemeClr val="bg1"/>
          </a:solidFill>
        </p:spPr>
        <p:txBody>
          <a:bodyPr wrap="square" rtlCol="0">
            <a:spAutoFit/>
          </a:bodyPr>
          <a:lstStyle/>
          <a:p>
            <a:r>
              <a:rPr lang="hu-HU" sz="1600" dirty="0" err="1"/>
              <a:t>Tokodi</a:t>
            </a:r>
            <a:r>
              <a:rPr lang="hu-HU" sz="1600" dirty="0"/>
              <a:t> et </a:t>
            </a:r>
            <a:r>
              <a:rPr lang="hu-HU" sz="1600" dirty="0" err="1"/>
              <a:t>al</a:t>
            </a:r>
            <a:r>
              <a:rPr lang="hu-HU" sz="1600" dirty="0"/>
              <a:t>, EHJ - </a:t>
            </a:r>
            <a:r>
              <a:rPr lang="hu-HU" sz="1600" dirty="0" err="1"/>
              <a:t>Under</a:t>
            </a:r>
            <a:r>
              <a:rPr lang="hu-HU" sz="1600" dirty="0"/>
              <a:t> </a:t>
            </a:r>
            <a:r>
              <a:rPr lang="hu-HU" sz="1600" dirty="0" err="1"/>
              <a:t>review</a:t>
            </a:r>
            <a:endParaRPr lang="hu-HU" sz="1600" dirty="0"/>
          </a:p>
          <a:p>
            <a:endParaRPr lang="hu-HU" sz="1600" dirty="0"/>
          </a:p>
        </p:txBody>
      </p:sp>
    </p:spTree>
    <p:extLst>
      <p:ext uri="{BB962C8B-B14F-4D97-AF65-F5344CB8AC3E}">
        <p14:creationId xmlns:p14="http://schemas.microsoft.com/office/powerpoint/2010/main" val="232333975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79712" y="1038586"/>
            <a:ext cx="5006338" cy="4060310"/>
          </a:xfrm>
          <a:prstGeom prst="rect">
            <a:avLst/>
          </a:prstGeom>
        </p:spPr>
      </p:pic>
      <p:sp>
        <p:nvSpPr>
          <p:cNvPr id="6" name="Cím 1"/>
          <p:cNvSpPr txBox="1">
            <a:spLocks/>
          </p:cNvSpPr>
          <p:nvPr/>
        </p:nvSpPr>
        <p:spPr>
          <a:xfrm>
            <a:off x="467544" y="295217"/>
            <a:ext cx="8229600" cy="815450"/>
          </a:xfrm>
          <a:prstGeom prst="rect">
            <a:avLst/>
          </a:prstGeom>
        </p:spPr>
        <p:txBody>
          <a:bodyPr vert="horz" lIns="91440" tIns="45720" rIns="91440" bIns="45720" rtlCol="0" anchor="ctr">
            <a:normAutofit fontScale="77500" lnSpcReduction="20000"/>
          </a:bodyPr>
          <a:lstStyle>
            <a:lvl1pPr algn="ctr" defTabSz="457200" rtl="0" eaLnBrk="1" latinLnBrk="0" hangingPunct="1">
              <a:spcBef>
                <a:spcPct val="0"/>
              </a:spcBef>
              <a:buNone/>
              <a:defRPr sz="4400" b="0" i="0" kern="1200">
                <a:solidFill>
                  <a:schemeClr val="tx1"/>
                </a:solidFill>
                <a:latin typeface="Gill Sans MT"/>
                <a:ea typeface="+mj-ea"/>
                <a:cs typeface="Gill Sans MT"/>
              </a:defRPr>
            </a:lvl1pPr>
          </a:lstStyle>
          <a:p>
            <a:r>
              <a:rPr lang="en-US" b="1" dirty="0">
                <a:solidFill>
                  <a:srgbClr val="264796"/>
                </a:solidFill>
              </a:rPr>
              <a:t>Most Important Predictors of Mortality</a:t>
            </a:r>
          </a:p>
        </p:txBody>
      </p:sp>
      <p:sp>
        <p:nvSpPr>
          <p:cNvPr id="8" name="Téglalap 7"/>
          <p:cNvSpPr/>
          <p:nvPr/>
        </p:nvSpPr>
        <p:spPr>
          <a:xfrm>
            <a:off x="5283525" y="5261138"/>
            <a:ext cx="3583289" cy="400110"/>
          </a:xfrm>
          <a:prstGeom prst="rect">
            <a:avLst/>
          </a:prstGeom>
        </p:spPr>
        <p:txBody>
          <a:bodyPr wrap="square">
            <a:spAutoFit/>
          </a:bodyPr>
          <a:lstStyle/>
          <a:p>
            <a:pPr algn="r"/>
            <a:r>
              <a:rPr lang="en-US" sz="1000" i="1" dirty="0">
                <a:latin typeface="Gill Sans MT" panose="020B0502020104020203" pitchFamily="34" charset="-18"/>
                <a:ea typeface="Times New Roman" panose="02020603050405020304" pitchFamily="18" charset="0"/>
                <a:cs typeface="Arial" panose="020B0604020202020204" pitchFamily="34" charset="0"/>
              </a:rPr>
              <a:t>feature importance quantified</a:t>
            </a:r>
            <a:endParaRPr lang="hu-HU" sz="1000" i="1" dirty="0">
              <a:latin typeface="Gill Sans MT" panose="020B0502020104020203" pitchFamily="34" charset="-18"/>
              <a:ea typeface="Times New Roman" panose="02020603050405020304" pitchFamily="18" charset="0"/>
              <a:cs typeface="Arial" panose="020B0604020202020204" pitchFamily="34" charset="0"/>
            </a:endParaRPr>
          </a:p>
          <a:p>
            <a:pPr algn="r"/>
            <a:r>
              <a:rPr lang="en-US" sz="1000" i="1" dirty="0">
                <a:latin typeface="Gill Sans MT" panose="020B0502020104020203" pitchFamily="34" charset="-18"/>
                <a:ea typeface="Times New Roman" panose="02020603050405020304" pitchFamily="18" charset="0"/>
                <a:cs typeface="Arial" panose="020B0604020202020204" pitchFamily="34" charset="0"/>
              </a:rPr>
              <a:t>with the mean decrease in Gini impurity</a:t>
            </a:r>
            <a:endParaRPr lang="en-US" sz="1000" i="1" dirty="0">
              <a:latin typeface="Gill Sans MT" panose="020B0502020104020203" pitchFamily="34" charset="-18"/>
            </a:endParaRPr>
          </a:p>
        </p:txBody>
      </p:sp>
      <p:sp>
        <p:nvSpPr>
          <p:cNvPr id="9" name="TextBox 8">
            <a:extLst>
              <a:ext uri="{FF2B5EF4-FFF2-40B4-BE49-F238E27FC236}">
                <a16:creationId xmlns:a16="http://schemas.microsoft.com/office/drawing/2014/main" xmlns="" id="{7632F474-5700-864B-B08F-C70D257A4A6F}"/>
              </a:ext>
            </a:extLst>
          </p:cNvPr>
          <p:cNvSpPr txBox="1"/>
          <p:nvPr/>
        </p:nvSpPr>
        <p:spPr>
          <a:xfrm>
            <a:off x="467544" y="5261138"/>
            <a:ext cx="6546539" cy="584775"/>
          </a:xfrm>
          <a:prstGeom prst="rect">
            <a:avLst/>
          </a:prstGeom>
          <a:solidFill>
            <a:schemeClr val="bg1"/>
          </a:solidFill>
        </p:spPr>
        <p:txBody>
          <a:bodyPr wrap="square" rtlCol="0">
            <a:spAutoFit/>
          </a:bodyPr>
          <a:lstStyle/>
          <a:p>
            <a:r>
              <a:rPr lang="hu-HU" sz="1600" dirty="0" err="1"/>
              <a:t>Tokodi</a:t>
            </a:r>
            <a:r>
              <a:rPr lang="hu-HU" sz="1600" dirty="0"/>
              <a:t> et </a:t>
            </a:r>
            <a:r>
              <a:rPr lang="hu-HU" sz="1600" dirty="0" err="1"/>
              <a:t>al</a:t>
            </a:r>
            <a:r>
              <a:rPr lang="hu-HU" sz="1600" dirty="0"/>
              <a:t>, EHJ - </a:t>
            </a:r>
            <a:r>
              <a:rPr lang="hu-HU" sz="1600" dirty="0" err="1"/>
              <a:t>Under</a:t>
            </a:r>
            <a:r>
              <a:rPr lang="hu-HU" sz="1600" dirty="0"/>
              <a:t> </a:t>
            </a:r>
            <a:r>
              <a:rPr lang="hu-HU" sz="1600" dirty="0" err="1"/>
              <a:t>review</a:t>
            </a:r>
            <a:endParaRPr lang="hu-HU" sz="1600" dirty="0"/>
          </a:p>
          <a:p>
            <a:endParaRPr lang="hu-HU" sz="1600" dirty="0"/>
          </a:p>
        </p:txBody>
      </p:sp>
    </p:spTree>
    <p:extLst>
      <p:ext uri="{BB962C8B-B14F-4D97-AF65-F5344CB8AC3E}">
        <p14:creationId xmlns:p14="http://schemas.microsoft.com/office/powerpoint/2010/main" val="3695511973"/>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Rectangle 2"/>
          <p:cNvSpPr>
            <a:spLocks noChangeArrowheads="1"/>
          </p:cNvSpPr>
          <p:nvPr/>
        </p:nvSpPr>
        <p:spPr bwMode="auto">
          <a:xfrm>
            <a:off x="419162" y="7341"/>
            <a:ext cx="8724837" cy="1720552"/>
          </a:xfrm>
          <a:prstGeom prst="rect">
            <a:avLst/>
          </a:prstGeom>
          <a:solidFill>
            <a:srgbClr val="80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hu-HU" altLang="hu-HU" sz="1800" b="1" i="0" u="none" strike="noStrike" kern="1200" cap="none" spc="0" normalizeH="0" baseline="0" noProof="0">
              <a:ln>
                <a:noFill/>
              </a:ln>
              <a:solidFill>
                <a:srgbClr val="000000"/>
              </a:solidFill>
              <a:effectLst/>
              <a:uLnTx/>
              <a:uFillTx/>
              <a:latin typeface="Arial" charset="0"/>
              <a:ea typeface="ＭＳ Ｐゴシック"/>
              <a:cs typeface="Arial" charset="0"/>
            </a:endParaRPr>
          </a:p>
        </p:txBody>
      </p:sp>
      <p:sp>
        <p:nvSpPr>
          <p:cNvPr id="251907" name="Title 1"/>
          <p:cNvSpPr>
            <a:spLocks noGrp="1"/>
          </p:cNvSpPr>
          <p:nvPr>
            <p:ph type="title" idx="4294967295"/>
          </p:nvPr>
        </p:nvSpPr>
        <p:spPr>
          <a:xfrm>
            <a:off x="250825" y="260648"/>
            <a:ext cx="8893175" cy="850900"/>
          </a:xfrm>
        </p:spPr>
        <p:txBody>
          <a:bodyPr>
            <a:normAutofit fontScale="90000"/>
          </a:bodyPr>
          <a:lstStyle/>
          <a:p>
            <a:pPr eaLnBrk="1" hangingPunct="1"/>
            <a:r>
              <a:rPr lang="hu-HU" altLang="hu-HU" sz="2800" b="1" dirty="0" smtClean="0">
                <a:solidFill>
                  <a:srgbClr val="FFFF99"/>
                </a:solidFill>
              </a:rPr>
              <a:t>Non-</a:t>
            </a:r>
            <a:r>
              <a:rPr lang="hu-HU" altLang="hu-HU" sz="2800" b="1" dirty="0" err="1" smtClean="0">
                <a:solidFill>
                  <a:srgbClr val="FFFF99"/>
                </a:solidFill>
              </a:rPr>
              <a:t>pharmacological</a:t>
            </a:r>
            <a:r>
              <a:rPr lang="hu-HU" altLang="hu-HU" sz="2800" b="1" dirty="0" smtClean="0">
                <a:solidFill>
                  <a:srgbClr val="FFFF99"/>
                </a:solidFill>
              </a:rPr>
              <a:t> </a:t>
            </a:r>
            <a:r>
              <a:rPr lang="hu-HU" altLang="hu-HU" sz="2800" b="1" dirty="0" err="1">
                <a:solidFill>
                  <a:srgbClr val="FFFF99"/>
                </a:solidFill>
              </a:rPr>
              <a:t>treatment</a:t>
            </a:r>
            <a:r>
              <a:rPr lang="hu-HU" altLang="hu-HU" sz="2800" b="1" dirty="0">
                <a:solidFill>
                  <a:srgbClr val="FFFF99"/>
                </a:solidFill>
              </a:rPr>
              <a:t> of </a:t>
            </a:r>
            <a:r>
              <a:rPr lang="hu-HU" altLang="hu-HU" sz="2800" b="1" dirty="0" err="1">
                <a:solidFill>
                  <a:srgbClr val="FFFF99"/>
                </a:solidFill>
              </a:rPr>
              <a:t>heart</a:t>
            </a:r>
            <a:r>
              <a:rPr lang="hu-HU" altLang="hu-HU" sz="2800" b="1" dirty="0">
                <a:solidFill>
                  <a:srgbClr val="FFFF99"/>
                </a:solidFill>
              </a:rPr>
              <a:t> </a:t>
            </a:r>
            <a:r>
              <a:rPr lang="hu-HU" altLang="hu-HU" sz="2800" b="1" dirty="0" err="1" smtClean="0">
                <a:solidFill>
                  <a:srgbClr val="FFFF99"/>
                </a:solidFill>
              </a:rPr>
              <a:t>failure</a:t>
            </a:r>
            <a:r>
              <a:rPr lang="hu-HU" altLang="hu-HU" sz="2800" b="1" dirty="0" smtClean="0">
                <a:solidFill>
                  <a:srgbClr val="FFFF99"/>
                </a:solidFill>
              </a:rPr>
              <a:t> in a </a:t>
            </a:r>
            <a:r>
              <a:rPr lang="hu-HU" altLang="hu-HU" sz="2800" b="1" dirty="0" err="1" smtClean="0">
                <a:solidFill>
                  <a:srgbClr val="FFFF99"/>
                </a:solidFill>
              </a:rPr>
              <a:t>nonresponder</a:t>
            </a:r>
            <a:r>
              <a:rPr lang="hu-HU" altLang="hu-HU" sz="2800" b="1" dirty="0" smtClean="0">
                <a:solidFill>
                  <a:srgbClr val="FFFF99"/>
                </a:solidFill>
              </a:rPr>
              <a:t> </a:t>
            </a:r>
            <a:r>
              <a:rPr lang="hu-HU" altLang="hu-HU" sz="2800" b="1" dirty="0" err="1" smtClean="0">
                <a:solidFill>
                  <a:srgbClr val="FFFF99"/>
                </a:solidFill>
              </a:rPr>
              <a:t>patient</a:t>
            </a:r>
            <a:r>
              <a:rPr lang="hu-HU" altLang="hu-HU" sz="2800" b="1" dirty="0" smtClean="0">
                <a:solidFill>
                  <a:srgbClr val="FFFF99"/>
                </a:solidFill>
              </a:rPr>
              <a:t>: </a:t>
            </a:r>
            <a:br>
              <a:rPr lang="hu-HU" altLang="hu-HU" sz="2800" b="1" dirty="0" smtClean="0">
                <a:solidFill>
                  <a:srgbClr val="FFFF99"/>
                </a:solidFill>
              </a:rPr>
            </a:br>
            <a:r>
              <a:rPr lang="hu-HU" altLang="hu-HU" sz="2800" b="1" dirty="0" smtClean="0">
                <a:solidFill>
                  <a:srgbClr val="FFFF99"/>
                </a:solidFill>
              </a:rPr>
              <a:t>CRT </a:t>
            </a:r>
            <a:r>
              <a:rPr lang="hu-HU" altLang="hu-HU" sz="2800" b="1" dirty="0">
                <a:solidFill>
                  <a:srgbClr val="FFFF99"/>
                </a:solidFill>
              </a:rPr>
              <a:t>and </a:t>
            </a:r>
            <a:r>
              <a:rPr lang="hu-HU" altLang="hu-HU" sz="2800" b="1" dirty="0" err="1" smtClean="0">
                <a:solidFill>
                  <a:srgbClr val="FFFF99"/>
                </a:solidFill>
              </a:rPr>
              <a:t>Left</a:t>
            </a:r>
            <a:r>
              <a:rPr lang="hu-HU" altLang="hu-HU" sz="2800" b="1" dirty="0" smtClean="0">
                <a:solidFill>
                  <a:srgbClr val="FFFF99"/>
                </a:solidFill>
              </a:rPr>
              <a:t> </a:t>
            </a:r>
            <a:r>
              <a:rPr lang="hu-HU" altLang="hu-HU" sz="2800" b="1" dirty="0" err="1" smtClean="0">
                <a:solidFill>
                  <a:srgbClr val="FFFF99"/>
                </a:solidFill>
              </a:rPr>
              <a:t>Ventricular</a:t>
            </a:r>
            <a:r>
              <a:rPr lang="hu-HU" altLang="hu-HU" sz="2800" b="1" dirty="0" smtClean="0">
                <a:solidFill>
                  <a:srgbClr val="FFFF99"/>
                </a:solidFill>
              </a:rPr>
              <a:t> </a:t>
            </a:r>
            <a:r>
              <a:rPr lang="hu-HU" altLang="hu-HU" sz="2800" b="1" dirty="0" err="1" smtClean="0">
                <a:solidFill>
                  <a:srgbClr val="FFFF99"/>
                </a:solidFill>
              </a:rPr>
              <a:t>Assist</a:t>
            </a:r>
            <a:r>
              <a:rPr lang="hu-HU" altLang="hu-HU" sz="2800" b="1" dirty="0" smtClean="0">
                <a:solidFill>
                  <a:srgbClr val="FFFF99"/>
                </a:solidFill>
              </a:rPr>
              <a:t> </a:t>
            </a:r>
            <a:r>
              <a:rPr lang="hu-HU" altLang="hu-HU" sz="2800" b="1" dirty="0" err="1" smtClean="0">
                <a:solidFill>
                  <a:srgbClr val="FFFF99"/>
                </a:solidFill>
              </a:rPr>
              <a:t>Device</a:t>
            </a:r>
            <a:endParaRPr lang="en-US" altLang="hu-HU" sz="2800" b="1" dirty="0">
              <a:solidFill>
                <a:srgbClr val="FFFF99"/>
              </a:solidFill>
            </a:endParaRPr>
          </a:p>
        </p:txBody>
      </p:sp>
      <p:pic>
        <p:nvPicPr>
          <p:cNvPr id="251908" name="Picture 3" descr="Batch 1.0001.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8779" y="1864639"/>
            <a:ext cx="4061321" cy="4061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1909" name="Picture 4" descr="ap.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76056" y="1864639"/>
            <a:ext cx="3990901" cy="3990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1"/>
          <p:cNvSpPr txBox="1">
            <a:spLocks/>
          </p:cNvSpPr>
          <p:nvPr/>
        </p:nvSpPr>
        <p:spPr>
          <a:xfrm>
            <a:off x="381000" y="6702425"/>
            <a:ext cx="8458200" cy="612775"/>
          </a:xfrm>
          <a:prstGeom prst="rect">
            <a:avLst/>
          </a:prstGeom>
        </p:spPr>
        <p:txBody>
          <a:bodyPr/>
          <a:lstStyle>
            <a:lvl1pPr algn="l" rtl="0" eaLnBrk="0" fontAlgn="base" hangingPunct="0">
              <a:spcBef>
                <a:spcPct val="0"/>
              </a:spcBef>
              <a:spcAft>
                <a:spcPct val="0"/>
              </a:spcAft>
              <a:defRPr sz="2800">
                <a:solidFill>
                  <a:schemeClr val="tx2"/>
                </a:solidFill>
                <a:latin typeface="+mj-lt"/>
                <a:ea typeface="ＭＳ Ｐゴシック" charset="0"/>
                <a:cs typeface="ＭＳ Ｐゴシック"/>
              </a:defRPr>
            </a:lvl1pPr>
            <a:lvl2pPr algn="l" rtl="0" eaLnBrk="0" fontAlgn="base" hangingPunct="0">
              <a:spcBef>
                <a:spcPct val="0"/>
              </a:spcBef>
              <a:spcAft>
                <a:spcPct val="0"/>
              </a:spcAft>
              <a:defRPr sz="2800">
                <a:solidFill>
                  <a:schemeClr val="tx2"/>
                </a:solidFill>
                <a:latin typeface="Arial" charset="0"/>
                <a:ea typeface="ＭＳ Ｐゴシック" charset="0"/>
                <a:cs typeface="ＭＳ Ｐゴシック"/>
              </a:defRPr>
            </a:lvl2pPr>
            <a:lvl3pPr algn="l" rtl="0" eaLnBrk="0" fontAlgn="base" hangingPunct="0">
              <a:spcBef>
                <a:spcPct val="0"/>
              </a:spcBef>
              <a:spcAft>
                <a:spcPct val="0"/>
              </a:spcAft>
              <a:defRPr sz="2800">
                <a:solidFill>
                  <a:schemeClr val="tx2"/>
                </a:solidFill>
                <a:latin typeface="Arial" charset="0"/>
                <a:ea typeface="ＭＳ Ｐゴシック" charset="0"/>
                <a:cs typeface="ＭＳ Ｐゴシック"/>
              </a:defRPr>
            </a:lvl3pPr>
            <a:lvl4pPr algn="l" rtl="0" eaLnBrk="0" fontAlgn="base" hangingPunct="0">
              <a:spcBef>
                <a:spcPct val="0"/>
              </a:spcBef>
              <a:spcAft>
                <a:spcPct val="0"/>
              </a:spcAft>
              <a:defRPr sz="2800">
                <a:solidFill>
                  <a:schemeClr val="tx2"/>
                </a:solidFill>
                <a:latin typeface="Arial" charset="0"/>
                <a:ea typeface="ＭＳ Ｐゴシック" charset="0"/>
                <a:cs typeface="ＭＳ Ｐゴシック"/>
              </a:defRPr>
            </a:lvl4pPr>
            <a:lvl5pPr algn="l" rtl="0" eaLnBrk="0" fontAlgn="base" hangingPunct="0">
              <a:spcBef>
                <a:spcPct val="0"/>
              </a:spcBef>
              <a:spcAft>
                <a:spcPct val="0"/>
              </a:spcAft>
              <a:defRPr sz="2800">
                <a:solidFill>
                  <a:schemeClr val="tx2"/>
                </a:solidFill>
                <a:latin typeface="Arial" charset="0"/>
                <a:ea typeface="ＭＳ Ｐゴシック" charset="0"/>
                <a:cs typeface="ＭＳ Ｐゴシック"/>
              </a:defRPr>
            </a:lvl5pPr>
            <a:lvl6pPr marL="457200" algn="l" rtl="0" eaLnBrk="1" fontAlgn="base" hangingPunct="1">
              <a:spcBef>
                <a:spcPct val="0"/>
              </a:spcBef>
              <a:spcAft>
                <a:spcPct val="0"/>
              </a:spcAft>
              <a:defRPr sz="2800">
                <a:solidFill>
                  <a:schemeClr val="tx2"/>
                </a:solidFill>
                <a:latin typeface="Arial" charset="0"/>
              </a:defRPr>
            </a:lvl6pPr>
            <a:lvl7pPr marL="914400" algn="l" rtl="0" eaLnBrk="1" fontAlgn="base" hangingPunct="1">
              <a:spcBef>
                <a:spcPct val="0"/>
              </a:spcBef>
              <a:spcAft>
                <a:spcPct val="0"/>
              </a:spcAft>
              <a:defRPr sz="2800">
                <a:solidFill>
                  <a:schemeClr val="tx2"/>
                </a:solidFill>
                <a:latin typeface="Arial" charset="0"/>
              </a:defRPr>
            </a:lvl7pPr>
            <a:lvl8pPr marL="1371600" algn="l" rtl="0" eaLnBrk="1" fontAlgn="base" hangingPunct="1">
              <a:spcBef>
                <a:spcPct val="0"/>
              </a:spcBef>
              <a:spcAft>
                <a:spcPct val="0"/>
              </a:spcAft>
              <a:defRPr sz="2800">
                <a:solidFill>
                  <a:schemeClr val="tx2"/>
                </a:solidFill>
                <a:latin typeface="Arial" charset="0"/>
              </a:defRPr>
            </a:lvl8pPr>
            <a:lvl9pPr marL="1828800" algn="l" rtl="0" eaLnBrk="1" fontAlgn="base" hangingPunct="1">
              <a:spcBef>
                <a:spcPct val="0"/>
              </a:spcBef>
              <a:spcAft>
                <a:spcPct val="0"/>
              </a:spcAft>
              <a:defRPr sz="2800">
                <a:solidFill>
                  <a:schemeClr val="tx2"/>
                </a:solidFill>
                <a:latin typeface="Arial"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800" b="1" i="0" u="none" strike="noStrike" kern="0" cap="none" spc="0" normalizeH="0" baseline="0" noProof="0" dirty="0">
              <a:ln>
                <a:noFill/>
              </a:ln>
              <a:solidFill>
                <a:srgbClr val="006C56"/>
              </a:solidFill>
              <a:effectLst/>
              <a:uLnTx/>
              <a:uFillTx/>
              <a:latin typeface="Arial"/>
              <a:ea typeface="ＭＳ Ｐゴシック" charset="0"/>
            </a:endParaRPr>
          </a:p>
        </p:txBody>
      </p:sp>
    </p:spTree>
    <p:extLst>
      <p:ext uri="{BB962C8B-B14F-4D97-AF65-F5344CB8AC3E}">
        <p14:creationId xmlns:p14="http://schemas.microsoft.com/office/powerpoint/2010/main" val="33912241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 számának helye 1"/>
          <p:cNvSpPr>
            <a:spLocks noGrp="1"/>
          </p:cNvSpPr>
          <p:nvPr>
            <p:ph type="sldNum" sz="quarter" idx="4294967295"/>
          </p:nvPr>
        </p:nvSpPr>
        <p:spPr/>
        <p:txBody>
          <a:bodyPr/>
          <a:lstStyle/>
          <a:p>
            <a:fld id="{69404844-F255-4279-81C0-06BAF32D6698}" type="slidenum">
              <a:rPr lang="hu-HU" smtClean="0">
                <a:solidFill>
                  <a:srgbClr val="000000"/>
                </a:solidFill>
              </a:rPr>
              <a:pPr/>
              <a:t>65</a:t>
            </a:fld>
            <a:endParaRPr lang="hu-HU">
              <a:solidFill>
                <a:srgbClr val="000000"/>
              </a:solidFill>
            </a:endParaRPr>
          </a:p>
        </p:txBody>
      </p:sp>
      <p:pic>
        <p:nvPicPr>
          <p:cNvPr id="2056" name="Picture 8" descr="http://semmelweis.hu/english/files/2019/08/FLYER-SEMMELWEIS-SYMPOSIUM_Montserrat_2019.08.29.-page-0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0"/>
            <a:ext cx="4824536" cy="6104124"/>
          </a:xfrm>
          <a:prstGeom prst="rect">
            <a:avLst/>
          </a:prstGeom>
          <a:noFill/>
          <a:extLst>
            <a:ext uri="{909E8E84-426E-40DD-AFC4-6F175D3DCCD1}">
              <a14:hiddenFill xmlns:a14="http://schemas.microsoft.com/office/drawing/2010/main">
                <a:solidFill>
                  <a:srgbClr val="FFFFFF"/>
                </a:solidFill>
              </a14:hiddenFill>
            </a:ext>
          </a:extLst>
        </p:spPr>
      </p:pic>
      <p:sp>
        <p:nvSpPr>
          <p:cNvPr id="3" name="Téglalap 2"/>
          <p:cNvSpPr/>
          <p:nvPr/>
        </p:nvSpPr>
        <p:spPr>
          <a:xfrm>
            <a:off x="5652120" y="2924944"/>
            <a:ext cx="3317447" cy="400110"/>
          </a:xfrm>
          <a:prstGeom prst="rect">
            <a:avLst/>
          </a:prstGeom>
        </p:spPr>
        <p:txBody>
          <a:bodyPr wrap="none">
            <a:spAutoFit/>
          </a:bodyPr>
          <a:lstStyle/>
          <a:p>
            <a:r>
              <a:rPr lang="hu-HU" sz="2000" b="1" dirty="0" err="1"/>
              <a:t>Thank</a:t>
            </a:r>
            <a:r>
              <a:rPr lang="hu-HU" sz="2000" b="1" dirty="0"/>
              <a:t> </a:t>
            </a:r>
            <a:r>
              <a:rPr lang="hu-HU" sz="2000" b="1" dirty="0" err="1"/>
              <a:t>you</a:t>
            </a:r>
            <a:r>
              <a:rPr lang="hu-HU" sz="2000" b="1" dirty="0"/>
              <a:t> </a:t>
            </a:r>
            <a:r>
              <a:rPr lang="hu-HU" sz="2000" b="1" dirty="0" err="1"/>
              <a:t>for</a:t>
            </a:r>
            <a:r>
              <a:rPr lang="hu-HU" sz="2000" b="1" dirty="0"/>
              <a:t> </a:t>
            </a:r>
            <a:r>
              <a:rPr lang="hu-HU" sz="2000" b="1" dirty="0" err="1"/>
              <a:t>your</a:t>
            </a:r>
            <a:r>
              <a:rPr lang="hu-HU" sz="2000" b="1" dirty="0"/>
              <a:t> </a:t>
            </a:r>
            <a:r>
              <a:rPr lang="hu-HU" sz="2000" b="1" dirty="0" err="1" smtClean="0"/>
              <a:t>attention</a:t>
            </a:r>
            <a:r>
              <a:rPr lang="hu-HU" dirty="0" smtClean="0"/>
              <a:t>!</a:t>
            </a:r>
            <a:endParaRPr lang="hu-HU" dirty="0"/>
          </a:p>
        </p:txBody>
      </p:sp>
    </p:spTree>
    <p:extLst>
      <p:ext uri="{BB962C8B-B14F-4D97-AF65-F5344CB8AC3E}">
        <p14:creationId xmlns:p14="http://schemas.microsoft.com/office/powerpoint/2010/main" val="3273658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a:bodyPr>
          <a:lstStyle/>
          <a:p>
            <a:pPr algn="l"/>
            <a:r>
              <a:rPr lang="hu-HU" altLang="hu-HU" sz="3600" b="1" dirty="0" err="1"/>
              <a:t>Cardiac</a:t>
            </a:r>
            <a:r>
              <a:rPr lang="hu-HU" altLang="hu-HU" sz="3600" b="1" dirty="0"/>
              <a:t> </a:t>
            </a:r>
            <a:r>
              <a:rPr lang="hu-HU" altLang="hu-HU" sz="3600" b="1" dirty="0" err="1"/>
              <a:t>resynchronization</a:t>
            </a:r>
            <a:r>
              <a:rPr lang="hu-HU" altLang="hu-HU" sz="3600" b="1" dirty="0"/>
              <a:t> </a:t>
            </a:r>
            <a:r>
              <a:rPr lang="hu-HU" altLang="hu-HU" sz="3600" b="1" dirty="0" err="1"/>
              <a:t>therapy</a:t>
            </a:r>
            <a:endParaRPr lang="en-GB" sz="3600" b="1" dirty="0"/>
          </a:p>
        </p:txBody>
      </p:sp>
      <p:sp>
        <p:nvSpPr>
          <p:cNvPr id="4" name="Content Placeholder 2"/>
          <p:cNvSpPr>
            <a:spLocks noGrp="1"/>
          </p:cNvSpPr>
          <p:nvPr>
            <p:ph sz="half" idx="4294967295"/>
          </p:nvPr>
        </p:nvSpPr>
        <p:spPr>
          <a:xfrm>
            <a:off x="528638" y="1268760"/>
            <a:ext cx="4968875" cy="5761038"/>
          </a:xfrm>
        </p:spPr>
        <p:txBody>
          <a:bodyPr>
            <a:normAutofit/>
          </a:bodyPr>
          <a:lstStyle/>
          <a:p>
            <a:r>
              <a:rPr lang="hu-HU" altLang="hu-HU" sz="2400" dirty="0" err="1" smtClean="0"/>
              <a:t>Heart</a:t>
            </a:r>
            <a:r>
              <a:rPr lang="hu-HU" altLang="hu-HU" sz="2400" dirty="0" smtClean="0"/>
              <a:t> </a:t>
            </a:r>
            <a:r>
              <a:rPr lang="hu-HU" altLang="hu-HU" sz="2400" dirty="0" err="1" smtClean="0"/>
              <a:t>failure</a:t>
            </a:r>
            <a:r>
              <a:rPr lang="hu-HU" altLang="hu-HU" sz="2400" dirty="0" smtClean="0"/>
              <a:t> </a:t>
            </a:r>
            <a:r>
              <a:rPr lang="hu-HU" altLang="hu-HU" sz="2400" dirty="0" err="1" smtClean="0"/>
              <a:t>affects</a:t>
            </a:r>
            <a:r>
              <a:rPr lang="hu-HU" altLang="hu-HU" sz="2400" dirty="0" smtClean="0"/>
              <a:t> 10% of </a:t>
            </a:r>
            <a:r>
              <a:rPr lang="hu-HU" altLang="hu-HU" sz="2400" dirty="0" err="1" smtClean="0"/>
              <a:t>population</a:t>
            </a:r>
            <a:r>
              <a:rPr lang="hu-HU" altLang="hu-HU" sz="2400" dirty="0" smtClean="0"/>
              <a:t> </a:t>
            </a:r>
            <a:r>
              <a:rPr lang="hu-HU" altLang="hu-HU" sz="2400" dirty="0" err="1" smtClean="0"/>
              <a:t>above</a:t>
            </a:r>
            <a:r>
              <a:rPr lang="hu-HU" altLang="hu-HU" sz="2400" dirty="0" smtClean="0"/>
              <a:t> </a:t>
            </a:r>
            <a:r>
              <a:rPr lang="hu-HU" altLang="hu-HU" sz="2400" dirty="0" err="1" smtClean="0"/>
              <a:t>age</a:t>
            </a:r>
            <a:r>
              <a:rPr lang="hu-HU" altLang="hu-HU" sz="2400" dirty="0" smtClean="0"/>
              <a:t> 65</a:t>
            </a:r>
          </a:p>
          <a:p>
            <a:r>
              <a:rPr lang="hu-HU" altLang="hu-HU" sz="2400" dirty="0" err="1" smtClean="0"/>
              <a:t>Incidence</a:t>
            </a:r>
            <a:r>
              <a:rPr lang="hu-HU" altLang="hu-HU" sz="2400" dirty="0" smtClean="0"/>
              <a:t> of </a:t>
            </a:r>
            <a:r>
              <a:rPr lang="hu-HU" altLang="hu-HU" sz="2400" dirty="0" err="1" smtClean="0"/>
              <a:t>mechanical</a:t>
            </a:r>
            <a:r>
              <a:rPr lang="hu-HU" altLang="hu-HU" sz="2400" dirty="0" smtClean="0"/>
              <a:t> </a:t>
            </a:r>
            <a:r>
              <a:rPr lang="hu-HU" altLang="hu-HU" sz="2400" dirty="0" err="1" smtClean="0"/>
              <a:t>dyssynchrony</a:t>
            </a:r>
            <a:r>
              <a:rPr lang="hu-HU" altLang="hu-HU" sz="2400" dirty="0" smtClean="0"/>
              <a:t> 15-30%, </a:t>
            </a:r>
            <a:r>
              <a:rPr lang="hu-HU" altLang="hu-HU" sz="2400" dirty="0" err="1" smtClean="0"/>
              <a:t>correlates</a:t>
            </a:r>
            <a:r>
              <a:rPr lang="hu-HU" altLang="hu-HU" sz="2400" dirty="0" smtClean="0"/>
              <a:t> </a:t>
            </a:r>
            <a:r>
              <a:rPr lang="hu-HU" altLang="hu-HU" sz="2400" dirty="0" err="1" smtClean="0"/>
              <a:t>with</a:t>
            </a:r>
            <a:r>
              <a:rPr lang="hu-HU" altLang="hu-HU" sz="2400" dirty="0" smtClean="0"/>
              <a:t> </a:t>
            </a:r>
            <a:r>
              <a:rPr lang="hu-HU" altLang="hu-HU" sz="2400" dirty="0" err="1" smtClean="0"/>
              <a:t>severity</a:t>
            </a:r>
            <a:r>
              <a:rPr lang="hu-HU" altLang="hu-HU" sz="2400" dirty="0" smtClean="0"/>
              <a:t> of HF</a:t>
            </a:r>
          </a:p>
          <a:p>
            <a:r>
              <a:rPr lang="hu-HU" altLang="hu-HU" sz="2400" dirty="0" smtClean="0"/>
              <a:t>QRS </a:t>
            </a:r>
            <a:r>
              <a:rPr lang="hu-HU" altLang="hu-HU" sz="2400" dirty="0" err="1" smtClean="0"/>
              <a:t>width</a:t>
            </a:r>
            <a:r>
              <a:rPr lang="hu-HU" altLang="hu-HU" sz="2400" dirty="0" smtClean="0"/>
              <a:t> </a:t>
            </a:r>
            <a:r>
              <a:rPr lang="hu-HU" altLang="hu-HU" sz="2400" dirty="0" err="1" smtClean="0"/>
              <a:t>correlates</a:t>
            </a:r>
            <a:r>
              <a:rPr lang="hu-HU" altLang="hu-HU" sz="2400" dirty="0" smtClean="0"/>
              <a:t> </a:t>
            </a:r>
            <a:r>
              <a:rPr lang="hu-HU" altLang="hu-HU" sz="2400" dirty="0" err="1" smtClean="0"/>
              <a:t>with</a:t>
            </a:r>
            <a:r>
              <a:rPr lang="hu-HU" altLang="hu-HU" sz="2400" dirty="0" smtClean="0"/>
              <a:t> </a:t>
            </a:r>
            <a:r>
              <a:rPr lang="hu-HU" altLang="hu-HU" sz="2400" dirty="0" err="1" smtClean="0"/>
              <a:t>worsening</a:t>
            </a:r>
            <a:r>
              <a:rPr lang="hu-HU" altLang="hu-HU" sz="2400" dirty="0" smtClean="0"/>
              <a:t> </a:t>
            </a:r>
            <a:r>
              <a:rPr lang="hu-HU" altLang="hu-HU" sz="2400" dirty="0" err="1" smtClean="0"/>
              <a:t>prognosis</a:t>
            </a:r>
            <a:endParaRPr lang="hu-HU" altLang="hu-HU" sz="2400" dirty="0" smtClean="0"/>
          </a:p>
          <a:p>
            <a:r>
              <a:rPr lang="hu-HU" altLang="hu-HU" sz="2400" dirty="0" err="1" smtClean="0"/>
              <a:t>Atriobiventricular</a:t>
            </a:r>
            <a:r>
              <a:rPr lang="hu-HU" altLang="hu-HU" sz="2400" dirty="0" smtClean="0"/>
              <a:t> </a:t>
            </a:r>
            <a:r>
              <a:rPr lang="hu-HU" altLang="hu-HU" sz="2400" dirty="0" err="1" smtClean="0"/>
              <a:t>pacing</a:t>
            </a:r>
            <a:r>
              <a:rPr lang="hu-HU" altLang="hu-HU" sz="2400" dirty="0" smtClean="0"/>
              <a:t> </a:t>
            </a:r>
            <a:r>
              <a:rPr lang="hu-HU" altLang="hu-HU" sz="2400" dirty="0" err="1" smtClean="0"/>
              <a:t>provides</a:t>
            </a:r>
            <a:r>
              <a:rPr lang="hu-HU" altLang="hu-HU" sz="2400" dirty="0" smtClean="0"/>
              <a:t> </a:t>
            </a:r>
            <a:r>
              <a:rPr lang="hu-HU" altLang="hu-HU" sz="2400" dirty="0" err="1" smtClean="0"/>
              <a:t>effective</a:t>
            </a:r>
            <a:r>
              <a:rPr lang="hu-HU" altLang="hu-HU" sz="2400" dirty="0" smtClean="0"/>
              <a:t> </a:t>
            </a:r>
            <a:r>
              <a:rPr lang="hu-HU" altLang="hu-HU" sz="2400" dirty="0" err="1" smtClean="0"/>
              <a:t>electrical</a:t>
            </a:r>
            <a:r>
              <a:rPr lang="hu-HU" altLang="hu-HU" sz="2400" dirty="0" smtClean="0"/>
              <a:t> and </a:t>
            </a:r>
            <a:r>
              <a:rPr lang="hu-HU" altLang="hu-HU" sz="2400" dirty="0" err="1" smtClean="0"/>
              <a:t>mechanical</a:t>
            </a:r>
            <a:r>
              <a:rPr lang="hu-HU" altLang="hu-HU" sz="2400" dirty="0" smtClean="0"/>
              <a:t> </a:t>
            </a:r>
            <a:r>
              <a:rPr lang="hu-HU" altLang="hu-HU" sz="2400" dirty="0" err="1" smtClean="0"/>
              <a:t>resynchronization</a:t>
            </a:r>
            <a:endParaRPr lang="en-US" altLang="hu-HU" sz="2400" dirty="0" smtClean="0"/>
          </a:p>
        </p:txBody>
      </p:sp>
      <p:pic>
        <p:nvPicPr>
          <p:cNvPr id="5" name="Picture 5"/>
          <p:cNvPicPr>
            <a:picLocks noChangeAspect="1" noChangeArrowheads="1"/>
          </p:cNvPicPr>
          <p:nvPr/>
        </p:nvPicPr>
        <p:blipFill>
          <a:blip r:embed="rId3">
            <a:extLst>
              <a:ext uri="{28A0092B-C50C-407E-A947-70E740481C1C}">
                <a14:useLocalDpi xmlns:a14="http://schemas.microsoft.com/office/drawing/2010/main" val="0"/>
              </a:ext>
            </a:extLst>
          </a:blip>
          <a:srcRect l="5795" r="66714"/>
          <a:stretch>
            <a:fillRect/>
          </a:stretch>
        </p:blipFill>
        <p:spPr bwMode="auto">
          <a:xfrm>
            <a:off x="7366000" y="4048125"/>
            <a:ext cx="1584325" cy="1541463"/>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6" name="Picture 7"/>
          <p:cNvPicPr>
            <a:picLocks noChangeAspect="1" noChangeArrowheads="1"/>
          </p:cNvPicPr>
          <p:nvPr/>
        </p:nvPicPr>
        <p:blipFill>
          <a:blip r:embed="rId4">
            <a:extLst>
              <a:ext uri="{28A0092B-C50C-407E-A947-70E740481C1C}">
                <a14:useLocalDpi xmlns:a14="http://schemas.microsoft.com/office/drawing/2010/main" val="0"/>
              </a:ext>
            </a:extLst>
          </a:blip>
          <a:srcRect l="2" r="33333"/>
          <a:stretch>
            <a:fillRect/>
          </a:stretch>
        </p:blipFill>
        <p:spPr bwMode="auto">
          <a:xfrm>
            <a:off x="5292079" y="4537612"/>
            <a:ext cx="1822807" cy="1051976"/>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7" name="Rectangle 8"/>
          <p:cNvSpPr>
            <a:spLocks noChangeArrowheads="1"/>
          </p:cNvSpPr>
          <p:nvPr/>
        </p:nvSpPr>
        <p:spPr bwMode="auto">
          <a:xfrm>
            <a:off x="5476587" y="5666734"/>
            <a:ext cx="14033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hu-HU" altLang="hu-HU" sz="1800" b="0" i="0" u="none" strike="noStrike" kern="1200" cap="none" spc="0" normalizeH="0" baseline="0" noProof="0" dirty="0" err="1" smtClean="0">
                <a:ln>
                  <a:noFill/>
                </a:ln>
                <a:solidFill>
                  <a:srgbClr val="264796"/>
                </a:solidFill>
                <a:effectLst/>
                <a:uLnTx/>
                <a:uFillTx/>
                <a:latin typeface="Arial" panose="020B0604020202020204" pitchFamily="34" charset="0"/>
                <a:ea typeface="+mn-ea"/>
                <a:cs typeface="Arial" panose="020B0604020202020204" pitchFamily="34" charset="0"/>
              </a:rPr>
              <a:t>Native</a:t>
            </a:r>
            <a:r>
              <a:rPr kumimoji="0" lang="hu-HU" altLang="hu-HU" sz="1800" b="0" i="0" u="none" strike="noStrike" kern="1200" cap="none" spc="0" normalizeH="0" baseline="0" noProof="0" dirty="0" smtClean="0">
                <a:ln>
                  <a:noFill/>
                </a:ln>
                <a:solidFill>
                  <a:srgbClr val="264796"/>
                </a:solidFill>
                <a:effectLst/>
                <a:uLnTx/>
                <a:uFillTx/>
                <a:latin typeface="Arial" panose="020B0604020202020204" pitchFamily="34" charset="0"/>
                <a:ea typeface="+mn-ea"/>
                <a:cs typeface="Arial" panose="020B0604020202020204" pitchFamily="34" charset="0"/>
              </a:rPr>
              <a:t> QRS</a:t>
            </a:r>
            <a:endParaRPr kumimoji="0" lang="en-US" altLang="hu-HU" sz="1800" b="0" i="0" u="none" strike="noStrike" kern="1200" cap="none" spc="0" normalizeH="0" baseline="0" noProof="0" dirty="0" smtClean="0">
              <a:ln>
                <a:noFill/>
              </a:ln>
              <a:solidFill>
                <a:srgbClr val="264796"/>
              </a:solidFill>
              <a:effectLst/>
              <a:uLnTx/>
              <a:uFillTx/>
              <a:latin typeface="Arial" panose="020B0604020202020204" pitchFamily="34" charset="0"/>
              <a:ea typeface="+mn-ea"/>
              <a:cs typeface="Arial" panose="020B0604020202020204" pitchFamily="34" charset="0"/>
            </a:endParaRPr>
          </a:p>
        </p:txBody>
      </p:sp>
      <p:sp>
        <p:nvSpPr>
          <p:cNvPr id="8" name="Rectangle 9"/>
          <p:cNvSpPr>
            <a:spLocks noChangeArrowheads="1"/>
          </p:cNvSpPr>
          <p:nvPr/>
        </p:nvSpPr>
        <p:spPr bwMode="auto">
          <a:xfrm>
            <a:off x="7567612" y="5666734"/>
            <a:ext cx="11811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hu-HU" altLang="hu-HU" sz="1800" b="0" i="0" u="none" strike="noStrike" kern="1200" cap="none" spc="0" normalizeH="0" baseline="0" noProof="0" dirty="0" err="1" smtClean="0">
                <a:ln>
                  <a:noFill/>
                </a:ln>
                <a:solidFill>
                  <a:srgbClr val="264796"/>
                </a:solidFill>
                <a:effectLst/>
                <a:uLnTx/>
                <a:uFillTx/>
                <a:latin typeface="Arial" panose="020B0604020202020204" pitchFamily="34" charset="0"/>
                <a:ea typeface="+mn-ea"/>
                <a:cs typeface="Arial" panose="020B0604020202020204" pitchFamily="34" charset="0"/>
              </a:rPr>
              <a:t>With</a:t>
            </a:r>
            <a:r>
              <a:rPr kumimoji="0" lang="hu-HU" altLang="hu-HU" sz="1800" b="0" i="0" u="none" strike="noStrike" kern="1200" cap="none" spc="0" normalizeH="0" baseline="0" noProof="0" dirty="0" smtClean="0">
                <a:ln>
                  <a:noFill/>
                </a:ln>
                <a:solidFill>
                  <a:srgbClr val="264796"/>
                </a:solidFill>
                <a:effectLst/>
                <a:uLnTx/>
                <a:uFillTx/>
                <a:latin typeface="Arial" panose="020B0604020202020204" pitchFamily="34" charset="0"/>
                <a:ea typeface="+mn-ea"/>
                <a:cs typeface="Arial" panose="020B0604020202020204" pitchFamily="34" charset="0"/>
              </a:rPr>
              <a:t> CRT</a:t>
            </a:r>
            <a:endParaRPr kumimoji="0" lang="en-US" altLang="hu-HU" sz="1800" b="0" i="0" u="none" strike="noStrike" kern="1200" cap="none" spc="0" normalizeH="0" baseline="0" noProof="0" dirty="0" smtClean="0">
              <a:ln>
                <a:noFill/>
              </a:ln>
              <a:solidFill>
                <a:srgbClr val="264796"/>
              </a:solidFill>
              <a:effectLst/>
              <a:uLnTx/>
              <a:uFillTx/>
              <a:latin typeface="Arial" panose="020B0604020202020204" pitchFamily="34" charset="0"/>
              <a:ea typeface="+mn-ea"/>
              <a:cs typeface="Arial" panose="020B0604020202020204" pitchFamily="34" charset="0"/>
            </a:endParaRPr>
          </a:p>
        </p:txBody>
      </p:sp>
      <p:pic>
        <p:nvPicPr>
          <p:cNvPr id="9"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52257" y="1265085"/>
            <a:ext cx="1670274" cy="252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828355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553368" y="116679"/>
            <a:ext cx="8229600" cy="1143000"/>
          </a:xfrm>
        </p:spPr>
        <p:txBody>
          <a:bodyPr>
            <a:normAutofit/>
          </a:bodyPr>
          <a:lstStyle/>
          <a:p>
            <a:pPr algn="l"/>
            <a:r>
              <a:rPr lang="en-US" altLang="hu-HU" sz="4000" b="1" dirty="0"/>
              <a:t>Cardiac </a:t>
            </a:r>
            <a:r>
              <a:rPr lang="en-US" altLang="hu-HU" sz="4000" b="1" dirty="0" err="1"/>
              <a:t>Dyssynchrony</a:t>
            </a:r>
            <a:endParaRPr lang="en-GB" sz="4000" b="1" dirty="0"/>
          </a:p>
        </p:txBody>
      </p:sp>
      <p:grpSp>
        <p:nvGrpSpPr>
          <p:cNvPr id="40" name="Group 3"/>
          <p:cNvGrpSpPr>
            <a:grpSpLocks noChangeAspect="1"/>
          </p:cNvGrpSpPr>
          <p:nvPr/>
        </p:nvGrpSpPr>
        <p:grpSpPr bwMode="auto">
          <a:xfrm>
            <a:off x="457200" y="1196752"/>
            <a:ext cx="3587180" cy="3694561"/>
            <a:chOff x="1392" y="1007"/>
            <a:chExt cx="2975" cy="3025"/>
          </a:xfrm>
        </p:grpSpPr>
        <p:pic>
          <p:nvPicPr>
            <p:cNvPr id="41" name="Picture 4" descr="atria ventricles IV septum"/>
            <p:cNvPicPr>
              <a:picLocks noChangeAspect="1" noChangeArrowheads="1"/>
            </p:cNvPicPr>
            <p:nvPr/>
          </p:nvPicPr>
          <p:blipFill>
            <a:blip r:embed="rId2">
              <a:clrChange>
                <a:clrFrom>
                  <a:srgbClr val="F8F8F8"/>
                </a:clrFrom>
                <a:clrTo>
                  <a:srgbClr val="F8F8F8">
                    <a:alpha val="0"/>
                  </a:srgbClr>
                </a:clrTo>
              </a:clrChange>
              <a:extLst>
                <a:ext uri="{28A0092B-C50C-407E-A947-70E740481C1C}">
                  <a14:useLocalDpi xmlns:a14="http://schemas.microsoft.com/office/drawing/2010/main" val="0"/>
                </a:ext>
              </a:extLst>
            </a:blip>
            <a:srcRect/>
            <a:stretch>
              <a:fillRect/>
            </a:stretch>
          </p:blipFill>
          <p:spPr bwMode="auto">
            <a:xfrm>
              <a:off x="1392" y="1088"/>
              <a:ext cx="2626" cy="2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useBgFill="1">
          <p:nvSpPr>
            <p:cNvPr id="42" name="AutoShape 5"/>
            <p:cNvSpPr>
              <a:spLocks noChangeAspect="1" noChangeArrowheads="1"/>
            </p:cNvSpPr>
            <p:nvPr/>
          </p:nvSpPr>
          <p:spPr bwMode="auto">
            <a:xfrm rot="10266762">
              <a:off x="3359" y="1007"/>
              <a:ext cx="1008" cy="1773"/>
            </a:xfrm>
            <a:prstGeom prst="triangle">
              <a:avLst>
                <a:gd name="adj" fmla="val 50000"/>
              </a:avLst>
            </a:prstGeom>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nchor="ct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hu-HU" altLang="hu-HU" sz="1800" b="1" i="0" u="none" strike="noStrike" kern="1200" cap="none" spc="0" normalizeH="0" baseline="0" noProof="0" smtClean="0">
                <a:ln>
                  <a:noFill/>
                </a:ln>
                <a:solidFill>
                  <a:srgbClr val="FFFFFF"/>
                </a:solidFill>
                <a:effectLst/>
                <a:uLnTx/>
                <a:uFillTx/>
                <a:latin typeface="Arial" panose="020B0604020202020204" pitchFamily="34" charset="0"/>
                <a:ea typeface="+mn-ea"/>
                <a:cs typeface="+mn-cs"/>
              </a:endParaRPr>
            </a:p>
          </p:txBody>
        </p:sp>
      </p:grpSp>
      <p:grpSp>
        <p:nvGrpSpPr>
          <p:cNvPr id="43" name="Group 6"/>
          <p:cNvGrpSpPr>
            <a:grpSpLocks/>
          </p:cNvGrpSpPr>
          <p:nvPr/>
        </p:nvGrpSpPr>
        <p:grpSpPr bwMode="auto">
          <a:xfrm>
            <a:off x="2355806" y="2923953"/>
            <a:ext cx="817036" cy="479548"/>
            <a:chOff x="2400" y="2640"/>
            <a:chExt cx="432" cy="240"/>
          </a:xfrm>
        </p:grpSpPr>
        <p:sp>
          <p:nvSpPr>
            <p:cNvPr id="44" name="AutoShape 7"/>
            <p:cNvSpPr>
              <a:spLocks noChangeArrowheads="1"/>
            </p:cNvSpPr>
            <p:nvPr/>
          </p:nvSpPr>
          <p:spPr bwMode="auto">
            <a:xfrm>
              <a:off x="2400" y="2688"/>
              <a:ext cx="192" cy="192"/>
            </a:xfrm>
            <a:prstGeom prst="curvedRightArrow">
              <a:avLst>
                <a:gd name="adj1" fmla="val 20000"/>
                <a:gd name="adj2" fmla="val 40000"/>
                <a:gd name="adj3" fmla="val 33333"/>
              </a:avLst>
            </a:prstGeom>
            <a:solidFill>
              <a:srgbClr val="009900"/>
            </a:solidFill>
            <a:ln w="9525">
              <a:solidFill>
                <a:schemeClr val="tx2"/>
              </a:solidFill>
              <a:miter lim="800000"/>
              <a:headEnd/>
              <a:tailEnd/>
            </a:ln>
          </p:spPr>
          <p:txBody>
            <a:bodyPr wrap="none" anchor="ct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hu-HU" altLang="hu-HU" sz="1800" b="1" i="0" u="none" strike="noStrike" kern="1200" cap="none" spc="0" normalizeH="0" baseline="0" noProof="0" smtClean="0">
                <a:ln>
                  <a:noFill/>
                </a:ln>
                <a:solidFill>
                  <a:srgbClr val="FFFFFF"/>
                </a:solidFill>
                <a:effectLst/>
                <a:uLnTx/>
                <a:uFillTx/>
                <a:latin typeface="Arial" panose="020B0604020202020204" pitchFamily="34" charset="0"/>
                <a:ea typeface="+mn-ea"/>
                <a:cs typeface="+mn-cs"/>
              </a:endParaRPr>
            </a:p>
          </p:txBody>
        </p:sp>
        <p:sp>
          <p:nvSpPr>
            <p:cNvPr id="45" name="AutoShape 8"/>
            <p:cNvSpPr>
              <a:spLocks noChangeArrowheads="1"/>
            </p:cNvSpPr>
            <p:nvPr/>
          </p:nvSpPr>
          <p:spPr bwMode="auto">
            <a:xfrm rot="10241114">
              <a:off x="2640" y="2640"/>
              <a:ext cx="192" cy="192"/>
            </a:xfrm>
            <a:prstGeom prst="curvedRightArrow">
              <a:avLst>
                <a:gd name="adj1" fmla="val 20000"/>
                <a:gd name="adj2" fmla="val 40000"/>
                <a:gd name="adj3" fmla="val 33333"/>
              </a:avLst>
            </a:prstGeom>
            <a:solidFill>
              <a:srgbClr val="009900"/>
            </a:solidFill>
            <a:ln w="9525">
              <a:solidFill>
                <a:schemeClr val="tx2"/>
              </a:solidFill>
              <a:miter lim="800000"/>
              <a:headEnd/>
              <a:tailEnd/>
            </a:ln>
          </p:spPr>
          <p:txBody>
            <a:bodyPr wrap="none" anchor="ct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hu-HU" altLang="hu-HU" sz="1800" b="1" i="0" u="none" strike="noStrike" kern="1200" cap="none" spc="0" normalizeH="0" baseline="0" noProof="0" smtClean="0">
                <a:ln>
                  <a:noFill/>
                </a:ln>
                <a:solidFill>
                  <a:srgbClr val="FFFFFF"/>
                </a:solidFill>
                <a:effectLst/>
                <a:uLnTx/>
                <a:uFillTx/>
                <a:latin typeface="Arial" panose="020B0604020202020204" pitchFamily="34" charset="0"/>
                <a:ea typeface="+mn-ea"/>
                <a:cs typeface="+mn-cs"/>
              </a:endParaRPr>
            </a:p>
          </p:txBody>
        </p:sp>
      </p:grpSp>
      <p:sp>
        <p:nvSpPr>
          <p:cNvPr id="46" name="AutoShape 9"/>
          <p:cNvSpPr>
            <a:spLocks noChangeArrowheads="1"/>
          </p:cNvSpPr>
          <p:nvPr/>
        </p:nvSpPr>
        <p:spPr bwMode="auto">
          <a:xfrm rot="-970466">
            <a:off x="2480969" y="2009061"/>
            <a:ext cx="340821" cy="891031"/>
          </a:xfrm>
          <a:prstGeom prst="downArrow">
            <a:avLst>
              <a:gd name="adj1" fmla="val 50000"/>
              <a:gd name="adj2" fmla="val 65753"/>
            </a:avLst>
          </a:prstGeom>
          <a:solidFill>
            <a:schemeClr val="tx2"/>
          </a:solidFill>
          <a:ln w="12700">
            <a:solidFill>
              <a:srgbClr val="FF3300"/>
            </a:solidFill>
            <a:miter lim="800000"/>
            <a:headEnd type="none" w="sm" len="sm"/>
            <a:tailEnd type="none" w="sm" len="sm"/>
          </a:ln>
        </p:spPr>
        <p:txBody>
          <a:bodyPr wrap="none" anchor="ct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hu-HU" altLang="hu-HU" sz="1800" b="1" i="0" u="none" strike="noStrike" kern="1200" cap="none" spc="0" normalizeH="0" baseline="0" noProof="0" smtClean="0">
              <a:ln>
                <a:noFill/>
              </a:ln>
              <a:solidFill>
                <a:srgbClr val="FFFFFF"/>
              </a:solidFill>
              <a:effectLst/>
              <a:uLnTx/>
              <a:uFillTx/>
              <a:latin typeface="Arial" panose="020B0604020202020204" pitchFamily="34" charset="0"/>
              <a:ea typeface="+mn-ea"/>
              <a:cs typeface="+mn-cs"/>
            </a:endParaRPr>
          </a:p>
        </p:txBody>
      </p:sp>
      <p:sp>
        <p:nvSpPr>
          <p:cNvPr id="47" name="Rectangle 14"/>
          <p:cNvSpPr>
            <a:spLocks noChangeArrowheads="1"/>
          </p:cNvSpPr>
          <p:nvPr/>
        </p:nvSpPr>
        <p:spPr bwMode="auto">
          <a:xfrm rot="-1089002">
            <a:off x="912200" y="2285475"/>
            <a:ext cx="1634073" cy="68065"/>
          </a:xfrm>
          <a:prstGeom prst="rect">
            <a:avLst/>
          </a:prstGeom>
          <a:solidFill>
            <a:schemeClr val="tx2"/>
          </a:solidFill>
          <a:ln w="9525">
            <a:solidFill>
              <a:srgbClr val="FF3300"/>
            </a:solidFill>
            <a:miter lim="800000"/>
            <a:headEnd/>
            <a:tailEnd/>
          </a:ln>
        </p:spPr>
        <p:txBody>
          <a:bodyPr wrap="none" anchor="ct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hu-HU" altLang="hu-HU" sz="1800" b="1" i="0" u="none" strike="noStrike" kern="1200" cap="none" spc="0" normalizeH="0" baseline="0" noProof="0" smtClean="0">
              <a:ln>
                <a:noFill/>
              </a:ln>
              <a:solidFill>
                <a:srgbClr val="FFFFFF"/>
              </a:solidFill>
              <a:effectLst/>
              <a:uLnTx/>
              <a:uFillTx/>
              <a:latin typeface="Arial" panose="020B0604020202020204" pitchFamily="34" charset="0"/>
              <a:ea typeface="+mn-ea"/>
              <a:cs typeface="+mn-cs"/>
            </a:endParaRPr>
          </a:p>
        </p:txBody>
      </p:sp>
      <p:sp>
        <p:nvSpPr>
          <p:cNvPr id="48" name="AutoShape 16"/>
          <p:cNvSpPr>
            <a:spLocks noChangeArrowheads="1"/>
          </p:cNvSpPr>
          <p:nvPr/>
        </p:nvSpPr>
        <p:spPr bwMode="auto">
          <a:xfrm rot="-2211363">
            <a:off x="1105603" y="2476382"/>
            <a:ext cx="340821" cy="822966"/>
          </a:xfrm>
          <a:prstGeom prst="downArrow">
            <a:avLst>
              <a:gd name="adj1" fmla="val 50000"/>
              <a:gd name="adj2" fmla="val 60731"/>
            </a:avLst>
          </a:prstGeom>
          <a:solidFill>
            <a:schemeClr val="tx2"/>
          </a:solidFill>
          <a:ln w="12700">
            <a:solidFill>
              <a:srgbClr val="FF3300"/>
            </a:solidFill>
            <a:miter lim="800000"/>
            <a:headEnd type="none" w="sm" len="sm"/>
            <a:tailEnd type="none" w="sm" len="sm"/>
          </a:ln>
        </p:spPr>
        <p:txBody>
          <a:bodyPr wrap="none" anchor="ct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marL="0" marR="0" lvl="0" indent="0" algn="ctr" defTabSz="914400" rtl="0" eaLnBrk="0" fontAlgn="base" latinLnBrk="0" hangingPunct="0">
              <a:lnSpc>
                <a:spcPct val="90000"/>
              </a:lnSpc>
              <a:spcBef>
                <a:spcPct val="0"/>
              </a:spcBef>
              <a:spcAft>
                <a:spcPct val="0"/>
              </a:spcAft>
              <a:buClrTx/>
              <a:buSzTx/>
              <a:buFontTx/>
              <a:buNone/>
              <a:tabLst/>
              <a:defRPr/>
            </a:pPr>
            <a:endParaRPr kumimoji="0" lang="hu-HU" altLang="hu-HU" sz="1800" b="1" i="0" u="none" strike="noStrike" kern="1200" cap="none" spc="0" normalizeH="0" baseline="0" noProof="0" smtClean="0">
              <a:ln>
                <a:noFill/>
              </a:ln>
              <a:solidFill>
                <a:srgbClr val="FFFFFF"/>
              </a:solidFill>
              <a:effectLst/>
              <a:uLnTx/>
              <a:uFillTx/>
              <a:latin typeface="Arial" panose="020B0604020202020204" pitchFamily="34" charset="0"/>
              <a:ea typeface="+mn-ea"/>
              <a:cs typeface="+mn-cs"/>
            </a:endParaRPr>
          </a:p>
        </p:txBody>
      </p:sp>
      <p:sp>
        <p:nvSpPr>
          <p:cNvPr id="49" name="AutoShape 22"/>
          <p:cNvSpPr>
            <a:spLocks noChangeArrowheads="1"/>
          </p:cNvSpPr>
          <p:nvPr/>
        </p:nvSpPr>
        <p:spPr bwMode="auto">
          <a:xfrm rot="-748731">
            <a:off x="1807492" y="3624623"/>
            <a:ext cx="1224776" cy="205741"/>
          </a:xfrm>
          <a:prstGeom prst="leftRightArrow">
            <a:avLst>
              <a:gd name="adj1" fmla="val 50000"/>
              <a:gd name="adj2" fmla="val 118346"/>
            </a:avLst>
          </a:prstGeom>
          <a:solidFill>
            <a:schemeClr val="tx1"/>
          </a:solidFill>
          <a:ln w="9525">
            <a:solidFill>
              <a:schemeClr val="bg1"/>
            </a:solidFill>
            <a:miter lim="800000"/>
            <a:headEnd/>
            <a:tailEnd/>
          </a:ln>
        </p:spPr>
        <p:txBody>
          <a:bodyPr wrap="none" anchor="ct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hu-HU" altLang="hu-HU" sz="1800" b="1" i="0" u="none" strike="noStrike" kern="1200" cap="none" spc="0" normalizeH="0" baseline="0" noProof="0" smtClean="0">
              <a:ln>
                <a:noFill/>
              </a:ln>
              <a:solidFill>
                <a:srgbClr val="FFFFFF"/>
              </a:solidFill>
              <a:effectLst/>
              <a:uLnTx/>
              <a:uFillTx/>
              <a:latin typeface="Arial" panose="020B0604020202020204" pitchFamily="34" charset="0"/>
              <a:ea typeface="+mn-ea"/>
              <a:cs typeface="+mn-cs"/>
            </a:endParaRPr>
          </a:p>
        </p:txBody>
      </p:sp>
      <p:sp>
        <p:nvSpPr>
          <p:cNvPr id="60" name="Text Box 12"/>
          <p:cNvSpPr txBox="1">
            <a:spLocks noChangeArrowheads="1"/>
          </p:cNvSpPr>
          <p:nvPr/>
        </p:nvSpPr>
        <p:spPr bwMode="auto">
          <a:xfrm>
            <a:off x="3923867" y="1573336"/>
            <a:ext cx="112756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hu-HU" sz="1400" b="1" i="0" u="none" strike="noStrike" kern="1200" cap="none" spc="0" normalizeH="0" baseline="0" noProof="0" dirty="0" err="1" smtClean="0">
                <a:ln>
                  <a:noFill/>
                </a:ln>
                <a:solidFill>
                  <a:srgbClr val="264796"/>
                </a:solidFill>
                <a:effectLst/>
                <a:uLnTx/>
                <a:uFillTx/>
                <a:latin typeface="Microsoft Sans Serif" panose="020B0604020202020204" pitchFamily="34" charset="0"/>
                <a:ea typeface="+mn-ea"/>
                <a:cs typeface="+mn-cs"/>
              </a:rPr>
              <a:t>Atrio</a:t>
            </a:r>
            <a:r>
              <a:rPr kumimoji="0" lang="en-US" altLang="hu-HU" sz="1400" b="1" i="0" u="none" strike="noStrike" kern="1200" cap="none" spc="0" normalizeH="0" baseline="0" noProof="0" dirty="0" smtClean="0">
                <a:ln>
                  <a:noFill/>
                </a:ln>
                <a:solidFill>
                  <a:srgbClr val="264796"/>
                </a:solidFill>
                <a:effectLst/>
                <a:uLnTx/>
                <a:uFillTx/>
                <a:latin typeface="Microsoft Sans Serif" panose="020B0604020202020204" pitchFamily="34" charset="0"/>
                <a:ea typeface="+mn-ea"/>
                <a:cs typeface="+mn-cs"/>
              </a:rPr>
              <a:t>-</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hu-HU" sz="1400" b="1" i="0" u="none" strike="noStrike" kern="1200" cap="none" spc="0" normalizeH="0" baseline="0" noProof="0" dirty="0" smtClean="0">
                <a:ln>
                  <a:noFill/>
                </a:ln>
                <a:solidFill>
                  <a:srgbClr val="264796"/>
                </a:solidFill>
                <a:effectLst/>
                <a:uLnTx/>
                <a:uFillTx/>
                <a:latin typeface="Microsoft Sans Serif" panose="020B0604020202020204" pitchFamily="34" charset="0"/>
                <a:ea typeface="+mn-ea"/>
                <a:cs typeface="+mn-cs"/>
              </a:rPr>
              <a:t>ventricular</a:t>
            </a:r>
          </a:p>
        </p:txBody>
      </p:sp>
      <p:sp>
        <p:nvSpPr>
          <p:cNvPr id="61" name="Text Box 13"/>
          <p:cNvSpPr txBox="1">
            <a:spLocks noChangeArrowheads="1"/>
          </p:cNvSpPr>
          <p:nvPr/>
        </p:nvSpPr>
        <p:spPr bwMode="auto">
          <a:xfrm>
            <a:off x="3540607" y="4805695"/>
            <a:ext cx="112756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hu-HU" sz="1400" b="1" i="0" u="none" strike="noStrike" kern="1200" cap="none" spc="0" normalizeH="0" baseline="0" noProof="0" smtClean="0">
                <a:ln>
                  <a:noFill/>
                </a:ln>
                <a:effectLst/>
                <a:uLnTx/>
                <a:uFillTx/>
                <a:latin typeface="Microsoft Sans Serif" panose="020B0604020202020204" pitchFamily="34" charset="0"/>
                <a:ea typeface="+mn-ea"/>
                <a:cs typeface="+mn-cs"/>
              </a:rPr>
              <a:t>Inter-</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hu-HU" sz="1400" b="1" i="0" u="none" strike="noStrike" kern="1200" cap="none" spc="0" normalizeH="0" baseline="0" noProof="0" smtClean="0">
                <a:ln>
                  <a:noFill/>
                </a:ln>
                <a:effectLst/>
                <a:uLnTx/>
                <a:uFillTx/>
                <a:latin typeface="Microsoft Sans Serif" panose="020B0604020202020204" pitchFamily="34" charset="0"/>
                <a:ea typeface="+mn-ea"/>
                <a:cs typeface="+mn-cs"/>
              </a:rPr>
              <a:t>ventricular</a:t>
            </a:r>
          </a:p>
        </p:txBody>
      </p:sp>
      <p:sp>
        <p:nvSpPr>
          <p:cNvPr id="62" name="Text Box 15"/>
          <p:cNvSpPr txBox="1">
            <a:spLocks noChangeArrowheads="1"/>
          </p:cNvSpPr>
          <p:nvPr/>
        </p:nvSpPr>
        <p:spPr bwMode="auto">
          <a:xfrm>
            <a:off x="4288362" y="3749089"/>
            <a:ext cx="112756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hu-HU" sz="1600" b="1" i="0" u="none" strike="noStrike" kern="1200" cap="none" spc="0" normalizeH="0" baseline="0" noProof="0" dirty="0" smtClean="0">
                <a:ln>
                  <a:noFill/>
                </a:ln>
                <a:solidFill>
                  <a:srgbClr val="FF0000"/>
                </a:solidFill>
                <a:effectLst/>
                <a:uLnTx/>
                <a:uFillTx/>
                <a:latin typeface="Microsoft Sans Serif" panose="020B0604020202020204" pitchFamily="34" charset="0"/>
                <a:ea typeface="+mn-ea"/>
                <a:cs typeface="+mn-cs"/>
              </a:rPr>
              <a:t>Intra-</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hu-HU" sz="1600" b="1" i="0" u="none" strike="noStrike" kern="1200" cap="none" spc="0" normalizeH="0" baseline="0" noProof="0" dirty="0" smtClean="0">
                <a:ln>
                  <a:noFill/>
                </a:ln>
                <a:solidFill>
                  <a:srgbClr val="FF0000"/>
                </a:solidFill>
                <a:effectLst/>
                <a:uLnTx/>
                <a:uFillTx/>
                <a:latin typeface="Microsoft Sans Serif" panose="020B0604020202020204" pitchFamily="34" charset="0"/>
                <a:ea typeface="+mn-ea"/>
                <a:cs typeface="+mn-cs"/>
              </a:rPr>
              <a:t>ventricular</a:t>
            </a:r>
          </a:p>
        </p:txBody>
      </p:sp>
      <p:sp>
        <p:nvSpPr>
          <p:cNvPr id="63" name="Line 17"/>
          <p:cNvSpPr>
            <a:spLocks noChangeShapeType="1"/>
          </p:cNvSpPr>
          <p:nvPr/>
        </p:nvSpPr>
        <p:spPr bwMode="auto">
          <a:xfrm flipV="1">
            <a:off x="2569478" y="1850455"/>
            <a:ext cx="1313075" cy="204269"/>
          </a:xfrm>
          <a:prstGeom prst="line">
            <a:avLst/>
          </a:prstGeom>
          <a:noFill/>
          <a:ln w="28575">
            <a:solidFill>
              <a:schemeClr val="tx2"/>
            </a:solidFill>
            <a:prstDash val="dash"/>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hu-HU" sz="1800" b="1" i="0" u="none" strike="noStrike" kern="1200" cap="none" spc="0" normalizeH="0" baseline="0" noProof="0" smtClean="0">
              <a:ln>
                <a:noFill/>
              </a:ln>
              <a:solidFill>
                <a:srgbClr val="FFFFFF"/>
              </a:solidFill>
              <a:effectLst/>
              <a:uLnTx/>
              <a:uFillTx/>
              <a:latin typeface="Arial" panose="020B0604020202020204" pitchFamily="34" charset="0"/>
              <a:ea typeface="+mn-ea"/>
              <a:cs typeface="+mn-cs"/>
            </a:endParaRPr>
          </a:p>
        </p:txBody>
      </p:sp>
      <p:sp>
        <p:nvSpPr>
          <p:cNvPr id="64" name="Line 18"/>
          <p:cNvSpPr>
            <a:spLocks noChangeShapeType="1"/>
          </p:cNvSpPr>
          <p:nvPr/>
        </p:nvSpPr>
        <p:spPr bwMode="auto">
          <a:xfrm>
            <a:off x="3145741" y="3361755"/>
            <a:ext cx="1193346" cy="461579"/>
          </a:xfrm>
          <a:prstGeom prst="line">
            <a:avLst/>
          </a:prstGeom>
          <a:noFill/>
          <a:ln w="28575">
            <a:solidFill>
              <a:srgbClr val="99FF33"/>
            </a:solidFill>
            <a:prstDash val="dash"/>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hu-HU" sz="1800" b="1" i="0" u="none" strike="noStrike" kern="1200" cap="none" spc="0" normalizeH="0" baseline="0" noProof="0" smtClean="0">
              <a:ln>
                <a:noFill/>
              </a:ln>
              <a:solidFill>
                <a:srgbClr val="FFFFFF"/>
              </a:solidFill>
              <a:effectLst/>
              <a:uLnTx/>
              <a:uFillTx/>
              <a:latin typeface="Arial" panose="020B0604020202020204" pitchFamily="34" charset="0"/>
              <a:ea typeface="+mn-ea"/>
              <a:cs typeface="+mn-cs"/>
            </a:endParaRPr>
          </a:p>
        </p:txBody>
      </p:sp>
      <p:sp>
        <p:nvSpPr>
          <p:cNvPr id="65" name="Line 19"/>
          <p:cNvSpPr>
            <a:spLocks noChangeShapeType="1"/>
          </p:cNvSpPr>
          <p:nvPr/>
        </p:nvSpPr>
        <p:spPr bwMode="auto">
          <a:xfrm>
            <a:off x="2280553" y="3866581"/>
            <a:ext cx="1373598" cy="972814"/>
          </a:xfrm>
          <a:prstGeom prst="line">
            <a:avLst/>
          </a:prstGeom>
          <a:noFill/>
          <a:ln w="28575">
            <a:solidFill>
              <a:schemeClr val="tx1"/>
            </a:solidFill>
            <a:prstDash val="dash"/>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hu-HU" sz="1800" b="1" i="0" u="none" strike="noStrike" kern="1200" cap="none" spc="0" normalizeH="0" baseline="0" noProof="0" smtClean="0">
              <a:ln>
                <a:noFill/>
              </a:ln>
              <a:solidFill>
                <a:srgbClr val="FFFFFF"/>
              </a:solidFill>
              <a:effectLst/>
              <a:uLnTx/>
              <a:uFillTx/>
              <a:latin typeface="Arial" panose="020B0604020202020204" pitchFamily="34" charset="0"/>
              <a:ea typeface="+mn-ea"/>
              <a:cs typeface="+mn-cs"/>
            </a:endParaRPr>
          </a:p>
        </p:txBody>
      </p:sp>
      <p:pic>
        <p:nvPicPr>
          <p:cNvPr id="66" name="Picture 30" descr="storper opt CRT4ch"/>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2586" y="2204864"/>
            <a:ext cx="2305504" cy="1853861"/>
          </a:xfrm>
          <a:prstGeom prst="rect">
            <a:avLst/>
          </a:prstGeom>
          <a:noFill/>
          <a:ln w="25400">
            <a:solidFill>
              <a:srgbClr val="99FF33"/>
            </a:solidFill>
            <a:miter lim="800000"/>
            <a:headEnd/>
            <a:tailEnd/>
          </a:ln>
          <a:extLst>
            <a:ext uri="{909E8E84-426E-40DD-AFC4-6F175D3DCCD1}">
              <a14:hiddenFill xmlns:a14="http://schemas.microsoft.com/office/drawing/2010/main">
                <a:solidFill>
                  <a:srgbClr val="FFFFFF"/>
                </a:solidFill>
              </a14:hiddenFill>
            </a:ext>
          </a:extLst>
        </p:spPr>
      </p:pic>
      <p:pic>
        <p:nvPicPr>
          <p:cNvPr id="67" name="Picture 3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28184" y="4211521"/>
            <a:ext cx="2336594" cy="1809767"/>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68" name="Picture 3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8184" y="284549"/>
            <a:ext cx="2336594" cy="1752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 name="Picture 21" descr="FigureHA2B"/>
          <p:cNvPicPr>
            <a:picLocks noChangeAspect="1" noChangeArrowheads="1"/>
          </p:cNvPicPr>
          <p:nvPr/>
        </p:nvPicPr>
        <p:blipFill>
          <a:blip r:embed="rId6">
            <a:clrChange>
              <a:clrFrom>
                <a:srgbClr val="F8F8F8"/>
              </a:clrFrom>
              <a:clrTo>
                <a:srgbClr val="F8F8F8">
                  <a:alpha val="0"/>
                </a:srgbClr>
              </a:clrTo>
            </a:clrChange>
            <a:extLst>
              <a:ext uri="{28A0092B-C50C-407E-A947-70E740481C1C}">
                <a14:useLocalDpi xmlns:a14="http://schemas.microsoft.com/office/drawing/2010/main" val="0"/>
              </a:ext>
            </a:extLst>
          </a:blip>
          <a:srcRect/>
          <a:stretch>
            <a:fillRect/>
          </a:stretch>
        </p:blipFill>
        <p:spPr bwMode="auto">
          <a:xfrm>
            <a:off x="599704" y="4211521"/>
            <a:ext cx="693738"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584484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57200" y="-18256"/>
            <a:ext cx="8686800" cy="1143000"/>
          </a:xfrm>
        </p:spPr>
        <p:txBody>
          <a:bodyPr>
            <a:noAutofit/>
          </a:bodyPr>
          <a:lstStyle/>
          <a:p>
            <a:pPr algn="l"/>
            <a:r>
              <a:rPr lang="hu-HU" altLang="hu-HU" sz="3600" b="1" dirty="0" err="1"/>
              <a:t>Dyssynchrony</a:t>
            </a:r>
            <a:r>
              <a:rPr lang="hu-HU" altLang="hu-HU" sz="3600" b="1" dirty="0"/>
              <a:t> </a:t>
            </a:r>
            <a:r>
              <a:rPr lang="hu-HU" altLang="hu-HU" sz="3600" b="1" dirty="0" err="1" smtClean="0"/>
              <a:t>demonstrated</a:t>
            </a:r>
            <a:r>
              <a:rPr lang="hu-HU" altLang="hu-HU" sz="3600" b="1" dirty="0" smtClean="0"/>
              <a:t> </a:t>
            </a:r>
            <a:r>
              <a:rPr lang="hu-HU" altLang="hu-HU" sz="3600" b="1" dirty="0" err="1" smtClean="0"/>
              <a:t>by</a:t>
            </a:r>
            <a:r>
              <a:rPr lang="hu-HU" altLang="hu-HU" sz="3600" b="1" dirty="0" smtClean="0"/>
              <a:t> </a:t>
            </a:r>
            <a:r>
              <a:rPr lang="hu-HU" altLang="hu-HU" sz="3600" b="1" dirty="0" err="1"/>
              <a:t>cardiac</a:t>
            </a:r>
            <a:r>
              <a:rPr lang="hu-HU" altLang="hu-HU" sz="3600" b="1" dirty="0"/>
              <a:t> MRI</a:t>
            </a:r>
            <a:endParaRPr lang="en-GB" sz="3600" b="1" dirty="0"/>
          </a:p>
        </p:txBody>
      </p:sp>
      <p:pic>
        <p:nvPicPr>
          <p:cNvPr id="4" name="MV002">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2362200" y="908720"/>
            <a:ext cx="4876800" cy="4876800"/>
          </a:xfrm>
          <a:prstGeom prst="rect">
            <a:avLst/>
          </a:prstGeom>
        </p:spPr>
      </p:pic>
    </p:spTree>
    <p:extLst>
      <p:ext uri="{BB962C8B-B14F-4D97-AF65-F5344CB8AC3E}">
        <p14:creationId xmlns:p14="http://schemas.microsoft.com/office/powerpoint/2010/main" val="664807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008"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4"/>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4"/>
                                        </p:tgtEl>
                                      </p:cBhvr>
                                    </p:cmd>
                                  </p:childTnLst>
                                </p:cTn>
                              </p:par>
                            </p:childTnLst>
                          </p:cTn>
                        </p:par>
                      </p:childTnLst>
                    </p:cTn>
                  </p:par>
                </p:childTnLst>
              </p:cTn>
              <p:nextCondLst>
                <p:cond evt="onClick" delay="0">
                  <p:tgtEl>
                    <p:spTgt spid="4"/>
                  </p:tgtEl>
                </p:cond>
              </p:nextCondLst>
            </p:seq>
            <p:video>
              <p:cMediaNode vol="80000">
                <p:cTn id="12" repeatCount="indefinite" fill="hold" display="0">
                  <p:stCondLst>
                    <p:cond delay="indefinite"/>
                  </p:stCondLst>
                </p:cTn>
                <p:tgtEl>
                  <p:spTgt spid="4"/>
                </p:tgtEl>
              </p:cMediaNode>
            </p:video>
          </p:childTnLst>
        </p:cTn>
      </p:par>
    </p:tnLst>
  </p:timing>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Beloldal új">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533</TotalTime>
  <Words>3599</Words>
  <Application>Microsoft Office PowerPoint</Application>
  <PresentationFormat>Diavetítés a képernyőre (4:3 oldalarány)</PresentationFormat>
  <Paragraphs>610</Paragraphs>
  <Slides>65</Slides>
  <Notes>14</Notes>
  <HiddenSlides>0</HiddenSlides>
  <MMClips>1</MMClips>
  <ScaleCrop>false</ScaleCrop>
  <HeadingPairs>
    <vt:vector size="6" baseType="variant">
      <vt:variant>
        <vt:lpstr>Téma</vt:lpstr>
      </vt:variant>
      <vt:variant>
        <vt:i4>2</vt:i4>
      </vt:variant>
      <vt:variant>
        <vt:lpstr>Beágyazott OLE kiszolgálók</vt:lpstr>
      </vt:variant>
      <vt:variant>
        <vt:i4>1</vt:i4>
      </vt:variant>
      <vt:variant>
        <vt:lpstr>Diacímek</vt:lpstr>
      </vt:variant>
      <vt:variant>
        <vt:i4>65</vt:i4>
      </vt:variant>
    </vt:vector>
  </HeadingPairs>
  <TitlesOfParts>
    <vt:vector size="68" baseType="lpstr">
      <vt:lpstr>Office-téma</vt:lpstr>
      <vt:lpstr>Beloldal új</vt:lpstr>
      <vt:lpstr>Diagram</vt:lpstr>
      <vt:lpstr>PowerPoint bemutató</vt:lpstr>
      <vt:lpstr>Cardiac resynchronization therapy for heart failure</vt:lpstr>
      <vt:lpstr>Heart Failure is a common clinical condition</vt:lpstr>
      <vt:lpstr>Mortality of Heart Failure </vt:lpstr>
      <vt:lpstr>Waiting for something…</vt:lpstr>
      <vt:lpstr>Ventricular dyssynchrony in heart failure</vt:lpstr>
      <vt:lpstr>Cardiac resynchronization therapy</vt:lpstr>
      <vt:lpstr>Cardiac Dyssynchrony</vt:lpstr>
      <vt:lpstr>Dyssynchrony demonstrated by cardiac MRI</vt:lpstr>
      <vt:lpstr>Cardiac Resynchronization Therapy</vt:lpstr>
      <vt:lpstr>CRT indication is growing</vt:lpstr>
      <vt:lpstr>PowerPoint bemutató</vt:lpstr>
      <vt:lpstr>Cardiac resynchronization therapy (CRT)</vt:lpstr>
      <vt:lpstr>The Varying Degrees of CRT Response</vt:lpstr>
      <vt:lpstr>Still, the biggest problem is non-response to CRT…</vt:lpstr>
      <vt:lpstr>QRS as a patient selection tool</vt:lpstr>
      <vt:lpstr>Questions with QRS</vt:lpstr>
      <vt:lpstr>MADIT-CRT QRS morphology </vt:lpstr>
      <vt:lpstr>Who benefits from CRT? LBBB</vt:lpstr>
      <vt:lpstr>Long term survival with CRT in LBBB MADIT CRT Phase 2</vt:lpstr>
      <vt:lpstr>Long term survival with CRT in non-LBBB MADIT CRT Phase 2</vt:lpstr>
      <vt:lpstr>MADIT-CRT long-term follow-up:  QRS morphology or duration LBBB</vt:lpstr>
      <vt:lpstr>MADIT-CRT long-term follow-up:  QRS morphology or duration non-LBBB</vt:lpstr>
      <vt:lpstr>Evaluation of reverse remodeling after CRT implantation by CMR</vt:lpstr>
      <vt:lpstr>PowerPoint bemutató</vt:lpstr>
      <vt:lpstr>Reverse remodeling after CRT implantation evaluated using CMR  </vt:lpstr>
      <vt:lpstr>Reverse remodeling after CRT implantation (n=10) </vt:lpstr>
      <vt:lpstr>PowerPoint bemutató</vt:lpstr>
      <vt:lpstr>Patients with prolonged PR-interval </vt:lpstr>
      <vt:lpstr> CRT-D in non-LBBB: role of PR intervall MADIT CRT Pts with non-LBBB and prolonged PR  did have benefit from CRT </vt:lpstr>
      <vt:lpstr>CRT-D in non-LBBB: role of 1AVB MADIT CRT Pts with normal PR - increased incidence of HF/death with CRT-D </vt:lpstr>
      <vt:lpstr>Central role of QRS assessment in patient selection</vt:lpstr>
      <vt:lpstr>The role of QRS morphology and duration </vt:lpstr>
      <vt:lpstr>Rate of Cardiac Resynchronization in Europe </vt:lpstr>
      <vt:lpstr>Availabilty of CRT therapy in the four European ESC regions – trends over 10 years</vt:lpstr>
      <vt:lpstr>Activation pattern in pts with LBBB is similar  to right ventricular pacing</vt:lpstr>
      <vt:lpstr>PowerPoint bemutató</vt:lpstr>
      <vt:lpstr>PowerPoint bemutató</vt:lpstr>
      <vt:lpstr>PowerPoint bemutató</vt:lpstr>
      <vt:lpstr>PowerPoint bemutató</vt:lpstr>
      <vt:lpstr>PowerPoint bemutató</vt:lpstr>
      <vt:lpstr>BUDAPeST Upgrade CRT study  EFFECT OF BIVENTRICULAR UPGRADE ON LEFT VENTRICULAR REVERSE REMODELING AND CLINICAL OUTCOMES IN PATIENTS WITH LEFT VENTRICULAR DYSFUNCTION AND INTERMITTENT OR PERMANENT APICAL/SEPTAL RIGHT VENTRICULAR PACING First international, multicenter, randomized, controlled trial for upgrade</vt:lpstr>
      <vt:lpstr>Scope of the Budapest CRT-study</vt:lpstr>
      <vt:lpstr>PowerPoint bemutató</vt:lpstr>
      <vt:lpstr>Still, the biggest problem is non-response to CRT…</vt:lpstr>
      <vt:lpstr>Anatomy of the coronary sinus…in practice</vt:lpstr>
      <vt:lpstr>PowerPoint bemutató</vt:lpstr>
      <vt:lpstr>PowerPoint bemutató</vt:lpstr>
      <vt:lpstr>PowerPoint bemutató</vt:lpstr>
      <vt:lpstr>PowerPoint bemutató</vt:lpstr>
      <vt:lpstr>PowerPoint bemutató</vt:lpstr>
      <vt:lpstr>PowerPoint bemutató</vt:lpstr>
      <vt:lpstr>Longer Right to Left - interlead sensed electrical delay is associated with a significantly lower risk of all-cause mortality</vt:lpstr>
      <vt:lpstr>ICD or CRT-P or CRT-D? in Heart Failure </vt:lpstr>
      <vt:lpstr>CRT-P or CRT-D</vt:lpstr>
      <vt:lpstr>CRT-P vs CRT-D CRT-D is superior in patients with ischaemic etiology compared to CRT-P regarding all-cause mortality, but no difference in NICM</vt:lpstr>
      <vt:lpstr>Only younger pts have a survival benefit with ICD implantation</vt:lpstr>
      <vt:lpstr>Conclusion-CRT</vt:lpstr>
      <vt:lpstr>PowerPoint bemutató</vt:lpstr>
      <vt:lpstr>PowerPoint bemutató</vt:lpstr>
      <vt:lpstr>SEMMELWEIS-CRT</vt:lpstr>
      <vt:lpstr>PowerPoint bemutató</vt:lpstr>
      <vt:lpstr>PowerPoint bemutató</vt:lpstr>
      <vt:lpstr>Non-pharmacological treatment of heart failure in a nonresponder patient:  CRT and Left Ventricular Assist Device</vt:lpstr>
      <vt:lpstr>PowerPoint bemutató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bemutató</dc:title>
  <dc:creator>Mézes Dorottya</dc:creator>
  <cp:lastModifiedBy>Szlovák Judit</cp:lastModifiedBy>
  <cp:revision>87</cp:revision>
  <dcterms:created xsi:type="dcterms:W3CDTF">2015-02-04T08:09:30Z</dcterms:created>
  <dcterms:modified xsi:type="dcterms:W3CDTF">2019-10-01T11:53:48Z</dcterms:modified>
</cp:coreProperties>
</file>